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Fira Code"/>
      <p:bold r:id="rId17"/>
    </p:embeddedFont>
    <p:embeddedFont>
      <p:font typeface="Plus Jakarta Sans"/>
      <p:bold r:id="rId1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70" d="100"/>
          <a:sy n="70" d="100"/>
        </p:scale>
        <p:origin x="708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B3AD1C-DE18-49B5-88EC-13C8067F89E5}" type="datetimeFigureOut">
              <a:rPr lang="en-ID" smtClean="0"/>
              <a:t>29/09/2026</a:t>
            </a:fld>
            <a:endParaRPr lang="en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73DE6F-311E-4768-99C0-E720F82E4A8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0830874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73DE6F-311E-4768-99C0-E720F82E4A81}" type="slidenum">
              <a:rPr lang="en-ID" smtClean="0"/>
              <a:t>9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3336663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598" y="1237958"/>
            <a:ext cx="4004897" cy="591442"/>
          </a:xfrm>
          <a:prstGeom prst="roundRect">
            <a:avLst>
              <a:gd name="adj" fmla="val 50000"/>
            </a:avLst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4522626"/>
            <a:ext cx="457200" cy="38100"/>
          </a:xfrm>
          <a:prstGeom prst="roundRect">
            <a:avLst>
              <a:gd name="adj" fmla="val 50000"/>
            </a:avLst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09600" y="2136306"/>
            <a:ext cx="10626328" cy="59144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4657"/>
              </a:lnSpc>
            </a:pPr>
            <a:r>
              <a:rPr sz="4050" b="1" i="0" u="none" dirty="0" err="1">
                <a:solidFill>
                  <a:srgbClr val="F8FAFC"/>
                </a:solidFill>
                <a:latin typeface="Plus Jakarta Sans"/>
              </a:rPr>
              <a:t>Perbandingan</a:t>
            </a:r>
            <a:r>
              <a:rPr sz="4050" b="1" i="0" u="none" dirty="0">
                <a:solidFill>
                  <a:srgbClr val="F8FAFC"/>
                </a:solidFill>
                <a:latin typeface="Plus Jakarta Sans"/>
              </a:rPr>
              <a:t> </a:t>
            </a:r>
            <a:r>
              <a:rPr sz="4050" b="1" i="0" u="none" dirty="0" err="1">
                <a:solidFill>
                  <a:srgbClr val="F8FAFC"/>
                </a:solidFill>
                <a:latin typeface="Plus Jakarta Sans"/>
              </a:rPr>
              <a:t>Trigonometri</a:t>
            </a:r>
            <a:endParaRPr sz="4050" b="1" i="0" u="none" dirty="0">
              <a:solidFill>
                <a:srgbClr val="F8FAFC"/>
              </a:solidFill>
              <a:latin typeface="Plus Jakarta San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599" y="2894208"/>
            <a:ext cx="10954043" cy="738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0" i="0" u="none" dirty="0" err="1">
                <a:solidFill>
                  <a:srgbClr val="94A3B8"/>
                </a:solidFill>
                <a:latin typeface="Plus Jakarta Sans"/>
              </a:rPr>
              <a:t>Memahami</a:t>
            </a:r>
            <a:r>
              <a:rPr sz="2400" b="0" i="0" u="none" dirty="0">
                <a:solidFill>
                  <a:srgbClr val="94A3B8"/>
                </a:solidFill>
                <a:latin typeface="Plus Jakarta Sans"/>
              </a:rPr>
              <a:t> </a:t>
            </a:r>
            <a:r>
              <a:rPr sz="2400" b="0" i="0" u="none" dirty="0" err="1">
                <a:solidFill>
                  <a:srgbClr val="94A3B8"/>
                </a:solidFill>
                <a:latin typeface="Plus Jakarta Sans"/>
              </a:rPr>
              <a:t>hubungan</a:t>
            </a:r>
            <a:r>
              <a:rPr sz="2400" b="0" i="0" u="none" dirty="0">
                <a:solidFill>
                  <a:srgbClr val="94A3B8"/>
                </a:solidFill>
                <a:latin typeface="Plus Jakarta Sans"/>
              </a:rPr>
              <a:t> </a:t>
            </a:r>
            <a:r>
              <a:rPr sz="2400" b="0" i="0" u="none" dirty="0" err="1">
                <a:solidFill>
                  <a:srgbClr val="94A3B8"/>
                </a:solidFill>
                <a:latin typeface="Plus Jakarta Sans"/>
              </a:rPr>
              <a:t>rasio</a:t>
            </a:r>
            <a:r>
              <a:rPr sz="2400" b="0" i="0" u="none" dirty="0">
                <a:solidFill>
                  <a:srgbClr val="94A3B8"/>
                </a:solidFill>
                <a:latin typeface="Plus Jakarta Sans"/>
              </a:rPr>
              <a:t> </a:t>
            </a:r>
            <a:r>
              <a:rPr sz="2400" b="0" i="0" u="none" dirty="0" err="1">
                <a:solidFill>
                  <a:srgbClr val="94A3B8"/>
                </a:solidFill>
                <a:latin typeface="Plus Jakarta Sans"/>
              </a:rPr>
              <a:t>panjang</a:t>
            </a:r>
            <a:r>
              <a:rPr sz="2400" b="0" i="0" u="none" dirty="0">
                <a:solidFill>
                  <a:srgbClr val="94A3B8"/>
                </a:solidFill>
                <a:latin typeface="Plus Jakarta Sans"/>
              </a:rPr>
              <a:t> </a:t>
            </a:r>
            <a:r>
              <a:rPr sz="2400" b="0" i="0" u="none" dirty="0" err="1">
                <a:solidFill>
                  <a:srgbClr val="94A3B8"/>
                </a:solidFill>
                <a:latin typeface="Plus Jakarta Sans"/>
              </a:rPr>
              <a:t>sisi</a:t>
            </a:r>
            <a:r>
              <a:rPr sz="2400" b="0" i="0" u="none" dirty="0">
                <a:solidFill>
                  <a:srgbClr val="94A3B8"/>
                </a:solidFill>
                <a:latin typeface="Plus Jakarta Sans"/>
              </a:rPr>
              <a:t> dan </a:t>
            </a:r>
            <a:r>
              <a:rPr sz="2400" b="0" i="0" u="none" dirty="0" err="1">
                <a:solidFill>
                  <a:srgbClr val="94A3B8"/>
                </a:solidFill>
                <a:latin typeface="Plus Jakarta Sans"/>
              </a:rPr>
              <a:t>besar</a:t>
            </a:r>
            <a:r>
              <a:rPr sz="2400" b="0" i="0" u="none" dirty="0">
                <a:solidFill>
                  <a:srgbClr val="94A3B8"/>
                </a:solidFill>
                <a:latin typeface="Plus Jakarta Sans"/>
              </a:rPr>
              <a:t> </a:t>
            </a:r>
            <a:r>
              <a:rPr sz="2400" b="0" i="0" u="none" dirty="0" err="1">
                <a:solidFill>
                  <a:srgbClr val="94A3B8"/>
                </a:solidFill>
                <a:latin typeface="Plus Jakarta Sans"/>
              </a:rPr>
              <a:t>sudut</a:t>
            </a:r>
            <a:r>
              <a:rPr sz="2400" b="0" i="0" u="none" dirty="0">
                <a:solidFill>
                  <a:srgbClr val="94A3B8"/>
                </a:solidFill>
                <a:latin typeface="Plus Jakarta Sans"/>
              </a:rPr>
              <a:t> pada </a:t>
            </a:r>
            <a:r>
              <a:rPr sz="2400" b="0" i="0" u="none" dirty="0" err="1">
                <a:solidFill>
                  <a:srgbClr val="94A3B8"/>
                </a:solidFill>
                <a:latin typeface="Plus Jakarta Sans"/>
              </a:rPr>
              <a:t>segitiga</a:t>
            </a:r>
            <a:r>
              <a:rPr sz="2400" b="0" i="0" u="none" dirty="0">
                <a:solidFill>
                  <a:srgbClr val="94A3B8"/>
                </a:solidFill>
                <a:latin typeface="Plus Jakarta Sans"/>
              </a:rPr>
              <a:t> </a:t>
            </a:r>
            <a:r>
              <a:rPr sz="2400" b="0" i="0" u="none" dirty="0" err="1">
                <a:solidFill>
                  <a:srgbClr val="94A3B8"/>
                </a:solidFill>
                <a:latin typeface="Plus Jakarta Sans"/>
              </a:rPr>
              <a:t>siku-siku</a:t>
            </a:r>
            <a:r>
              <a:rPr sz="2400" b="0" i="0" u="none" dirty="0">
                <a:solidFill>
                  <a:srgbClr val="94A3B8"/>
                </a:solidFill>
                <a:latin typeface="Plus Jakarta Sans"/>
              </a:rPr>
              <a:t> </a:t>
            </a:r>
            <a:r>
              <a:rPr sz="2400" b="0" i="0" u="none" dirty="0" err="1">
                <a:solidFill>
                  <a:srgbClr val="94A3B8"/>
                </a:solidFill>
                <a:latin typeface="Plus Jakarta Sans"/>
              </a:rPr>
              <a:t>serta</a:t>
            </a:r>
            <a:r>
              <a:rPr sz="2400" b="0" i="0" u="none" dirty="0">
                <a:solidFill>
                  <a:srgbClr val="94A3B8"/>
                </a:solidFill>
                <a:latin typeface="Plus Jakarta Sans"/>
              </a:rPr>
              <a:t> </a:t>
            </a:r>
            <a:r>
              <a:rPr sz="2400" b="0" i="0" u="none" dirty="0" err="1">
                <a:solidFill>
                  <a:srgbClr val="94A3B8"/>
                </a:solidFill>
                <a:latin typeface="Plus Jakarta Sans"/>
              </a:rPr>
              <a:t>penerapannya</a:t>
            </a:r>
            <a:r>
              <a:rPr sz="2400" b="0" i="0" u="none" dirty="0">
                <a:solidFill>
                  <a:srgbClr val="94A3B8"/>
                </a:solidFill>
                <a:latin typeface="Plus Jakarta Sans"/>
              </a:rPr>
              <a:t> </a:t>
            </a:r>
            <a:r>
              <a:rPr sz="2400" b="0" i="0" u="none" dirty="0" err="1">
                <a:solidFill>
                  <a:srgbClr val="94A3B8"/>
                </a:solidFill>
                <a:latin typeface="Plus Jakarta Sans"/>
              </a:rPr>
              <a:t>dalam</a:t>
            </a:r>
            <a:r>
              <a:rPr sz="2400" b="0" i="0" u="none" dirty="0">
                <a:solidFill>
                  <a:srgbClr val="94A3B8"/>
                </a:solidFill>
                <a:latin typeface="Plus Jakarta Sans"/>
              </a:rPr>
              <a:t> </a:t>
            </a:r>
            <a:r>
              <a:rPr sz="2400" b="0" i="0" u="none" dirty="0" err="1">
                <a:solidFill>
                  <a:srgbClr val="94A3B8"/>
                </a:solidFill>
                <a:latin typeface="Plus Jakarta Sans"/>
              </a:rPr>
              <a:t>kehidupan</a:t>
            </a:r>
            <a:r>
              <a:rPr sz="2400" b="0" i="0" u="none" dirty="0">
                <a:solidFill>
                  <a:srgbClr val="94A3B8"/>
                </a:solidFill>
                <a:latin typeface="Plus Jakarta Sans"/>
              </a:rPr>
              <a:t> </a:t>
            </a:r>
            <a:r>
              <a:rPr sz="2400" b="0" i="0" u="none" dirty="0" err="1">
                <a:solidFill>
                  <a:srgbClr val="94A3B8"/>
                </a:solidFill>
                <a:latin typeface="Plus Jakarta Sans"/>
              </a:rPr>
              <a:t>nyata</a:t>
            </a:r>
            <a:r>
              <a:rPr sz="2400" b="0" i="0" u="none" dirty="0">
                <a:solidFill>
                  <a:srgbClr val="94A3B8"/>
                </a:solidFill>
                <a:latin typeface="Plus Jakarta Sans"/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1999" y="1359063"/>
            <a:ext cx="3669324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 u="none" dirty="0">
                <a:solidFill>
                  <a:srgbClr val="FFFFFF"/>
                </a:solidFill>
                <a:latin typeface="Plus Jakarta Sans"/>
              </a:rPr>
              <a:t>MATEMATIKA KELAS 10 SMA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727040" y="1373131"/>
            <a:ext cx="2731710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 dirty="0">
                <a:solidFill>
                  <a:srgbClr val="94A3B8"/>
                </a:solidFill>
                <a:latin typeface="Plus Jakarta Sans"/>
              </a:rPr>
              <a:t>BAB: TRIGONOMETRI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0655" y="4300983"/>
            <a:ext cx="3309367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en-GB" sz="2000" b="1" i="0" u="none" dirty="0">
                <a:solidFill>
                  <a:srgbClr val="CBD5E1"/>
                </a:solidFill>
                <a:latin typeface="Plus Jakarta Sans"/>
              </a:rPr>
              <a:t>Gita </a:t>
            </a:r>
            <a:r>
              <a:rPr lang="en-GB" sz="2000" b="1" i="0" u="none" dirty="0" err="1">
                <a:solidFill>
                  <a:srgbClr val="CBD5E1"/>
                </a:solidFill>
                <a:latin typeface="Plus Jakarta Sans"/>
              </a:rPr>
              <a:t>Ramdani</a:t>
            </a:r>
            <a:r>
              <a:rPr lang="en-GB" sz="2000" b="1" i="0" u="none" dirty="0">
                <a:solidFill>
                  <a:srgbClr val="CBD5E1"/>
                </a:solidFill>
                <a:latin typeface="Plus Jakarta Sans"/>
              </a:rPr>
              <a:t> </a:t>
            </a:r>
            <a:r>
              <a:rPr lang="en-GB" sz="2000" b="1" i="0" u="none" dirty="0" err="1">
                <a:solidFill>
                  <a:srgbClr val="CBD5E1"/>
                </a:solidFill>
                <a:latin typeface="Plus Jakarta Sans"/>
              </a:rPr>
              <a:t>Suwito</a:t>
            </a:r>
            <a:r>
              <a:rPr lang="en-GB" sz="2000" b="1" i="0" u="none" dirty="0">
                <a:solidFill>
                  <a:srgbClr val="CBD5E1"/>
                </a:solidFill>
                <a:latin typeface="Plus Jakarta Sans"/>
              </a:rPr>
              <a:t>, </a:t>
            </a:r>
            <a:r>
              <a:rPr lang="en-GB" sz="2000" b="1" i="0" u="none" dirty="0" err="1">
                <a:solidFill>
                  <a:srgbClr val="CBD5E1"/>
                </a:solidFill>
                <a:latin typeface="Plus Jakarta Sans"/>
              </a:rPr>
              <a:t>S.Pd</a:t>
            </a:r>
            <a:r>
              <a:rPr lang="en-GB" sz="2000" b="1" i="0" u="none" dirty="0">
                <a:solidFill>
                  <a:srgbClr val="CBD5E1"/>
                </a:solidFill>
                <a:latin typeface="Plus Jakarta Sans"/>
              </a:rPr>
              <a:t>., Gr.</a:t>
            </a:r>
            <a:endParaRPr sz="2000" b="1" i="0" u="none" dirty="0">
              <a:solidFill>
                <a:srgbClr val="CBD5E1"/>
              </a:solidFill>
              <a:latin typeface="Plus Jakarta Sa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015930"/>
            <a:ext cx="5105400" cy="1321488"/>
          </a:xfrm>
          <a:prstGeom prst="roundRect">
            <a:avLst>
              <a:gd name="adj" fmla="val 13333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3700833"/>
            <a:ext cx="5105400" cy="1065866"/>
          </a:xfrm>
          <a:prstGeom prst="roundRect">
            <a:avLst>
              <a:gd name="adj" fmla="val 13333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09600" y="5104381"/>
            <a:ext cx="5105400" cy="1065866"/>
          </a:xfrm>
          <a:prstGeom prst="roundRect">
            <a:avLst>
              <a:gd name="adj" fmla="val 13333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09600" y="2029998"/>
            <a:ext cx="38100" cy="129600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09600" y="3700834"/>
            <a:ext cx="38100" cy="1044000"/>
          </a:xfrm>
          <a:prstGeom prst="rect">
            <a:avLst/>
          </a:prstGeom>
          <a:solidFill>
            <a:srgbClr val="10B9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09600" y="5104381"/>
            <a:ext cx="38100" cy="104400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200" y="2038350"/>
            <a:ext cx="5410200" cy="36195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600" y="2190750"/>
            <a:ext cx="5105400" cy="33147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09600" y="457200"/>
            <a:ext cx="2485039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1" i="0" u="none" dirty="0">
                <a:solidFill>
                  <a:srgbClr val="0284C7"/>
                </a:solidFill>
                <a:latin typeface="Plus Jakarta Sans"/>
              </a:rPr>
              <a:t>01. LANDASAN KONSEP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" y="896820"/>
            <a:ext cx="4823628" cy="43088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800" b="1" i="0" u="none" dirty="0" err="1">
                <a:solidFill>
                  <a:srgbClr val="0F172A"/>
                </a:solidFill>
                <a:latin typeface="Plus Jakarta Sans"/>
              </a:rPr>
              <a:t>Penamaan</a:t>
            </a:r>
            <a:r>
              <a:rPr sz="2800" b="1" i="0" u="none" dirty="0">
                <a:solidFill>
                  <a:srgbClr val="0F172A"/>
                </a:solidFill>
                <a:latin typeface="Plus Jakarta Sans"/>
              </a:rPr>
              <a:t> </a:t>
            </a:r>
            <a:r>
              <a:rPr sz="2800" b="1" i="0" u="none" dirty="0" err="1">
                <a:solidFill>
                  <a:srgbClr val="0F172A"/>
                </a:solidFill>
                <a:latin typeface="Plus Jakarta Sans"/>
              </a:rPr>
              <a:t>Sisi</a:t>
            </a:r>
            <a:r>
              <a:rPr sz="2800" b="1" i="0" u="none" dirty="0">
                <a:solidFill>
                  <a:srgbClr val="0F172A"/>
                </a:solidFill>
                <a:latin typeface="Plus Jakarta Sans"/>
              </a:rPr>
              <a:t> </a:t>
            </a:r>
            <a:r>
              <a:rPr sz="2800" b="1" i="0" u="none" dirty="0" err="1">
                <a:solidFill>
                  <a:srgbClr val="0F172A"/>
                </a:solidFill>
                <a:latin typeface="Plus Jakarta Sans"/>
              </a:rPr>
              <a:t>Segitiga</a:t>
            </a:r>
            <a:r>
              <a:rPr sz="2800" b="1" i="0" u="none" dirty="0">
                <a:solidFill>
                  <a:srgbClr val="0F172A"/>
                </a:solidFill>
                <a:latin typeface="Plus Jakarta Sans"/>
              </a:rPr>
              <a:t> </a:t>
            </a:r>
            <a:r>
              <a:rPr sz="2800" b="1" i="0" u="none" dirty="0" err="1">
                <a:solidFill>
                  <a:srgbClr val="0F172A"/>
                </a:solidFill>
                <a:latin typeface="Plus Jakarta Sans"/>
              </a:rPr>
              <a:t>Siku-Siku</a:t>
            </a:r>
            <a:endParaRPr sz="2800" b="1" i="0" u="none" dirty="0">
              <a:solidFill>
                <a:srgbClr val="0F172A"/>
              </a:solidFill>
              <a:latin typeface="Plus Jakarta San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76300" y="2206430"/>
            <a:ext cx="2285947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1" i="0" u="none" dirty="0" err="1">
                <a:solidFill>
                  <a:srgbClr val="0F172A"/>
                </a:solidFill>
                <a:latin typeface="Plus Jakarta Sans"/>
              </a:rPr>
              <a:t>Sisi</a:t>
            </a:r>
            <a:r>
              <a:rPr sz="2000" b="1" i="0" u="none" dirty="0">
                <a:solidFill>
                  <a:srgbClr val="0F172A"/>
                </a:solidFill>
                <a:latin typeface="Plus Jakarta Sans"/>
              </a:rPr>
              <a:t> </a:t>
            </a:r>
            <a:r>
              <a:rPr sz="2000" b="1" i="0" u="none" dirty="0" err="1">
                <a:solidFill>
                  <a:srgbClr val="0F172A"/>
                </a:solidFill>
                <a:latin typeface="Plus Jakarta Sans"/>
              </a:rPr>
              <a:t>Depan</a:t>
            </a:r>
            <a:r>
              <a:rPr sz="2000" b="1" i="0" u="none" dirty="0">
                <a:solidFill>
                  <a:srgbClr val="0F172A"/>
                </a:solidFill>
                <a:latin typeface="Plus Jakarta Sans"/>
              </a:rPr>
              <a:t> (Opposite)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76300" y="2567064"/>
            <a:ext cx="4722767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0" i="0" u="none" dirty="0" err="1">
                <a:solidFill>
                  <a:srgbClr val="475569"/>
                </a:solidFill>
                <a:latin typeface="Plus Jakarta Sans"/>
              </a:rPr>
              <a:t>Sisi</a:t>
            </a:r>
            <a:r>
              <a:rPr sz="2000" b="0" i="0" u="none" dirty="0">
                <a:solidFill>
                  <a:srgbClr val="475569"/>
                </a:solidFill>
                <a:latin typeface="Plus Jakarta Sans"/>
              </a:rPr>
              <a:t> yang </a:t>
            </a:r>
            <a:r>
              <a:rPr sz="2000" b="0" i="0" u="none" dirty="0" err="1">
                <a:solidFill>
                  <a:srgbClr val="475569"/>
                </a:solidFill>
                <a:latin typeface="Plus Jakarta Sans"/>
              </a:rPr>
              <a:t>berada</a:t>
            </a:r>
            <a:r>
              <a:rPr sz="2000" b="0" i="0" u="none" dirty="0">
                <a:solidFill>
                  <a:srgbClr val="475569"/>
                </a:solidFill>
                <a:latin typeface="Plus Jakarta Sans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Plus Jakarta Sans"/>
              </a:rPr>
              <a:t>persis</a:t>
            </a:r>
            <a:r>
              <a:rPr sz="2000" b="0" i="0" u="none" dirty="0">
                <a:solidFill>
                  <a:srgbClr val="475569"/>
                </a:solidFill>
                <a:latin typeface="Plus Jakarta Sans"/>
              </a:rPr>
              <a:t> di </a:t>
            </a:r>
            <a:r>
              <a:rPr sz="2000" b="0" i="0" u="none" dirty="0" err="1">
                <a:solidFill>
                  <a:srgbClr val="475569"/>
                </a:solidFill>
                <a:latin typeface="Plus Jakarta Sans"/>
              </a:rPr>
              <a:t>hadapan</a:t>
            </a:r>
            <a:r>
              <a:rPr sz="2000" b="0" i="0" u="none" dirty="0">
                <a:solidFill>
                  <a:srgbClr val="475569"/>
                </a:solidFill>
                <a:latin typeface="Plus Jakarta Sans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Plus Jakarta Sans"/>
              </a:rPr>
              <a:t>sudut</a:t>
            </a:r>
            <a:r>
              <a:rPr sz="2000" b="0" i="0" u="none" dirty="0">
                <a:solidFill>
                  <a:srgbClr val="475569"/>
                </a:solidFill>
                <a:latin typeface="Plus Jakarta Sans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Plus Jakarta Sans"/>
              </a:rPr>
              <a:t>acuan</a:t>
            </a:r>
            <a:r>
              <a:rPr sz="2000" b="0" i="0" u="none" dirty="0">
                <a:solidFill>
                  <a:srgbClr val="475569"/>
                </a:solidFill>
                <a:latin typeface="Plus Jakarta Sans"/>
              </a:rPr>
              <a:t> (θ).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76300" y="3891334"/>
            <a:ext cx="2488695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1" i="0" u="none" dirty="0" err="1">
                <a:solidFill>
                  <a:srgbClr val="0F172A"/>
                </a:solidFill>
                <a:latin typeface="Plus Jakarta Sans"/>
              </a:rPr>
              <a:t>Sisi</a:t>
            </a:r>
            <a:r>
              <a:rPr sz="2000" b="1" i="0" u="none" dirty="0">
                <a:solidFill>
                  <a:srgbClr val="0F172A"/>
                </a:solidFill>
                <a:latin typeface="Plus Jakarta Sans"/>
              </a:rPr>
              <a:t> </a:t>
            </a:r>
            <a:r>
              <a:rPr sz="2000" b="1" i="0" u="none" dirty="0" err="1">
                <a:solidFill>
                  <a:srgbClr val="0F172A"/>
                </a:solidFill>
                <a:latin typeface="Plus Jakarta Sans"/>
              </a:rPr>
              <a:t>Samping</a:t>
            </a:r>
            <a:r>
              <a:rPr sz="2000" b="1" i="0" u="none" dirty="0">
                <a:solidFill>
                  <a:srgbClr val="0F172A"/>
                </a:solidFill>
                <a:latin typeface="Plus Jakarta Sans"/>
              </a:rPr>
              <a:t> (Adjacent)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76300" y="4251967"/>
            <a:ext cx="4663136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0" i="0" u="none" dirty="0" err="1">
                <a:solidFill>
                  <a:srgbClr val="475569"/>
                </a:solidFill>
                <a:latin typeface="Plus Jakarta Sans"/>
              </a:rPr>
              <a:t>Sisi</a:t>
            </a:r>
            <a:r>
              <a:rPr sz="2000" b="0" i="0" u="none" dirty="0">
                <a:solidFill>
                  <a:srgbClr val="475569"/>
                </a:solidFill>
                <a:latin typeface="Plus Jakarta Sans"/>
              </a:rPr>
              <a:t> di </a:t>
            </a:r>
            <a:r>
              <a:rPr sz="2000" b="0" i="0" u="none" dirty="0" err="1">
                <a:solidFill>
                  <a:srgbClr val="475569"/>
                </a:solidFill>
                <a:latin typeface="Plus Jakarta Sans"/>
              </a:rPr>
              <a:t>samping</a:t>
            </a:r>
            <a:r>
              <a:rPr sz="2000" b="0" i="0" u="none" dirty="0">
                <a:solidFill>
                  <a:srgbClr val="475569"/>
                </a:solidFill>
                <a:latin typeface="Plus Jakarta Sans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Plus Jakarta Sans"/>
              </a:rPr>
              <a:t>sudut</a:t>
            </a:r>
            <a:r>
              <a:rPr sz="2000" b="0" i="0" u="none" dirty="0">
                <a:solidFill>
                  <a:srgbClr val="475569"/>
                </a:solidFill>
                <a:latin typeface="Plus Jakarta Sans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Plus Jakarta Sans"/>
              </a:rPr>
              <a:t>acuan</a:t>
            </a:r>
            <a:r>
              <a:rPr sz="2000" b="0" i="0" u="none" dirty="0">
                <a:solidFill>
                  <a:srgbClr val="475569"/>
                </a:solidFill>
                <a:latin typeface="Plus Jakarta Sans"/>
              </a:rPr>
              <a:t> (θ) </a:t>
            </a:r>
            <a:r>
              <a:rPr sz="2000" b="0" i="0" u="none" dirty="0" err="1">
                <a:solidFill>
                  <a:srgbClr val="475569"/>
                </a:solidFill>
                <a:latin typeface="Plus Jakarta Sans"/>
              </a:rPr>
              <a:t>selain</a:t>
            </a:r>
            <a:r>
              <a:rPr sz="2000" b="0" i="0" u="none" dirty="0">
                <a:solidFill>
                  <a:srgbClr val="475569"/>
                </a:solidFill>
                <a:latin typeface="Plus Jakarta Sans"/>
              </a:rPr>
              <a:t> miring.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76300" y="5294881"/>
            <a:ext cx="2545633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1" i="0" u="none">
                <a:solidFill>
                  <a:srgbClr val="0F172A"/>
                </a:solidFill>
                <a:latin typeface="Plus Jakarta Sans"/>
              </a:rPr>
              <a:t>Sisi Miring (Hipotenusa)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76300" y="5669582"/>
            <a:ext cx="4722768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0" i="0" u="none" dirty="0" err="1">
                <a:solidFill>
                  <a:srgbClr val="475569"/>
                </a:solidFill>
                <a:latin typeface="Plus Jakarta Sans"/>
              </a:rPr>
              <a:t>Sisi</a:t>
            </a:r>
            <a:r>
              <a:rPr sz="2000" b="0" i="0" u="none" dirty="0">
                <a:solidFill>
                  <a:srgbClr val="475569"/>
                </a:solidFill>
                <a:latin typeface="Plus Jakarta Sans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Plus Jakarta Sans"/>
              </a:rPr>
              <a:t>terpanjang</a:t>
            </a:r>
            <a:r>
              <a:rPr sz="2000" b="0" i="0" u="none" dirty="0">
                <a:solidFill>
                  <a:srgbClr val="475569"/>
                </a:solidFill>
                <a:latin typeface="Plus Jakarta Sans"/>
              </a:rPr>
              <a:t> di </a:t>
            </a:r>
            <a:r>
              <a:rPr sz="2000" b="0" i="0" u="none" dirty="0" err="1">
                <a:solidFill>
                  <a:srgbClr val="475569"/>
                </a:solidFill>
                <a:latin typeface="Plus Jakarta Sans"/>
              </a:rPr>
              <a:t>depan</a:t>
            </a:r>
            <a:r>
              <a:rPr sz="2000" b="0" i="0" u="none" dirty="0">
                <a:solidFill>
                  <a:srgbClr val="475569"/>
                </a:solidFill>
                <a:latin typeface="Plus Jakarta Sans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Plus Jakarta Sans"/>
              </a:rPr>
              <a:t>sudut</a:t>
            </a:r>
            <a:r>
              <a:rPr sz="2000" b="0" i="0" u="none" dirty="0">
                <a:solidFill>
                  <a:srgbClr val="475569"/>
                </a:solidFill>
                <a:latin typeface="Plus Jakarta Sans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Plus Jakarta Sans"/>
              </a:rPr>
              <a:t>siku-siku</a:t>
            </a:r>
            <a:r>
              <a:rPr sz="2000" b="0" i="0" u="none" dirty="0">
                <a:solidFill>
                  <a:srgbClr val="475569"/>
                </a:solidFill>
                <a:latin typeface="Plus Jakarta Sans"/>
              </a:rPr>
              <a:t> (90°).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1861037"/>
            <a:ext cx="3530649" cy="1852834"/>
          </a:xfrm>
          <a:prstGeom prst="roundRect">
            <a:avLst>
              <a:gd name="adj" fmla="val 9302"/>
            </a:avLst>
          </a:prstGeom>
          <a:solidFill>
            <a:srgbClr val="EFF6FF"/>
          </a:solidFill>
          <a:ln w="9525">
            <a:solidFill>
              <a:srgbClr val="DBEA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330749" y="1861037"/>
            <a:ext cx="3530649" cy="1852834"/>
          </a:xfrm>
          <a:prstGeom prst="roundRect">
            <a:avLst>
              <a:gd name="adj" fmla="val 9302"/>
            </a:avLst>
          </a:prstGeom>
          <a:solidFill>
            <a:srgbClr val="ECFDF5"/>
          </a:solidFill>
          <a:ln w="9525">
            <a:solidFill>
              <a:srgbClr val="A7F3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8051899" y="1861037"/>
            <a:ext cx="3530649" cy="1852834"/>
          </a:xfrm>
          <a:prstGeom prst="roundRect">
            <a:avLst>
              <a:gd name="adj" fmla="val 9302"/>
            </a:avLst>
          </a:prstGeom>
          <a:solidFill>
            <a:srgbClr val="FFFBEB"/>
          </a:solidFill>
          <a:ln w="9525">
            <a:solidFill>
              <a:srgbClr val="FDE68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09600" y="3951409"/>
            <a:ext cx="3530649" cy="1852834"/>
          </a:xfrm>
          <a:prstGeom prst="roundRect">
            <a:avLst>
              <a:gd name="adj" fmla="val 13793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4330749" y="3951409"/>
            <a:ext cx="3530649" cy="1852834"/>
          </a:xfrm>
          <a:prstGeom prst="roundRect">
            <a:avLst>
              <a:gd name="adj" fmla="val 13793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8051899" y="3951409"/>
            <a:ext cx="3530649" cy="1852834"/>
          </a:xfrm>
          <a:prstGeom prst="roundRect">
            <a:avLst>
              <a:gd name="adj" fmla="val 13793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724" y="2122974"/>
            <a:ext cx="189000" cy="2520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8874" y="2122974"/>
            <a:ext cx="252000" cy="25200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90024" y="2122974"/>
            <a:ext cx="252000" cy="252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09600" y="457200"/>
            <a:ext cx="2531590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1" i="0" u="none" dirty="0">
                <a:solidFill>
                  <a:srgbClr val="0284C7"/>
                </a:solidFill>
                <a:latin typeface="Plus Jakarta Sans"/>
              </a:rPr>
              <a:t>02. FORMULASI UTAMA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" y="896820"/>
            <a:ext cx="5226367" cy="43088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800" b="1" i="0" u="none" dirty="0">
                <a:solidFill>
                  <a:srgbClr val="0F172A"/>
                </a:solidFill>
                <a:latin typeface="Plus Jakarta Sans"/>
              </a:rPr>
              <a:t>6 </a:t>
            </a:r>
            <a:r>
              <a:rPr sz="2800" b="1" i="0" u="none" dirty="0" err="1">
                <a:solidFill>
                  <a:srgbClr val="0F172A"/>
                </a:solidFill>
                <a:latin typeface="Plus Jakarta Sans"/>
              </a:rPr>
              <a:t>Rasio</a:t>
            </a:r>
            <a:r>
              <a:rPr sz="2800" b="1" i="0" u="none" dirty="0">
                <a:solidFill>
                  <a:srgbClr val="0F172A"/>
                </a:solidFill>
                <a:latin typeface="Plus Jakarta Sans"/>
              </a:rPr>
              <a:t> </a:t>
            </a:r>
            <a:r>
              <a:rPr sz="2800" b="1" i="0" u="none" dirty="0" err="1">
                <a:solidFill>
                  <a:srgbClr val="0F172A"/>
                </a:solidFill>
                <a:latin typeface="Plus Jakarta Sans"/>
              </a:rPr>
              <a:t>Perbandingan</a:t>
            </a:r>
            <a:r>
              <a:rPr sz="2800" b="1" i="0" u="none" dirty="0">
                <a:solidFill>
                  <a:srgbClr val="0F172A"/>
                </a:solidFill>
                <a:latin typeface="Plus Jakarta Sans"/>
              </a:rPr>
              <a:t> </a:t>
            </a:r>
            <a:r>
              <a:rPr sz="2800" b="1" i="0" u="none" dirty="0" err="1">
                <a:solidFill>
                  <a:srgbClr val="0F172A"/>
                </a:solidFill>
                <a:latin typeface="Plus Jakarta Sans"/>
              </a:rPr>
              <a:t>Trigonometri</a:t>
            </a:r>
            <a:endParaRPr sz="2800" b="1" i="0" u="none" dirty="0">
              <a:solidFill>
                <a:srgbClr val="0F172A"/>
              </a:solidFill>
              <a:latin typeface="Plus Jakarta San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47725" y="2548306"/>
            <a:ext cx="2835713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 dirty="0">
                <a:solidFill>
                  <a:srgbClr val="0284C7"/>
                </a:solidFill>
                <a:latin typeface="Fira Code"/>
              </a:rPr>
              <a:t>sin θ = </a:t>
            </a:r>
            <a:r>
              <a:rPr sz="2400" b="1" i="0" u="none" dirty="0" err="1">
                <a:solidFill>
                  <a:srgbClr val="0284C7"/>
                </a:solidFill>
                <a:latin typeface="Fira Code"/>
              </a:rPr>
              <a:t>Depan</a:t>
            </a:r>
            <a:r>
              <a:rPr sz="2400" b="1" i="0" u="none" dirty="0">
                <a:solidFill>
                  <a:srgbClr val="0284C7"/>
                </a:solidFill>
                <a:latin typeface="Fira Code"/>
              </a:rPr>
              <a:t> / Miring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7725" y="2923885"/>
            <a:ext cx="2398798" cy="27699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b="0" i="0" u="none" dirty="0" err="1">
                <a:solidFill>
                  <a:srgbClr val="64748B"/>
                </a:solidFill>
                <a:latin typeface="Plus Jakarta Sans"/>
              </a:rPr>
              <a:t>Singkatan</a:t>
            </a:r>
            <a:r>
              <a:rPr b="0" i="0" u="none" dirty="0">
                <a:solidFill>
                  <a:srgbClr val="64748B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64748B"/>
                </a:solidFill>
                <a:latin typeface="Plus Jakarta Sans"/>
              </a:rPr>
              <a:t>populer</a:t>
            </a:r>
            <a:r>
              <a:rPr b="0" i="0" u="none" dirty="0">
                <a:solidFill>
                  <a:srgbClr val="64748B"/>
                </a:solidFill>
                <a:latin typeface="Plus Jakarta Sans"/>
              </a:rPr>
              <a:t>: </a:t>
            </a:r>
            <a:r>
              <a:rPr b="1" i="0" u="none" dirty="0">
                <a:solidFill>
                  <a:srgbClr val="64748B"/>
                </a:solidFill>
                <a:latin typeface="Plus Jakarta Sans"/>
              </a:rPr>
              <a:t>De-Mi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68874" y="2562370"/>
            <a:ext cx="3154838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 dirty="0">
                <a:solidFill>
                  <a:srgbClr val="0F172A"/>
                </a:solidFill>
                <a:latin typeface="Fira Code"/>
              </a:rPr>
              <a:t>cos θ = </a:t>
            </a:r>
            <a:r>
              <a:rPr sz="2400" b="1" i="0" u="none" dirty="0" err="1">
                <a:solidFill>
                  <a:srgbClr val="0F172A"/>
                </a:solidFill>
                <a:latin typeface="Fira Code"/>
              </a:rPr>
              <a:t>Samping</a:t>
            </a:r>
            <a:r>
              <a:rPr sz="2400" b="1" i="0" u="none" dirty="0">
                <a:solidFill>
                  <a:srgbClr val="0F172A"/>
                </a:solidFill>
                <a:latin typeface="Fira Code"/>
              </a:rPr>
              <a:t> / Miring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68874" y="2966085"/>
            <a:ext cx="2360326" cy="27699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b="0" i="0" u="none" dirty="0" err="1">
                <a:solidFill>
                  <a:srgbClr val="64748B"/>
                </a:solidFill>
                <a:latin typeface="Plus Jakarta Sans"/>
              </a:rPr>
              <a:t>Singkatan</a:t>
            </a:r>
            <a:r>
              <a:rPr b="0" i="0" u="none" dirty="0">
                <a:solidFill>
                  <a:srgbClr val="64748B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64748B"/>
                </a:solidFill>
                <a:latin typeface="Plus Jakarta Sans"/>
              </a:rPr>
              <a:t>populer</a:t>
            </a:r>
            <a:r>
              <a:rPr b="0" i="0" u="none" dirty="0">
                <a:solidFill>
                  <a:srgbClr val="64748B"/>
                </a:solidFill>
                <a:latin typeface="Plus Jakarta Sans"/>
              </a:rPr>
              <a:t>: </a:t>
            </a:r>
            <a:r>
              <a:rPr b="1" i="0" u="none" dirty="0">
                <a:solidFill>
                  <a:srgbClr val="64748B"/>
                </a:solidFill>
                <a:latin typeface="Plus Jakarta Sans"/>
              </a:rPr>
              <a:t>Sa-Mi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90024" y="2548303"/>
            <a:ext cx="3153299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 dirty="0">
                <a:solidFill>
                  <a:srgbClr val="D97706"/>
                </a:solidFill>
                <a:latin typeface="Fira Code"/>
              </a:rPr>
              <a:t>tan θ = </a:t>
            </a:r>
            <a:r>
              <a:rPr sz="2400" b="1" i="0" u="none" dirty="0" err="1">
                <a:solidFill>
                  <a:srgbClr val="D97706"/>
                </a:solidFill>
                <a:latin typeface="Fira Code"/>
              </a:rPr>
              <a:t>Depan</a:t>
            </a:r>
            <a:r>
              <a:rPr sz="2400" b="1" i="0" u="none" dirty="0">
                <a:solidFill>
                  <a:srgbClr val="D97706"/>
                </a:solidFill>
                <a:latin typeface="Fira Code"/>
              </a:rPr>
              <a:t> / </a:t>
            </a:r>
            <a:r>
              <a:rPr sz="2400" b="1" i="0" u="none" dirty="0" err="1">
                <a:solidFill>
                  <a:srgbClr val="D97706"/>
                </a:solidFill>
                <a:latin typeface="Fira Code"/>
              </a:rPr>
              <a:t>Samping</a:t>
            </a:r>
            <a:endParaRPr sz="2400" b="1" i="0" u="none" dirty="0">
              <a:solidFill>
                <a:srgbClr val="D97706"/>
              </a:solidFill>
              <a:latin typeface="Fira Code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290024" y="2952018"/>
            <a:ext cx="2809385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b="0" i="0" u="none" dirty="0" err="1">
                <a:solidFill>
                  <a:srgbClr val="64748B"/>
                </a:solidFill>
                <a:latin typeface="Plus Jakarta Sans"/>
              </a:rPr>
              <a:t>Singkatan</a:t>
            </a:r>
            <a:r>
              <a:rPr b="0" i="0" u="none" dirty="0">
                <a:solidFill>
                  <a:srgbClr val="64748B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64748B"/>
                </a:solidFill>
                <a:latin typeface="Plus Jakarta Sans"/>
              </a:rPr>
              <a:t>populer</a:t>
            </a:r>
            <a:r>
              <a:rPr b="0" i="0" u="none" dirty="0">
                <a:solidFill>
                  <a:srgbClr val="64748B"/>
                </a:solidFill>
                <a:latin typeface="Plus Jakarta Sans"/>
              </a:rPr>
              <a:t>: </a:t>
            </a:r>
            <a:r>
              <a:rPr b="1" i="0" u="none" dirty="0">
                <a:solidFill>
                  <a:srgbClr val="64748B"/>
                </a:solidFill>
                <a:latin typeface="Plus Jakarta Sans"/>
              </a:rPr>
              <a:t>De-Sa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47725" y="4151434"/>
            <a:ext cx="1412374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1" i="0" u="none" dirty="0" err="1">
                <a:solidFill>
                  <a:srgbClr val="0F172A"/>
                </a:solidFill>
                <a:latin typeface="Plus Jakarta Sans"/>
              </a:rPr>
              <a:t>Cosecan</a:t>
            </a:r>
            <a:r>
              <a:rPr sz="2000" b="1" i="0" u="none" dirty="0">
                <a:solidFill>
                  <a:srgbClr val="0F172A"/>
                </a:solidFill>
                <a:latin typeface="Plus Jakarta Sans"/>
              </a:rPr>
              <a:t> (</a:t>
            </a:r>
            <a:r>
              <a:rPr sz="2000" b="1" i="0" u="none" dirty="0" err="1">
                <a:solidFill>
                  <a:srgbClr val="0F172A"/>
                </a:solidFill>
                <a:latin typeface="Plus Jakarta Sans"/>
              </a:rPr>
              <a:t>csc</a:t>
            </a:r>
            <a:r>
              <a:rPr sz="2000" b="1" i="0" u="none" dirty="0">
                <a:solidFill>
                  <a:srgbClr val="0F172A"/>
                </a:solidFill>
                <a:latin typeface="Plus Jakarta Sans"/>
              </a:rPr>
              <a:t>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47725" y="4637797"/>
            <a:ext cx="3193182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 dirty="0" err="1">
                <a:solidFill>
                  <a:srgbClr val="475569"/>
                </a:solidFill>
                <a:latin typeface="Fira Code"/>
              </a:rPr>
              <a:t>csc</a:t>
            </a:r>
            <a:r>
              <a:rPr sz="2400" b="1" i="0" u="none" dirty="0">
                <a:solidFill>
                  <a:srgbClr val="475569"/>
                </a:solidFill>
                <a:latin typeface="Fira Code"/>
              </a:rPr>
              <a:t> θ = 1 / sin θ = Mi / De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68874" y="4151434"/>
            <a:ext cx="1179938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1" i="0" u="none" dirty="0" err="1">
                <a:solidFill>
                  <a:srgbClr val="0F172A"/>
                </a:solidFill>
                <a:latin typeface="Plus Jakarta Sans"/>
              </a:rPr>
              <a:t>Secan</a:t>
            </a:r>
            <a:r>
              <a:rPr sz="2000" b="1" i="0" u="none" dirty="0">
                <a:solidFill>
                  <a:srgbClr val="0F172A"/>
                </a:solidFill>
                <a:latin typeface="Plus Jakarta Sans"/>
              </a:rPr>
              <a:t> (sec)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68874" y="4623727"/>
            <a:ext cx="3220562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 dirty="0">
                <a:solidFill>
                  <a:srgbClr val="475569"/>
                </a:solidFill>
                <a:latin typeface="Fira Code"/>
              </a:rPr>
              <a:t>sec θ = 1 / cos θ = Mi / Sa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90024" y="4151434"/>
            <a:ext cx="1561197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1" i="0" u="none" dirty="0" err="1">
                <a:solidFill>
                  <a:srgbClr val="0F172A"/>
                </a:solidFill>
                <a:latin typeface="Plus Jakarta Sans"/>
              </a:rPr>
              <a:t>Cotangen</a:t>
            </a:r>
            <a:r>
              <a:rPr sz="2000" b="1" i="0" u="none" dirty="0">
                <a:solidFill>
                  <a:srgbClr val="0F172A"/>
                </a:solidFill>
                <a:latin typeface="Plus Jakarta Sans"/>
              </a:rPr>
              <a:t> (cot)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290024" y="4581527"/>
            <a:ext cx="3223959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 dirty="0">
                <a:solidFill>
                  <a:srgbClr val="475569"/>
                </a:solidFill>
                <a:latin typeface="Fira Code"/>
              </a:rPr>
              <a:t>cot θ = 1 / tan θ = Sa / De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42122" y="2099162"/>
            <a:ext cx="1083630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1" i="0" u="none" dirty="0">
                <a:solidFill>
                  <a:srgbClr val="0F172A"/>
                </a:solidFill>
                <a:latin typeface="Plus Jakarta Sans"/>
              </a:rPr>
              <a:t>Sinus (sin)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896828" y="2099162"/>
            <a:ext cx="1382110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1" i="0" u="none" dirty="0" err="1">
                <a:solidFill>
                  <a:srgbClr val="0F172A"/>
                </a:solidFill>
                <a:latin typeface="Plus Jakarta Sans"/>
              </a:rPr>
              <a:t>Cosinus</a:t>
            </a:r>
            <a:r>
              <a:rPr sz="2000" b="1" i="0" u="none" dirty="0">
                <a:solidFill>
                  <a:srgbClr val="0F172A"/>
                </a:solidFill>
                <a:latin typeface="Plus Jakarta Sans"/>
              </a:rPr>
              <a:t> (cos)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617978" y="2099162"/>
            <a:ext cx="1326645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1" i="0" u="none" dirty="0" err="1">
                <a:solidFill>
                  <a:srgbClr val="0F172A"/>
                </a:solidFill>
                <a:latin typeface="Plus Jakarta Sans"/>
              </a:rPr>
              <a:t>Tangen</a:t>
            </a:r>
            <a:r>
              <a:rPr sz="2000" b="1" i="0" u="none" dirty="0">
                <a:solidFill>
                  <a:srgbClr val="0F172A"/>
                </a:solidFill>
                <a:latin typeface="Plus Jakarta Sans"/>
              </a:rPr>
              <a:t> (tan)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709862"/>
            <a:ext cx="10972800" cy="2276475"/>
          </a:xfrm>
          <a:prstGeom prst="roundRect">
            <a:avLst>
              <a:gd name="adj" fmla="val 0"/>
            </a:avLst>
          </a:prstGeom>
          <a:solidFill>
            <a:srgbClr val="F8FAF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660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1682818"/>
              </p:ext>
            </p:extLst>
          </p:nvPr>
        </p:nvGraphicFramePr>
        <p:xfrm>
          <a:off x="609600" y="2709862"/>
          <a:ext cx="10963271" cy="2276475"/>
        </p:xfrm>
        <a:graphic>
          <a:graphicData uri="http://schemas.openxmlformats.org/drawingml/2006/table">
            <a:tbl>
              <a:tblPr/>
              <a:tblGrid>
                <a:gridCol w="22772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66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96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96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3962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5054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69118">
                <a:tc>
                  <a:txBody>
                    <a:bodyPr/>
                    <a:lstStyle/>
                    <a:p>
                      <a:pPr algn="ctr"/>
                      <a:r>
                        <a:rPr sz="2000" b="1" i="0" u="none" dirty="0" err="1">
                          <a:solidFill>
                            <a:srgbClr val="FFFFFF"/>
                          </a:solidFill>
                          <a:latin typeface="Plus Jakarta Sans"/>
                        </a:rPr>
                        <a:t>Rasio</a:t>
                      </a:r>
                      <a:r>
                        <a:rPr sz="2000" b="1" i="0" u="none" dirty="0">
                          <a:solidFill>
                            <a:srgbClr val="FFFFFF"/>
                          </a:solidFill>
                          <a:latin typeface="Plus Jakarta Sans"/>
                        </a:rPr>
                        <a:t> / </a:t>
                      </a:r>
                      <a:r>
                        <a:rPr sz="2000" b="1" i="0" u="none" dirty="0" err="1">
                          <a:solidFill>
                            <a:srgbClr val="FFFFFF"/>
                          </a:solidFill>
                          <a:latin typeface="Plus Jakarta Sans"/>
                        </a:rPr>
                        <a:t>Sudut</a:t>
                      </a:r>
                      <a:endParaRPr sz="2000" b="1" i="0" u="none" dirty="0">
                        <a:solidFill>
                          <a:srgbClr val="FFFFFF"/>
                        </a:solidFill>
                        <a:latin typeface="Plus Jakarta San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00" b="1" i="0" u="none">
                          <a:solidFill>
                            <a:srgbClr val="FFFFFF"/>
                          </a:solidFill>
                          <a:latin typeface="Plus Jakarta Sans"/>
                        </a:rPr>
                        <a:t>0°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00" b="1" i="0" u="none">
                          <a:solidFill>
                            <a:srgbClr val="FFFFFF"/>
                          </a:solidFill>
                          <a:latin typeface="Plus Jakarta Sans"/>
                        </a:rPr>
                        <a:t>30°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00" b="1" i="0" u="none">
                          <a:solidFill>
                            <a:srgbClr val="FFFFFF"/>
                          </a:solidFill>
                          <a:latin typeface="Plus Jakarta Sans"/>
                        </a:rPr>
                        <a:t>45°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00" b="1" i="0" u="none">
                          <a:solidFill>
                            <a:srgbClr val="FFFFFF"/>
                          </a:solidFill>
                          <a:latin typeface="Plus Jakarta Sans"/>
                        </a:rPr>
                        <a:t>60°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00" b="1" i="0" u="none" dirty="0">
                          <a:solidFill>
                            <a:srgbClr val="FFFFFF"/>
                          </a:solidFill>
                          <a:latin typeface="Plus Jakarta Sans"/>
                        </a:rPr>
                        <a:t>90°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9118">
                <a:tc>
                  <a:txBody>
                    <a:bodyPr/>
                    <a:lstStyle/>
                    <a:p>
                      <a:pPr algn="ctr"/>
                      <a:r>
                        <a:rPr sz="2000" b="1" i="0" u="none" dirty="0">
                          <a:solidFill>
                            <a:srgbClr val="0284C7"/>
                          </a:solidFill>
                          <a:latin typeface="Fira Code"/>
                        </a:rPr>
                        <a:t>sin θ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00" b="0" i="0" u="none">
                          <a:solidFill>
                            <a:srgbClr val="1E293B"/>
                          </a:solidFill>
                          <a:latin typeface="Fira Code"/>
                        </a:rPr>
                        <a:t>0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00" b="0" i="0" u="none">
                          <a:solidFill>
                            <a:srgbClr val="1E293B"/>
                          </a:solidFill>
                          <a:latin typeface="Fira Code"/>
                        </a:rPr>
                        <a:t>1/2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00" b="0" i="0" u="none">
                          <a:solidFill>
                            <a:srgbClr val="1E293B"/>
                          </a:solidFill>
                          <a:latin typeface="Fira Code"/>
                        </a:rPr>
                        <a:t>1/2 √2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00" b="0" i="0" u="none">
                          <a:solidFill>
                            <a:srgbClr val="1E293B"/>
                          </a:solidFill>
                          <a:latin typeface="Fira Code"/>
                        </a:rPr>
                        <a:t>1/2 √3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00" b="0" i="0" u="none">
                          <a:solidFill>
                            <a:srgbClr val="1E293B"/>
                          </a:solidFill>
                          <a:latin typeface="Fira Code"/>
                        </a:rPr>
                        <a:t>1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9118">
                <a:tc>
                  <a:txBody>
                    <a:bodyPr/>
                    <a:lstStyle/>
                    <a:p>
                      <a:pPr algn="ctr"/>
                      <a:r>
                        <a:rPr sz="2000" b="1" i="0" u="none">
                          <a:solidFill>
                            <a:srgbClr val="0F172A"/>
                          </a:solidFill>
                          <a:latin typeface="Fira Code"/>
                        </a:rPr>
                        <a:t>cos θ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00" b="0" i="0" u="none">
                          <a:solidFill>
                            <a:srgbClr val="1E293B"/>
                          </a:solidFill>
                          <a:latin typeface="Fira Code"/>
                        </a:rPr>
                        <a:t>1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00" b="0" i="0" u="none">
                          <a:solidFill>
                            <a:srgbClr val="1E293B"/>
                          </a:solidFill>
                          <a:latin typeface="Fira Code"/>
                        </a:rPr>
                        <a:t>1/2 √3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00" b="0" i="0" u="none">
                          <a:solidFill>
                            <a:srgbClr val="1E293B"/>
                          </a:solidFill>
                          <a:latin typeface="Fira Code"/>
                        </a:rPr>
                        <a:t>1/2 √2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00" b="0" i="0" u="none">
                          <a:solidFill>
                            <a:srgbClr val="1E293B"/>
                          </a:solidFill>
                          <a:latin typeface="Fira Code"/>
                        </a:rPr>
                        <a:t>1/2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00" b="0" i="0" u="none">
                          <a:solidFill>
                            <a:srgbClr val="1E293B"/>
                          </a:solidFill>
                          <a:latin typeface="Fira Code"/>
                        </a:rPr>
                        <a:t>0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9121">
                <a:tc>
                  <a:txBody>
                    <a:bodyPr/>
                    <a:lstStyle/>
                    <a:p>
                      <a:pPr algn="ctr"/>
                      <a:r>
                        <a:rPr sz="2000" b="1" i="0" u="none" dirty="0">
                          <a:solidFill>
                            <a:srgbClr val="0F172A"/>
                          </a:solidFill>
                          <a:latin typeface="Fira Code"/>
                        </a:rPr>
                        <a:t>tan θ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00" b="0" i="0" u="none">
                          <a:solidFill>
                            <a:srgbClr val="1E293B"/>
                          </a:solidFill>
                          <a:latin typeface="Fira Code"/>
                        </a:rPr>
                        <a:t>0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00" b="0" i="0" u="none">
                          <a:solidFill>
                            <a:srgbClr val="1E293B"/>
                          </a:solidFill>
                          <a:latin typeface="Fira Code"/>
                        </a:rPr>
                        <a:t>1/3 √3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00" b="0" i="0" u="none">
                          <a:solidFill>
                            <a:srgbClr val="1E293B"/>
                          </a:solidFill>
                          <a:latin typeface="Fira Code"/>
                        </a:rPr>
                        <a:t>1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00" b="0" i="0" u="none">
                          <a:solidFill>
                            <a:srgbClr val="1E293B"/>
                          </a:solidFill>
                          <a:latin typeface="Fira Code"/>
                        </a:rPr>
                        <a:t>√3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00" b="0" i="0" u="none" dirty="0" err="1">
                          <a:solidFill>
                            <a:srgbClr val="EF4444"/>
                          </a:solidFill>
                          <a:latin typeface="Fira Code"/>
                        </a:rPr>
                        <a:t>Tak</a:t>
                      </a:r>
                      <a:r>
                        <a:rPr sz="2000" b="0" i="0" u="none" dirty="0">
                          <a:solidFill>
                            <a:srgbClr val="EF4444"/>
                          </a:solidFill>
                          <a:latin typeface="Fira Code"/>
                        </a:rPr>
                        <a:t> </a:t>
                      </a:r>
                      <a:r>
                        <a:rPr sz="2000" b="0" i="0" u="none" dirty="0" err="1">
                          <a:solidFill>
                            <a:srgbClr val="EF4444"/>
                          </a:solidFill>
                          <a:latin typeface="Fira Code"/>
                        </a:rPr>
                        <a:t>Definisi</a:t>
                      </a:r>
                      <a:r>
                        <a:rPr sz="2000" b="0" i="0" u="none" dirty="0">
                          <a:solidFill>
                            <a:srgbClr val="EF4444"/>
                          </a:solidFill>
                          <a:latin typeface="Fira Code"/>
                        </a:rPr>
                        <a:t> (~)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09600" y="457200"/>
            <a:ext cx="1856727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1" i="0" u="none" dirty="0">
                <a:solidFill>
                  <a:srgbClr val="0284C7"/>
                </a:solidFill>
                <a:latin typeface="Plus Jakarta Sans"/>
              </a:rPr>
              <a:t>03. TABEL ACUAN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896820"/>
            <a:ext cx="4806893" cy="43088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800" b="1" i="0" u="none">
                <a:solidFill>
                  <a:srgbClr val="0F172A"/>
                </a:solidFill>
                <a:latin typeface="Plus Jakarta Sans"/>
              </a:rPr>
              <a:t>Nilai Sudut Istimewa (Kuadran I)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438900" y="1731053"/>
            <a:ext cx="5143500" cy="927741"/>
          </a:xfrm>
          <a:prstGeom prst="roundRect">
            <a:avLst>
              <a:gd name="adj" fmla="val 15584"/>
            </a:avLst>
          </a:prstGeom>
          <a:solidFill>
            <a:srgbClr val="EFF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3" name="Rounded Rectangle 2"/>
          <p:cNvSpPr/>
          <p:nvPr/>
        </p:nvSpPr>
        <p:spPr>
          <a:xfrm>
            <a:off x="6438900" y="2794779"/>
            <a:ext cx="5143500" cy="903124"/>
          </a:xfrm>
          <a:prstGeom prst="roundRect">
            <a:avLst>
              <a:gd name="adj" fmla="val 15584"/>
            </a:avLst>
          </a:prstGeom>
          <a:solidFill>
            <a:srgbClr val="F0F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4" name="Rounded Rectangle 3"/>
          <p:cNvSpPr/>
          <p:nvPr/>
        </p:nvSpPr>
        <p:spPr>
          <a:xfrm>
            <a:off x="6438900" y="3844437"/>
            <a:ext cx="5143500" cy="903124"/>
          </a:xfrm>
          <a:prstGeom prst="roundRect">
            <a:avLst>
              <a:gd name="adj" fmla="val 15584"/>
            </a:avLst>
          </a:prstGeom>
          <a:solidFill>
            <a:srgbClr val="FFFB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5" name="Rounded Rectangle 4"/>
          <p:cNvSpPr/>
          <p:nvPr/>
        </p:nvSpPr>
        <p:spPr>
          <a:xfrm>
            <a:off x="6438900" y="4908160"/>
            <a:ext cx="5143500" cy="949317"/>
          </a:xfrm>
          <a:prstGeom prst="roundRect">
            <a:avLst>
              <a:gd name="adj" fmla="val 15584"/>
            </a:avLst>
          </a:prstGeom>
          <a:solidFill>
            <a:srgbClr val="FE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6" name="Rectangle 5"/>
          <p:cNvSpPr/>
          <p:nvPr/>
        </p:nvSpPr>
        <p:spPr>
          <a:xfrm>
            <a:off x="6438900" y="1731052"/>
            <a:ext cx="38100" cy="900000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7" name="Rectangle 6"/>
          <p:cNvSpPr/>
          <p:nvPr/>
        </p:nvSpPr>
        <p:spPr>
          <a:xfrm>
            <a:off x="6438900" y="2794778"/>
            <a:ext cx="38100" cy="900000"/>
          </a:xfrm>
          <a:prstGeom prst="rect">
            <a:avLst/>
          </a:prstGeom>
          <a:solidFill>
            <a:srgbClr val="22C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8" name="Rectangle 7"/>
          <p:cNvSpPr/>
          <p:nvPr/>
        </p:nvSpPr>
        <p:spPr>
          <a:xfrm>
            <a:off x="6438900" y="3844436"/>
            <a:ext cx="38100" cy="90000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9" name="Rectangle 8"/>
          <p:cNvSpPr/>
          <p:nvPr/>
        </p:nvSpPr>
        <p:spPr>
          <a:xfrm>
            <a:off x="6438900" y="4908159"/>
            <a:ext cx="38100" cy="900000"/>
          </a:xfrm>
          <a:prstGeom prst="rect">
            <a:avLst/>
          </a:prstGeom>
          <a:solidFill>
            <a:srgbClr val="EF44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974" y="1945194"/>
            <a:ext cx="5973720" cy="3968555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768" y="2097594"/>
            <a:ext cx="5639526" cy="363436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09600" y="457200"/>
            <a:ext cx="2753574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1" i="0" u="none" dirty="0">
                <a:solidFill>
                  <a:srgbClr val="0284C7"/>
                </a:solidFill>
                <a:latin typeface="Plus Jakarta Sans"/>
              </a:rPr>
              <a:t>04. PEMBAGIAN WILAYAH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9600" y="896820"/>
            <a:ext cx="5620962" cy="43088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800" b="1" i="0" u="none" dirty="0" err="1">
                <a:solidFill>
                  <a:srgbClr val="0F172A"/>
                </a:solidFill>
                <a:latin typeface="Plus Jakarta Sans"/>
              </a:rPr>
              <a:t>Tanda</a:t>
            </a:r>
            <a:r>
              <a:rPr sz="2800" b="1" i="0" u="none" dirty="0">
                <a:solidFill>
                  <a:srgbClr val="0F172A"/>
                </a:solidFill>
                <a:latin typeface="Plus Jakarta Sans"/>
              </a:rPr>
              <a:t> Nilai </a:t>
            </a:r>
            <a:r>
              <a:rPr sz="2800" b="1" i="0" u="none" dirty="0" err="1">
                <a:solidFill>
                  <a:srgbClr val="0F172A"/>
                </a:solidFill>
                <a:latin typeface="Plus Jakarta Sans"/>
              </a:rPr>
              <a:t>Trigonometri</a:t>
            </a:r>
            <a:r>
              <a:rPr sz="2800" b="1" i="0" u="none" dirty="0">
                <a:solidFill>
                  <a:srgbClr val="0F172A"/>
                </a:solidFill>
                <a:latin typeface="Plus Jakarta Sans"/>
              </a:rPr>
              <a:t> di 4 </a:t>
            </a:r>
            <a:r>
              <a:rPr sz="2800" b="1" i="0" u="none" dirty="0" err="1">
                <a:solidFill>
                  <a:srgbClr val="0F172A"/>
                </a:solidFill>
                <a:latin typeface="Plus Jakarta Sans"/>
              </a:rPr>
              <a:t>Kuadran</a:t>
            </a:r>
            <a:endParaRPr sz="2800" b="1" i="0" u="none" dirty="0">
              <a:solidFill>
                <a:srgbClr val="0F172A"/>
              </a:solidFill>
              <a:latin typeface="Plus Jakarta San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667500" y="1883453"/>
            <a:ext cx="2389629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1E40AF"/>
                </a:solidFill>
                <a:latin typeface="Plus Jakarta Sans"/>
              </a:rPr>
              <a:t>Kuadran I (0° - 90°)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667500" y="2229579"/>
            <a:ext cx="4590809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1" i="0" u="none" dirty="0" err="1">
                <a:solidFill>
                  <a:srgbClr val="334155"/>
                </a:solidFill>
                <a:latin typeface="Plus Jakarta Sans"/>
              </a:rPr>
              <a:t>Semua</a:t>
            </a:r>
            <a:r>
              <a:rPr sz="2000" b="1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2000" b="1" i="0" u="none" dirty="0" err="1">
                <a:solidFill>
                  <a:srgbClr val="334155"/>
                </a:solidFill>
                <a:latin typeface="Plus Jakarta Sans"/>
              </a:rPr>
              <a:t>Positif</a:t>
            </a:r>
            <a:r>
              <a:rPr sz="2000" b="0" i="0" u="none" dirty="0">
                <a:solidFill>
                  <a:srgbClr val="334155"/>
                </a:solidFill>
                <a:latin typeface="Plus Jakarta Sans"/>
              </a:rPr>
              <a:t> (sin, cos, tan &amp; </a:t>
            </a:r>
            <a:r>
              <a:rPr sz="2000" b="0" i="0" u="none" dirty="0" err="1">
                <a:solidFill>
                  <a:srgbClr val="334155"/>
                </a:solidFill>
                <a:latin typeface="Plus Jakarta Sans"/>
              </a:rPr>
              <a:t>kebalikannya</a:t>
            </a:r>
            <a:r>
              <a:rPr sz="2000" b="0" i="0" u="none" dirty="0">
                <a:solidFill>
                  <a:srgbClr val="334155"/>
                </a:solidFill>
                <a:latin typeface="Plus Jakarta Sans"/>
              </a:rPr>
              <a:t>).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667500" y="2890907"/>
            <a:ext cx="2782365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 dirty="0" err="1">
                <a:solidFill>
                  <a:srgbClr val="166534"/>
                </a:solidFill>
                <a:latin typeface="Plus Jakarta Sans"/>
              </a:rPr>
              <a:t>Kuadran</a:t>
            </a:r>
            <a:r>
              <a:rPr sz="2400" b="1" i="0" u="none" dirty="0">
                <a:solidFill>
                  <a:srgbClr val="166534"/>
                </a:solidFill>
                <a:latin typeface="Plus Jakarta Sans"/>
              </a:rPr>
              <a:t> II (90° - 180°)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667500" y="3251101"/>
            <a:ext cx="4047647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0" i="0" u="none" dirty="0" err="1">
                <a:solidFill>
                  <a:srgbClr val="334155"/>
                </a:solidFill>
                <a:latin typeface="Plus Jakarta Sans"/>
              </a:rPr>
              <a:t>Hanya</a:t>
            </a:r>
            <a:r>
              <a:rPr sz="200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2000" b="1" i="0" u="none" dirty="0">
                <a:solidFill>
                  <a:srgbClr val="334155"/>
                </a:solidFill>
                <a:latin typeface="Plus Jakarta Sans"/>
              </a:rPr>
              <a:t>Sinus &amp; </a:t>
            </a:r>
            <a:r>
              <a:rPr sz="2000" b="1" i="0" u="none" dirty="0" err="1">
                <a:solidFill>
                  <a:srgbClr val="334155"/>
                </a:solidFill>
                <a:latin typeface="Plus Jakarta Sans"/>
              </a:rPr>
              <a:t>Cosecan</a:t>
            </a:r>
            <a:r>
              <a:rPr sz="200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Plus Jakarta Sans"/>
              </a:rPr>
              <a:t>bernilai</a:t>
            </a:r>
            <a:r>
              <a:rPr sz="200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Plus Jakarta Sans"/>
              </a:rPr>
              <a:t>positif</a:t>
            </a:r>
            <a:r>
              <a:rPr sz="2000" b="0" i="0" u="none" dirty="0">
                <a:solidFill>
                  <a:srgbClr val="334155"/>
                </a:solidFill>
                <a:latin typeface="Plus Jakarta Sans"/>
              </a:rPr>
              <a:t>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667500" y="3996837"/>
            <a:ext cx="3019609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92400E"/>
                </a:solidFill>
                <a:latin typeface="Plus Jakarta Sans"/>
              </a:rPr>
              <a:t>Kuadran III (180° - 270°)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667500" y="4342963"/>
            <a:ext cx="4377545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0" i="0" u="none" dirty="0" err="1">
                <a:solidFill>
                  <a:srgbClr val="334155"/>
                </a:solidFill>
                <a:latin typeface="Plus Jakarta Sans"/>
              </a:rPr>
              <a:t>Hanya</a:t>
            </a:r>
            <a:r>
              <a:rPr sz="200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2000" b="1" i="0" u="none" dirty="0" err="1">
                <a:solidFill>
                  <a:srgbClr val="334155"/>
                </a:solidFill>
                <a:latin typeface="Plus Jakarta Sans"/>
              </a:rPr>
              <a:t>Tangen</a:t>
            </a:r>
            <a:r>
              <a:rPr sz="2000" b="1" i="0" u="none" dirty="0">
                <a:solidFill>
                  <a:srgbClr val="334155"/>
                </a:solidFill>
                <a:latin typeface="Plus Jakarta Sans"/>
              </a:rPr>
              <a:t> &amp; </a:t>
            </a:r>
            <a:r>
              <a:rPr sz="2000" b="1" i="0" u="none" dirty="0" err="1">
                <a:solidFill>
                  <a:srgbClr val="334155"/>
                </a:solidFill>
                <a:latin typeface="Plus Jakarta Sans"/>
              </a:rPr>
              <a:t>Cotangen</a:t>
            </a:r>
            <a:r>
              <a:rPr sz="200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Plus Jakarta Sans"/>
              </a:rPr>
              <a:t>bernilai</a:t>
            </a:r>
            <a:r>
              <a:rPr sz="200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Plus Jakarta Sans"/>
              </a:rPr>
              <a:t>positif</a:t>
            </a:r>
            <a:r>
              <a:rPr sz="2000" b="0" i="0" u="none" dirty="0">
                <a:solidFill>
                  <a:srgbClr val="334155"/>
                </a:solidFill>
                <a:latin typeface="Plus Jakarta Sans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667500" y="5060560"/>
            <a:ext cx="3038845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 dirty="0" err="1">
                <a:solidFill>
                  <a:srgbClr val="991B1B"/>
                </a:solidFill>
                <a:latin typeface="Plus Jakarta Sans"/>
              </a:rPr>
              <a:t>Kuadran</a:t>
            </a:r>
            <a:r>
              <a:rPr sz="2400" b="1" i="0" u="none" dirty="0">
                <a:solidFill>
                  <a:srgbClr val="991B1B"/>
                </a:solidFill>
                <a:latin typeface="Plus Jakarta Sans"/>
              </a:rPr>
              <a:t> IV (270° - 360°)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667500" y="5406686"/>
            <a:ext cx="4047647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0" i="0" u="none" dirty="0" err="1">
                <a:solidFill>
                  <a:srgbClr val="334155"/>
                </a:solidFill>
                <a:latin typeface="Plus Jakarta Sans"/>
              </a:rPr>
              <a:t>Hanya</a:t>
            </a:r>
            <a:r>
              <a:rPr sz="200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2000" b="1" i="0" u="none" dirty="0" err="1">
                <a:solidFill>
                  <a:srgbClr val="334155"/>
                </a:solidFill>
                <a:latin typeface="Plus Jakarta Sans"/>
              </a:rPr>
              <a:t>Cosinus</a:t>
            </a:r>
            <a:r>
              <a:rPr sz="2000" b="1" i="0" u="none" dirty="0">
                <a:solidFill>
                  <a:srgbClr val="334155"/>
                </a:solidFill>
                <a:latin typeface="Plus Jakarta Sans"/>
              </a:rPr>
              <a:t> &amp; </a:t>
            </a:r>
            <a:r>
              <a:rPr sz="2000" b="1" i="0" u="none" dirty="0" err="1">
                <a:solidFill>
                  <a:srgbClr val="334155"/>
                </a:solidFill>
                <a:latin typeface="Plus Jakarta Sans"/>
              </a:rPr>
              <a:t>Secan</a:t>
            </a:r>
            <a:r>
              <a:rPr sz="200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Plus Jakarta Sans"/>
              </a:rPr>
              <a:t>bernilai</a:t>
            </a:r>
            <a:r>
              <a:rPr sz="200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Plus Jakarta Sans"/>
              </a:rPr>
              <a:t>positif</a:t>
            </a:r>
            <a:r>
              <a:rPr sz="2000" b="0" i="0" u="none" dirty="0">
                <a:solidFill>
                  <a:srgbClr val="334155"/>
                </a:solidFill>
                <a:latin typeface="Plus Jakarta Sans"/>
              </a:rPr>
              <a:t>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3445073"/>
            <a:ext cx="5143500" cy="2815050"/>
          </a:xfrm>
          <a:prstGeom prst="roundRect">
            <a:avLst>
              <a:gd name="adj" fmla="val 6282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1940" y="976416"/>
            <a:ext cx="5617062" cy="5495146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 rotWithShape="1">
          <a:blip r:embed="rId3"/>
          <a:srcRect l="22268" r="21937"/>
          <a:stretch/>
        </p:blipFill>
        <p:spPr>
          <a:xfrm>
            <a:off x="6992417" y="1171140"/>
            <a:ext cx="4356961" cy="514808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9600" y="457200"/>
            <a:ext cx="2417970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1" i="0" u="none" dirty="0">
                <a:solidFill>
                  <a:srgbClr val="0284C7"/>
                </a:solidFill>
                <a:latin typeface="Plus Jakarta Sans"/>
              </a:rPr>
              <a:t>05. PENERAPAN NYATA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896820"/>
            <a:ext cx="5327933" cy="43088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800" b="1" i="0" u="none" dirty="0" err="1">
                <a:solidFill>
                  <a:srgbClr val="0F172A"/>
                </a:solidFill>
                <a:latin typeface="Plus Jakarta Sans"/>
              </a:rPr>
              <a:t>Aplikasi</a:t>
            </a:r>
            <a:r>
              <a:rPr sz="2800" b="1" i="0" u="none" dirty="0">
                <a:solidFill>
                  <a:srgbClr val="0F172A"/>
                </a:solidFill>
                <a:latin typeface="Plus Jakarta Sans"/>
              </a:rPr>
              <a:t> </a:t>
            </a:r>
            <a:r>
              <a:rPr sz="2800" b="1" i="0" u="none" dirty="0" err="1">
                <a:solidFill>
                  <a:srgbClr val="0F172A"/>
                </a:solidFill>
                <a:latin typeface="Plus Jakarta Sans"/>
              </a:rPr>
              <a:t>Trigonometri</a:t>
            </a:r>
            <a:r>
              <a:rPr sz="2800" b="1" i="0" u="none" dirty="0">
                <a:solidFill>
                  <a:srgbClr val="0F172A"/>
                </a:solidFill>
                <a:latin typeface="Plus Jakarta Sans"/>
              </a:rPr>
              <a:t>: </a:t>
            </a:r>
            <a:r>
              <a:rPr sz="2800" b="1" i="0" u="none" dirty="0" err="1">
                <a:solidFill>
                  <a:srgbClr val="0F172A"/>
                </a:solidFill>
                <a:latin typeface="Plus Jakarta Sans"/>
              </a:rPr>
              <a:t>Sudut</a:t>
            </a:r>
            <a:r>
              <a:rPr sz="2800" b="1" i="0" u="none" dirty="0">
                <a:solidFill>
                  <a:srgbClr val="0F172A"/>
                </a:solidFill>
                <a:latin typeface="Plus Jakarta Sans"/>
              </a:rPr>
              <a:t> </a:t>
            </a:r>
            <a:r>
              <a:rPr sz="2800" b="1" i="0" u="none" dirty="0" err="1">
                <a:solidFill>
                  <a:srgbClr val="0F172A"/>
                </a:solidFill>
                <a:latin typeface="Plus Jakarta Sans"/>
              </a:rPr>
              <a:t>Elevasi</a:t>
            </a:r>
            <a:endParaRPr sz="2800" b="1" i="0" u="none" dirty="0">
              <a:solidFill>
                <a:srgbClr val="0F172A"/>
              </a:solidFill>
              <a:latin typeface="Plus Jakarta San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9600" y="1728317"/>
            <a:ext cx="5238750" cy="9233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/>
            <a:r>
              <a:rPr sz="2000" b="0" i="0" u="none" dirty="0" err="1">
                <a:solidFill>
                  <a:srgbClr val="334155"/>
                </a:solidFill>
                <a:latin typeface="Plus Jakarta Sans"/>
              </a:rPr>
              <a:t>Trigonometri</a:t>
            </a:r>
            <a:r>
              <a:rPr sz="200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Plus Jakarta Sans"/>
              </a:rPr>
              <a:t>mempermudah</a:t>
            </a:r>
            <a:r>
              <a:rPr sz="200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Plus Jakarta Sans"/>
              </a:rPr>
              <a:t>pengukuran</a:t>
            </a:r>
            <a:r>
              <a:rPr sz="200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Plus Jakarta Sans"/>
              </a:rPr>
              <a:t>jarak</a:t>
            </a:r>
            <a:r>
              <a:rPr sz="2000" b="0" i="0" u="none" dirty="0">
                <a:solidFill>
                  <a:srgbClr val="334155"/>
                </a:solidFill>
                <a:latin typeface="Plus Jakarta Sans"/>
              </a:rPr>
              <a:t> dan </a:t>
            </a:r>
            <a:r>
              <a:rPr sz="2000" b="0" i="0" u="none" dirty="0" err="1">
                <a:solidFill>
                  <a:srgbClr val="334155"/>
                </a:solidFill>
                <a:latin typeface="Plus Jakarta Sans"/>
              </a:rPr>
              <a:t>tinggi</a:t>
            </a:r>
            <a:r>
              <a:rPr sz="200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Plus Jakarta Sans"/>
              </a:rPr>
              <a:t>objek</a:t>
            </a:r>
            <a:r>
              <a:rPr sz="200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Plus Jakarta Sans"/>
              </a:rPr>
              <a:t>tak</a:t>
            </a:r>
            <a:r>
              <a:rPr sz="200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Plus Jakarta Sans"/>
              </a:rPr>
              <a:t>terjangkau</a:t>
            </a:r>
            <a:r>
              <a:rPr sz="2000" b="0" i="0" u="none" dirty="0">
                <a:solidFill>
                  <a:srgbClr val="334155"/>
                </a:solidFill>
                <a:latin typeface="Plus Jakarta Sans"/>
              </a:rPr>
              <a:t> (</a:t>
            </a:r>
            <a:r>
              <a:rPr sz="2000" b="0" i="0" u="none" dirty="0" err="1">
                <a:solidFill>
                  <a:srgbClr val="334155"/>
                </a:solidFill>
                <a:latin typeface="Plus Jakarta Sans"/>
              </a:rPr>
              <a:t>pohon</a:t>
            </a:r>
            <a:r>
              <a:rPr sz="2000" b="0" i="0" u="none" dirty="0">
                <a:solidFill>
                  <a:srgbClr val="334155"/>
                </a:solidFill>
                <a:latin typeface="Plus Jakarta Sans"/>
              </a:rPr>
              <a:t>, </a:t>
            </a:r>
            <a:r>
              <a:rPr sz="2000" b="0" i="0" u="none" dirty="0" err="1">
                <a:solidFill>
                  <a:srgbClr val="334155"/>
                </a:solidFill>
                <a:latin typeface="Plus Jakarta Sans"/>
              </a:rPr>
              <a:t>gedung</a:t>
            </a:r>
            <a:r>
              <a:rPr sz="2000" b="0" i="0" u="none" dirty="0">
                <a:solidFill>
                  <a:srgbClr val="334155"/>
                </a:solidFill>
                <a:latin typeface="Plus Jakarta Sans"/>
              </a:rPr>
              <a:t>, </a:t>
            </a:r>
            <a:r>
              <a:rPr sz="2000" b="0" i="0" u="none" dirty="0" err="1">
                <a:solidFill>
                  <a:srgbClr val="334155"/>
                </a:solidFill>
                <a:latin typeface="Plus Jakarta Sans"/>
              </a:rPr>
              <a:t>gunung</a:t>
            </a:r>
            <a:r>
              <a:rPr sz="2000" b="0" i="0" u="none" dirty="0">
                <a:solidFill>
                  <a:srgbClr val="334155"/>
                </a:solidFill>
                <a:latin typeface="Plus Jakarta Sans"/>
              </a:rPr>
              <a:t>) </a:t>
            </a:r>
            <a:r>
              <a:rPr sz="2000" b="0" i="0" u="none" dirty="0" err="1">
                <a:solidFill>
                  <a:srgbClr val="334155"/>
                </a:solidFill>
                <a:latin typeface="Plus Jakarta Sans"/>
              </a:rPr>
              <a:t>tanpa</a:t>
            </a:r>
            <a:r>
              <a:rPr sz="200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Plus Jakarta Sans"/>
              </a:rPr>
              <a:t>perlu</a:t>
            </a:r>
            <a:r>
              <a:rPr sz="200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Plus Jakarta Sans"/>
              </a:rPr>
              <a:t>mengukurnya</a:t>
            </a:r>
            <a:r>
              <a:rPr sz="200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Plus Jakarta Sans"/>
              </a:rPr>
              <a:t>secara</a:t>
            </a:r>
            <a:r>
              <a:rPr sz="2000" b="0" i="0" u="none" dirty="0">
                <a:solidFill>
                  <a:srgbClr val="334155"/>
                </a:solidFill>
                <a:latin typeface="Plus Jakarta Sans"/>
              </a:rPr>
              <a:t> manual.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7725" y="3683198"/>
            <a:ext cx="2820131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1" i="0" u="none" dirty="0" err="1">
                <a:solidFill>
                  <a:srgbClr val="0F172A"/>
                </a:solidFill>
                <a:latin typeface="Plus Jakarta Sans"/>
              </a:rPr>
              <a:t>Rumus</a:t>
            </a:r>
            <a:r>
              <a:rPr sz="2000" b="1" i="0" u="none" dirty="0">
                <a:solidFill>
                  <a:srgbClr val="0F172A"/>
                </a:solidFill>
                <a:latin typeface="Plus Jakarta Sans"/>
              </a:rPr>
              <a:t> </a:t>
            </a:r>
            <a:r>
              <a:rPr sz="2000" b="1" i="0" u="none" dirty="0" err="1">
                <a:solidFill>
                  <a:srgbClr val="0F172A"/>
                </a:solidFill>
                <a:latin typeface="Plus Jakarta Sans"/>
              </a:rPr>
              <a:t>Pengukuran</a:t>
            </a:r>
            <a:r>
              <a:rPr sz="2000" b="1" i="0" u="none" dirty="0">
                <a:solidFill>
                  <a:srgbClr val="0F172A"/>
                </a:solidFill>
                <a:latin typeface="Plus Jakarta Sans"/>
              </a:rPr>
              <a:t> Tinggi: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7725" y="4129117"/>
            <a:ext cx="3798669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 dirty="0">
                <a:solidFill>
                  <a:srgbClr val="0284C7"/>
                </a:solidFill>
                <a:latin typeface="Fira Code"/>
              </a:rPr>
              <a:t>Tinggi </a:t>
            </a:r>
            <a:r>
              <a:rPr sz="2400" b="1" i="0" u="none" dirty="0" err="1">
                <a:solidFill>
                  <a:srgbClr val="0284C7"/>
                </a:solidFill>
                <a:latin typeface="Fira Code"/>
              </a:rPr>
              <a:t>Objek</a:t>
            </a:r>
            <a:r>
              <a:rPr sz="2400" b="1" i="0" u="none" dirty="0">
                <a:solidFill>
                  <a:srgbClr val="0284C7"/>
                </a:solidFill>
                <a:latin typeface="Fira Code"/>
              </a:rPr>
              <a:t> = h1 + (d × tan θ)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2025" y="4790599"/>
            <a:ext cx="76200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0" i="0" u="none" dirty="0">
                <a:solidFill>
                  <a:srgbClr val="64748B"/>
                </a:solidFill>
                <a:latin typeface="Plus Jakarta Sans"/>
              </a:rPr>
              <a:t>•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38225" y="4776521"/>
            <a:ext cx="3913957" cy="240835"/>
          </a:xfrm>
          <a:prstGeom prst="rect">
            <a:avLst/>
          </a:prstGeom>
          <a:noFill/>
        </p:spPr>
        <p:txBody>
          <a:bodyPr wrap="none" lIns="7620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2000" b="1" i="0" u="none" dirty="0">
                <a:solidFill>
                  <a:srgbClr val="64748B"/>
                </a:solidFill>
                <a:latin typeface="Plus Jakarta Sans"/>
              </a:rPr>
              <a:t>h1:</a:t>
            </a:r>
            <a:r>
              <a:rPr sz="2000" b="0" i="0" u="none" dirty="0">
                <a:solidFill>
                  <a:srgbClr val="64748B"/>
                </a:solidFill>
                <a:latin typeface="Plus Jakarta Sans"/>
              </a:rPr>
              <a:t> Tinggi </a:t>
            </a:r>
            <a:r>
              <a:rPr sz="2000" b="0" i="0" u="none" dirty="0" err="1">
                <a:solidFill>
                  <a:srgbClr val="64748B"/>
                </a:solidFill>
                <a:latin typeface="Plus Jakarta Sans"/>
              </a:rPr>
              <a:t>mata</a:t>
            </a:r>
            <a:r>
              <a:rPr sz="2000" b="0" i="0" u="none" dirty="0">
                <a:solidFill>
                  <a:srgbClr val="64748B"/>
                </a:solidFill>
                <a:latin typeface="Plus Jakarta Sans"/>
              </a:rPr>
              <a:t> </a:t>
            </a:r>
            <a:r>
              <a:rPr sz="2000" b="0" i="0" u="none" dirty="0" err="1">
                <a:solidFill>
                  <a:srgbClr val="64748B"/>
                </a:solidFill>
                <a:latin typeface="Plus Jakarta Sans"/>
              </a:rPr>
              <a:t>pengamat</a:t>
            </a:r>
            <a:r>
              <a:rPr sz="2000" b="0" i="0" u="none" dirty="0">
                <a:solidFill>
                  <a:srgbClr val="64748B"/>
                </a:solidFill>
                <a:latin typeface="Plus Jakarta Sans"/>
              </a:rPr>
              <a:t> </a:t>
            </a:r>
            <a:r>
              <a:rPr sz="2000" b="0" i="0" u="none" dirty="0" err="1">
                <a:solidFill>
                  <a:srgbClr val="64748B"/>
                </a:solidFill>
                <a:latin typeface="Plus Jakarta Sans"/>
              </a:rPr>
              <a:t>dari</a:t>
            </a:r>
            <a:r>
              <a:rPr sz="2000" b="0" i="0" u="none" dirty="0">
                <a:solidFill>
                  <a:srgbClr val="64748B"/>
                </a:solidFill>
                <a:latin typeface="Plus Jakarta Sans"/>
              </a:rPr>
              <a:t> </a:t>
            </a:r>
            <a:r>
              <a:rPr sz="2000" b="0" i="0" u="none" dirty="0" err="1">
                <a:solidFill>
                  <a:srgbClr val="64748B"/>
                </a:solidFill>
                <a:latin typeface="Plus Jakarta Sans"/>
              </a:rPr>
              <a:t>tanah</a:t>
            </a:r>
            <a:endParaRPr sz="2000" b="0" i="0" u="none" dirty="0">
              <a:solidFill>
                <a:srgbClr val="64748B"/>
              </a:solidFill>
              <a:latin typeface="Plus Jakarta San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62025" y="5455290"/>
            <a:ext cx="76200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0" i="0" u="none" dirty="0">
                <a:solidFill>
                  <a:srgbClr val="64748B"/>
                </a:solidFill>
                <a:latin typeface="Plus Jakarta Sans"/>
              </a:rPr>
              <a:t>•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38225" y="5103600"/>
            <a:ext cx="3986156" cy="240835"/>
          </a:xfrm>
          <a:prstGeom prst="rect">
            <a:avLst/>
          </a:prstGeom>
          <a:noFill/>
        </p:spPr>
        <p:txBody>
          <a:bodyPr wrap="none" lIns="7620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2000" b="1" i="0" u="none" dirty="0">
                <a:solidFill>
                  <a:srgbClr val="64748B"/>
                </a:solidFill>
                <a:latin typeface="Plus Jakarta Sans"/>
              </a:rPr>
              <a:t>d:</a:t>
            </a:r>
            <a:r>
              <a:rPr sz="2000" b="0" i="0" u="none" dirty="0">
                <a:solidFill>
                  <a:srgbClr val="64748B"/>
                </a:solidFill>
                <a:latin typeface="Plus Jakarta Sans"/>
              </a:rPr>
              <a:t> </a:t>
            </a:r>
            <a:r>
              <a:rPr sz="2000" b="0" i="0" u="none" dirty="0" err="1">
                <a:solidFill>
                  <a:srgbClr val="64748B"/>
                </a:solidFill>
                <a:latin typeface="Plus Jakarta Sans"/>
              </a:rPr>
              <a:t>Jarak</a:t>
            </a:r>
            <a:r>
              <a:rPr sz="2000" b="0" i="0" u="none" dirty="0">
                <a:solidFill>
                  <a:srgbClr val="64748B"/>
                </a:solidFill>
                <a:latin typeface="Plus Jakarta Sans"/>
              </a:rPr>
              <a:t> </a:t>
            </a:r>
            <a:r>
              <a:rPr sz="2000" b="0" i="0" u="none" dirty="0" err="1">
                <a:solidFill>
                  <a:srgbClr val="64748B"/>
                </a:solidFill>
                <a:latin typeface="Plus Jakarta Sans"/>
              </a:rPr>
              <a:t>mendatar</a:t>
            </a:r>
            <a:r>
              <a:rPr sz="2000" b="0" i="0" u="none" dirty="0">
                <a:solidFill>
                  <a:srgbClr val="64748B"/>
                </a:solidFill>
                <a:latin typeface="Plus Jakarta Sans"/>
              </a:rPr>
              <a:t> </a:t>
            </a:r>
            <a:r>
              <a:rPr sz="2000" b="0" i="0" u="none" dirty="0" err="1">
                <a:solidFill>
                  <a:srgbClr val="64748B"/>
                </a:solidFill>
                <a:latin typeface="Plus Jakarta Sans"/>
              </a:rPr>
              <a:t>pengamat</a:t>
            </a:r>
            <a:r>
              <a:rPr sz="2000" b="0" i="0" u="none" dirty="0">
                <a:solidFill>
                  <a:srgbClr val="64748B"/>
                </a:solidFill>
                <a:latin typeface="Plus Jakarta Sans"/>
              </a:rPr>
              <a:t> </a:t>
            </a:r>
            <a:r>
              <a:rPr sz="2000" b="0" i="0" u="none" dirty="0" err="1">
                <a:solidFill>
                  <a:srgbClr val="64748B"/>
                </a:solidFill>
                <a:latin typeface="Plus Jakarta Sans"/>
              </a:rPr>
              <a:t>ke</a:t>
            </a:r>
            <a:r>
              <a:rPr sz="2000" b="0" i="0" u="none" dirty="0">
                <a:solidFill>
                  <a:srgbClr val="64748B"/>
                </a:solidFill>
                <a:latin typeface="Plus Jakarta Sans"/>
              </a:rPr>
              <a:t> </a:t>
            </a:r>
            <a:r>
              <a:rPr sz="2000" b="0" i="0" u="none" dirty="0" err="1">
                <a:solidFill>
                  <a:srgbClr val="64748B"/>
                </a:solidFill>
                <a:latin typeface="Plus Jakarta Sans"/>
              </a:rPr>
              <a:t>objek</a:t>
            </a:r>
            <a:endParaRPr sz="2000" b="0" i="0" u="none" dirty="0">
              <a:solidFill>
                <a:srgbClr val="64748B"/>
              </a:solidFill>
              <a:latin typeface="Plus Jakarta San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62025" y="5121187"/>
            <a:ext cx="76200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0" i="0" u="none" dirty="0">
                <a:solidFill>
                  <a:srgbClr val="64748B"/>
                </a:solidFill>
                <a:latin typeface="Plus Jakarta Sans"/>
              </a:rPr>
              <a:t>•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38225" y="5430672"/>
            <a:ext cx="4272388" cy="240835"/>
          </a:xfrm>
          <a:prstGeom prst="rect">
            <a:avLst/>
          </a:prstGeom>
          <a:noFill/>
        </p:spPr>
        <p:txBody>
          <a:bodyPr wrap="none" lIns="7620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2000" b="1" i="0" u="none" dirty="0">
                <a:solidFill>
                  <a:srgbClr val="64748B"/>
                </a:solidFill>
                <a:latin typeface="Plus Jakarta Sans"/>
              </a:rPr>
              <a:t>θ:</a:t>
            </a:r>
            <a:r>
              <a:rPr sz="2000" b="0" i="0" u="none" dirty="0">
                <a:solidFill>
                  <a:srgbClr val="64748B"/>
                </a:solidFill>
                <a:latin typeface="Plus Jakarta Sans"/>
              </a:rPr>
              <a:t> </a:t>
            </a:r>
            <a:r>
              <a:rPr sz="2000" b="0" i="0" u="none" dirty="0" err="1">
                <a:solidFill>
                  <a:srgbClr val="64748B"/>
                </a:solidFill>
                <a:latin typeface="Plus Jakarta Sans"/>
              </a:rPr>
              <a:t>Sudut</a:t>
            </a:r>
            <a:r>
              <a:rPr sz="2000" b="0" i="0" u="none" dirty="0">
                <a:solidFill>
                  <a:srgbClr val="64748B"/>
                </a:solidFill>
                <a:latin typeface="Plus Jakarta Sans"/>
              </a:rPr>
              <a:t> </a:t>
            </a:r>
            <a:r>
              <a:rPr sz="2000" b="0" i="0" u="none" dirty="0" err="1">
                <a:solidFill>
                  <a:srgbClr val="64748B"/>
                </a:solidFill>
                <a:latin typeface="Plus Jakarta Sans"/>
              </a:rPr>
              <a:t>elevasi</a:t>
            </a:r>
            <a:r>
              <a:rPr sz="2000" b="0" i="0" u="none" dirty="0">
                <a:solidFill>
                  <a:srgbClr val="64748B"/>
                </a:solidFill>
                <a:latin typeface="Plus Jakarta Sans"/>
              </a:rPr>
              <a:t> (</a:t>
            </a:r>
            <a:r>
              <a:rPr sz="2000" b="0" i="0" u="none" dirty="0" err="1">
                <a:solidFill>
                  <a:srgbClr val="64748B"/>
                </a:solidFill>
                <a:latin typeface="Plus Jakarta Sans"/>
              </a:rPr>
              <a:t>sudut</a:t>
            </a:r>
            <a:r>
              <a:rPr sz="2000" b="0" i="0" u="none" dirty="0">
                <a:solidFill>
                  <a:srgbClr val="64748B"/>
                </a:solidFill>
                <a:latin typeface="Plus Jakarta Sans"/>
              </a:rPr>
              <a:t> </a:t>
            </a:r>
            <a:r>
              <a:rPr sz="2000" b="0" i="0" u="none" dirty="0" err="1">
                <a:solidFill>
                  <a:srgbClr val="64748B"/>
                </a:solidFill>
                <a:latin typeface="Plus Jakarta Sans"/>
              </a:rPr>
              <a:t>pandang</a:t>
            </a:r>
            <a:r>
              <a:rPr sz="2000" b="0" i="0" u="none" dirty="0">
                <a:solidFill>
                  <a:srgbClr val="64748B"/>
                </a:solidFill>
                <a:latin typeface="Plus Jakarta Sans"/>
              </a:rPr>
              <a:t> </a:t>
            </a:r>
            <a:r>
              <a:rPr sz="2000" b="0" i="0" u="none" dirty="0" err="1">
                <a:solidFill>
                  <a:srgbClr val="64748B"/>
                </a:solidFill>
                <a:latin typeface="Plus Jakarta Sans"/>
              </a:rPr>
              <a:t>ke</a:t>
            </a:r>
            <a:r>
              <a:rPr sz="2000" b="0" i="0" u="none" dirty="0">
                <a:solidFill>
                  <a:srgbClr val="64748B"/>
                </a:solidFill>
                <a:latin typeface="Plus Jakarta Sans"/>
              </a:rPr>
              <a:t> </a:t>
            </a:r>
            <a:r>
              <a:rPr sz="2000" b="0" i="0" u="none" dirty="0" err="1">
                <a:solidFill>
                  <a:srgbClr val="64748B"/>
                </a:solidFill>
                <a:latin typeface="Plus Jakarta Sans"/>
              </a:rPr>
              <a:t>atas</a:t>
            </a:r>
            <a:r>
              <a:rPr sz="2000" b="0" i="0" u="none" dirty="0">
                <a:solidFill>
                  <a:srgbClr val="64748B"/>
                </a:solidFill>
                <a:latin typeface="Plus Jakarta Sans"/>
              </a:rPr>
              <a:t>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599" y="429904"/>
            <a:ext cx="2916000" cy="432000"/>
          </a:xfrm>
          <a:prstGeom prst="roundRect">
            <a:avLst>
              <a:gd name="adj" fmla="val 25000"/>
            </a:avLst>
          </a:prstGeom>
          <a:solidFill>
            <a:srgbClr val="E0F2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1533524"/>
            <a:ext cx="4899273" cy="4867275"/>
          </a:xfrm>
          <a:prstGeom prst="roundRect">
            <a:avLst>
              <a:gd name="adj" fmla="val 2332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5813673" y="1533524"/>
            <a:ext cx="5768726" cy="4867275"/>
          </a:xfrm>
          <a:prstGeom prst="roundRect">
            <a:avLst>
              <a:gd name="adj" fmla="val 2222"/>
            </a:avLst>
          </a:prstGeom>
          <a:solidFill>
            <a:srgbClr val="F0FDF4"/>
          </a:solidFill>
          <a:ln w="9525">
            <a:solidFill>
              <a:srgbClr val="BBF7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02940" y="5757203"/>
            <a:ext cx="4680000" cy="468000"/>
          </a:xfrm>
          <a:prstGeom prst="roundRect">
            <a:avLst>
              <a:gd name="adj" fmla="val 18604"/>
            </a:avLst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6089898" y="5695950"/>
            <a:ext cx="5216276" cy="428625"/>
          </a:xfrm>
          <a:prstGeom prst="roundRect">
            <a:avLst>
              <a:gd name="adj" fmla="val 17777"/>
            </a:avLst>
          </a:prstGeom>
          <a:solidFill>
            <a:srgbClr val="DCFC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6089898" y="2327037"/>
            <a:ext cx="5216276" cy="1226675"/>
          </a:xfrm>
          <a:prstGeom prst="roundRect">
            <a:avLst>
              <a:gd name="adj" fmla="val 909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6089898" y="3715636"/>
            <a:ext cx="5216276" cy="1226675"/>
          </a:xfrm>
          <a:prstGeom prst="roundRect">
            <a:avLst>
              <a:gd name="adj" fmla="val 909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23900" y="495300"/>
            <a:ext cx="3144715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i="0" u="none" dirty="0">
                <a:solidFill>
                  <a:srgbClr val="0369A1"/>
                </a:solidFill>
                <a:latin typeface="Plus Jakarta Sans"/>
              </a:rPr>
              <a:t>SOAL &amp; PEMBAHASAN 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944445"/>
            <a:ext cx="4339329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 dirty="0" err="1">
                <a:solidFill>
                  <a:srgbClr val="0F172A"/>
                </a:solidFill>
                <a:latin typeface="Plus Jakarta Sans"/>
              </a:rPr>
              <a:t>Menghitung</a:t>
            </a:r>
            <a:r>
              <a:rPr sz="2400" b="1" i="0" u="none" dirty="0">
                <a:solidFill>
                  <a:srgbClr val="0F172A"/>
                </a:solidFill>
                <a:latin typeface="Plus Jakarta Sans"/>
              </a:rPr>
              <a:t> </a:t>
            </a:r>
            <a:r>
              <a:rPr sz="2400" b="1" i="0" u="none" dirty="0" err="1">
                <a:solidFill>
                  <a:srgbClr val="0F172A"/>
                </a:solidFill>
                <a:latin typeface="Plus Jakarta Sans"/>
              </a:rPr>
              <a:t>Sisi</a:t>
            </a:r>
            <a:r>
              <a:rPr sz="2400" b="1" i="0" u="none" dirty="0">
                <a:solidFill>
                  <a:srgbClr val="0F172A"/>
                </a:solidFill>
                <a:latin typeface="Plus Jakarta Sans"/>
              </a:rPr>
              <a:t> </a:t>
            </a:r>
            <a:r>
              <a:rPr sz="2400" b="1" i="0" u="none" dirty="0" err="1">
                <a:solidFill>
                  <a:srgbClr val="0F172A"/>
                </a:solidFill>
                <a:latin typeface="Plus Jakarta Sans"/>
              </a:rPr>
              <a:t>Segitiga</a:t>
            </a:r>
            <a:r>
              <a:rPr sz="2400" b="1" i="0" u="none" dirty="0">
                <a:solidFill>
                  <a:srgbClr val="0F172A"/>
                </a:solidFill>
                <a:latin typeface="Plus Jakarta Sans"/>
              </a:rPr>
              <a:t> </a:t>
            </a:r>
            <a:r>
              <a:rPr sz="2400" b="1" i="0" u="none" dirty="0" err="1">
                <a:solidFill>
                  <a:srgbClr val="0F172A"/>
                </a:solidFill>
                <a:latin typeface="Plus Jakarta Sans"/>
              </a:rPr>
              <a:t>Siku-Siku</a:t>
            </a:r>
            <a:endParaRPr sz="2400" b="1" i="0" u="none" dirty="0">
              <a:solidFill>
                <a:srgbClr val="0F172A"/>
              </a:solidFill>
              <a:latin typeface="Plus Jakarta San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85825" y="1716405"/>
            <a:ext cx="1535100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 dirty="0" err="1">
                <a:solidFill>
                  <a:srgbClr val="0284C7"/>
                </a:solidFill>
                <a:latin typeface="Plus Jakarta Sans"/>
              </a:rPr>
              <a:t>Pertanyaan</a:t>
            </a:r>
            <a:r>
              <a:rPr sz="2400" b="1" i="0" u="none" dirty="0">
                <a:solidFill>
                  <a:srgbClr val="0284C7"/>
                </a:solidFill>
                <a:latin typeface="Plus Jakarta Sans"/>
              </a:rPr>
              <a:t>: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85825" y="2232660"/>
            <a:ext cx="4442073" cy="129952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39"/>
              </a:lnSpc>
            </a:pPr>
            <a:r>
              <a:rPr sz="2000" b="0" i="0" u="none" dirty="0" err="1">
                <a:solidFill>
                  <a:srgbClr val="1E293B"/>
                </a:solidFill>
                <a:latin typeface="Plus Jakarta Sans"/>
              </a:rPr>
              <a:t>Diketahui</a:t>
            </a:r>
            <a:r>
              <a:rPr sz="2000" b="0" i="0" u="none" dirty="0">
                <a:solidFill>
                  <a:srgbClr val="1E293B"/>
                </a:solidFill>
                <a:latin typeface="Plus Jakarta Sans"/>
              </a:rPr>
              <a:t> </a:t>
            </a:r>
            <a:r>
              <a:rPr sz="2000" b="0" i="0" u="none" dirty="0" err="1">
                <a:solidFill>
                  <a:srgbClr val="1E293B"/>
                </a:solidFill>
                <a:latin typeface="Plus Jakarta Sans"/>
              </a:rPr>
              <a:t>segitiga</a:t>
            </a:r>
            <a:r>
              <a:rPr sz="2000" b="0" i="0" u="none" dirty="0">
                <a:solidFill>
                  <a:srgbClr val="1E293B"/>
                </a:solidFill>
                <a:latin typeface="Plus Jakarta Sans"/>
              </a:rPr>
              <a:t> ABC </a:t>
            </a:r>
            <a:r>
              <a:rPr sz="2000" b="0" i="0" u="none" dirty="0" err="1">
                <a:solidFill>
                  <a:srgbClr val="1E293B"/>
                </a:solidFill>
                <a:latin typeface="Plus Jakarta Sans"/>
              </a:rPr>
              <a:t>siku-siku</a:t>
            </a:r>
            <a:r>
              <a:rPr sz="2000" b="0" i="0" u="none" dirty="0">
                <a:solidFill>
                  <a:srgbClr val="1E293B"/>
                </a:solidFill>
                <a:latin typeface="Plus Jakarta Sans"/>
              </a:rPr>
              <a:t> di B </a:t>
            </a:r>
            <a:r>
              <a:rPr sz="2000" b="0" i="0" u="none" dirty="0" err="1">
                <a:solidFill>
                  <a:srgbClr val="1E293B"/>
                </a:solidFill>
                <a:latin typeface="Plus Jakarta Sans"/>
              </a:rPr>
              <a:t>dengan</a:t>
            </a:r>
            <a:r>
              <a:rPr sz="2000" b="0" i="0" u="none" dirty="0">
                <a:solidFill>
                  <a:srgbClr val="1E293B"/>
                </a:solidFill>
                <a:latin typeface="Plus Jakarta Sans"/>
              </a:rPr>
              <a:t> </a:t>
            </a:r>
            <a:r>
              <a:rPr sz="2000" b="0" i="0" u="none" dirty="0" err="1">
                <a:solidFill>
                  <a:srgbClr val="1E293B"/>
                </a:solidFill>
                <a:latin typeface="Plus Jakarta Sans"/>
              </a:rPr>
              <a:t>panjang</a:t>
            </a:r>
            <a:r>
              <a:rPr sz="2000" b="0" i="0" u="none" dirty="0">
                <a:solidFill>
                  <a:srgbClr val="1E293B"/>
                </a:solidFill>
                <a:latin typeface="Plus Jakarta Sans"/>
              </a:rPr>
              <a:t> </a:t>
            </a:r>
            <a:r>
              <a:rPr sz="2000" b="0" i="0" u="none" dirty="0" err="1">
                <a:solidFill>
                  <a:srgbClr val="1E293B"/>
                </a:solidFill>
                <a:latin typeface="Plus Jakarta Sans"/>
              </a:rPr>
              <a:t>hipotenusa</a:t>
            </a:r>
            <a:r>
              <a:rPr sz="2000" b="0" i="0" u="none" dirty="0">
                <a:solidFill>
                  <a:srgbClr val="1E293B"/>
                </a:solidFill>
                <a:latin typeface="Plus Jakarta Sans"/>
              </a:rPr>
              <a:t> AC = 10 cm dan </a:t>
            </a:r>
            <a:r>
              <a:rPr sz="2000" b="0" i="0" u="none" dirty="0" err="1">
                <a:solidFill>
                  <a:srgbClr val="1E293B"/>
                </a:solidFill>
                <a:latin typeface="Plus Jakarta Sans"/>
              </a:rPr>
              <a:t>besar</a:t>
            </a:r>
            <a:r>
              <a:rPr sz="2000" b="0" i="0" u="none" dirty="0">
                <a:solidFill>
                  <a:srgbClr val="1E293B"/>
                </a:solidFill>
                <a:latin typeface="Plus Jakarta Sans"/>
              </a:rPr>
              <a:t> </a:t>
            </a:r>
            <a:r>
              <a:rPr sz="2000" b="0" i="0" u="none" dirty="0" err="1">
                <a:solidFill>
                  <a:srgbClr val="1E293B"/>
                </a:solidFill>
                <a:latin typeface="Plus Jakarta Sans"/>
              </a:rPr>
              <a:t>sudut</a:t>
            </a:r>
            <a:r>
              <a:rPr sz="2000" b="0" i="0" u="none" dirty="0">
                <a:solidFill>
                  <a:srgbClr val="1E293B"/>
                </a:solidFill>
                <a:latin typeface="Plus Jakarta Sans"/>
              </a:rPr>
              <a:t> ∠A = 30°. </a:t>
            </a:r>
            <a:r>
              <a:rPr sz="2000" b="0" i="0" u="none" dirty="0" err="1">
                <a:solidFill>
                  <a:srgbClr val="1E293B"/>
                </a:solidFill>
                <a:latin typeface="Plus Jakarta Sans"/>
              </a:rPr>
              <a:t>Hitunglah</a:t>
            </a:r>
            <a:r>
              <a:rPr sz="2000" b="0" i="0" u="none" dirty="0">
                <a:solidFill>
                  <a:srgbClr val="1E293B"/>
                </a:solidFill>
                <a:latin typeface="Plus Jakarta Sans"/>
              </a:rPr>
              <a:t> </a:t>
            </a:r>
            <a:r>
              <a:rPr sz="2000" b="0" i="0" u="none" dirty="0" err="1">
                <a:solidFill>
                  <a:srgbClr val="1E293B"/>
                </a:solidFill>
                <a:latin typeface="Plus Jakarta Sans"/>
              </a:rPr>
              <a:t>panjang</a:t>
            </a:r>
            <a:r>
              <a:rPr sz="2000" b="0" i="0" u="none" dirty="0">
                <a:solidFill>
                  <a:srgbClr val="1E293B"/>
                </a:solidFill>
                <a:latin typeface="Plus Jakarta Sans"/>
              </a:rPr>
              <a:t> </a:t>
            </a:r>
            <a:r>
              <a:rPr sz="2000" b="0" i="0" u="none" dirty="0" err="1">
                <a:solidFill>
                  <a:srgbClr val="1E293B"/>
                </a:solidFill>
                <a:latin typeface="Plus Jakarta Sans"/>
              </a:rPr>
              <a:t>sisi</a:t>
            </a:r>
            <a:r>
              <a:rPr sz="2000" b="0" i="0" u="none" dirty="0">
                <a:solidFill>
                  <a:srgbClr val="1E293B"/>
                </a:solidFill>
                <a:latin typeface="Plus Jakarta Sans"/>
              </a:rPr>
              <a:t> </a:t>
            </a:r>
            <a:r>
              <a:rPr sz="2000" b="0" i="0" u="none" dirty="0" err="1">
                <a:solidFill>
                  <a:srgbClr val="1E293B"/>
                </a:solidFill>
                <a:latin typeface="Plus Jakarta Sans"/>
              </a:rPr>
              <a:t>depan</a:t>
            </a:r>
            <a:r>
              <a:rPr sz="2000" b="0" i="0" u="none" dirty="0">
                <a:solidFill>
                  <a:srgbClr val="1E293B"/>
                </a:solidFill>
                <a:latin typeface="Plus Jakarta Sans"/>
              </a:rPr>
              <a:t> (BC) dan </a:t>
            </a:r>
            <a:r>
              <a:rPr sz="2000" b="0" i="0" u="none" dirty="0" err="1">
                <a:solidFill>
                  <a:srgbClr val="1E293B"/>
                </a:solidFill>
                <a:latin typeface="Plus Jakarta Sans"/>
              </a:rPr>
              <a:t>sisi</a:t>
            </a:r>
            <a:r>
              <a:rPr sz="2000" b="0" i="0" u="none" dirty="0">
                <a:solidFill>
                  <a:srgbClr val="1E293B"/>
                </a:solidFill>
                <a:latin typeface="Plus Jakarta Sans"/>
              </a:rPr>
              <a:t> </a:t>
            </a:r>
            <a:r>
              <a:rPr sz="2000" b="0" i="0" u="none" dirty="0" err="1">
                <a:solidFill>
                  <a:srgbClr val="1E293B"/>
                </a:solidFill>
                <a:latin typeface="Plus Jakarta Sans"/>
              </a:rPr>
              <a:t>samping</a:t>
            </a:r>
            <a:r>
              <a:rPr sz="2000" b="0" i="0" u="none" dirty="0">
                <a:solidFill>
                  <a:srgbClr val="1E293B"/>
                </a:solidFill>
                <a:latin typeface="Plus Jakarta Sans"/>
              </a:rPr>
              <a:t> (AB)!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1271" y="5829300"/>
            <a:ext cx="4575933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2000" b="1" i="0" u="none" dirty="0" err="1">
                <a:solidFill>
                  <a:srgbClr val="FFFFFF"/>
                </a:solidFill>
                <a:latin typeface="Plus Jakarta Sans"/>
              </a:rPr>
              <a:t>Petunjuk</a:t>
            </a:r>
            <a:r>
              <a:rPr sz="2000" b="1" i="0" u="none" dirty="0">
                <a:solidFill>
                  <a:srgbClr val="FFFFFF"/>
                </a:solidFill>
                <a:latin typeface="Plus Jakarta Sans"/>
              </a:rPr>
              <a:t>: </a:t>
            </a:r>
            <a:r>
              <a:rPr sz="2000" b="1" i="0" u="none" dirty="0" err="1">
                <a:solidFill>
                  <a:srgbClr val="FFFFFF"/>
                </a:solidFill>
                <a:latin typeface="Plus Jakarta Sans"/>
              </a:rPr>
              <a:t>Gunakan</a:t>
            </a:r>
            <a:r>
              <a:rPr sz="2000" b="1" i="0" u="none" dirty="0">
                <a:solidFill>
                  <a:srgbClr val="FFFFFF"/>
                </a:solidFill>
                <a:latin typeface="Plus Jakarta Sans"/>
              </a:rPr>
              <a:t> </a:t>
            </a:r>
            <a:r>
              <a:rPr sz="2000" b="1" i="0" u="none" dirty="0" err="1">
                <a:solidFill>
                  <a:srgbClr val="FFFFFF"/>
                </a:solidFill>
                <a:latin typeface="Plus Jakarta Sans"/>
              </a:rPr>
              <a:t>nilai</a:t>
            </a:r>
            <a:r>
              <a:rPr sz="2000" b="1" i="0" u="none" dirty="0">
                <a:solidFill>
                  <a:srgbClr val="FFFFFF"/>
                </a:solidFill>
                <a:latin typeface="Plus Jakarta Sans"/>
              </a:rPr>
              <a:t> sin 30° dan cos 30°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89898" y="1744545"/>
            <a:ext cx="2878865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 dirty="0" err="1">
                <a:solidFill>
                  <a:srgbClr val="166534"/>
                </a:solidFill>
                <a:latin typeface="Plus Jakarta Sans"/>
              </a:rPr>
              <a:t>Langkah</a:t>
            </a:r>
            <a:r>
              <a:rPr sz="2400" b="1" i="0" u="none" dirty="0">
                <a:solidFill>
                  <a:srgbClr val="166534"/>
                </a:solidFill>
                <a:latin typeface="Plus Jakarta Sans"/>
              </a:rPr>
              <a:t> </a:t>
            </a:r>
            <a:r>
              <a:rPr sz="2400" b="1" i="0" u="none" dirty="0" err="1">
                <a:solidFill>
                  <a:srgbClr val="166534"/>
                </a:solidFill>
                <a:latin typeface="Plus Jakarta Sans"/>
              </a:rPr>
              <a:t>Penyelesaian</a:t>
            </a:r>
            <a:r>
              <a:rPr sz="2400" b="1" i="0" u="none" dirty="0">
                <a:solidFill>
                  <a:srgbClr val="166534"/>
                </a:solidFill>
                <a:latin typeface="Plus Jakarta Sans"/>
              </a:rPr>
              <a:t>: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745546" y="5725842"/>
            <a:ext cx="3904980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2000" b="1" i="0" u="none" dirty="0" err="1">
                <a:solidFill>
                  <a:srgbClr val="14532D"/>
                </a:solidFill>
                <a:latin typeface="Plus Jakarta Sans"/>
              </a:rPr>
              <a:t>Jawaban</a:t>
            </a:r>
            <a:r>
              <a:rPr sz="2000" b="1" i="0" u="none" dirty="0">
                <a:solidFill>
                  <a:srgbClr val="14532D"/>
                </a:solidFill>
                <a:latin typeface="Plus Jakarta Sans"/>
              </a:rPr>
              <a:t>: BC = 5 cm dan AB = 5√3 cm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242298" y="2314726"/>
            <a:ext cx="5006726" cy="113877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b="1" i="0" u="none" dirty="0">
                <a:solidFill>
                  <a:srgbClr val="1E293B"/>
                </a:solidFill>
                <a:latin typeface="Fira Code"/>
              </a:rPr>
              <a:t>1. </a:t>
            </a:r>
            <a:r>
              <a:rPr b="1" i="0" u="none" dirty="0" err="1">
                <a:solidFill>
                  <a:srgbClr val="1E293B"/>
                </a:solidFill>
                <a:latin typeface="Fira Code"/>
              </a:rPr>
              <a:t>Mencari</a:t>
            </a:r>
            <a:r>
              <a:rPr b="1" i="0" u="none" dirty="0">
                <a:solidFill>
                  <a:srgbClr val="1E293B"/>
                </a:solidFill>
                <a:latin typeface="Fira Code"/>
              </a:rPr>
              <a:t> </a:t>
            </a:r>
            <a:r>
              <a:rPr b="1" i="0" u="none" dirty="0" err="1">
                <a:solidFill>
                  <a:srgbClr val="1E293B"/>
                </a:solidFill>
                <a:latin typeface="Fira Code"/>
              </a:rPr>
              <a:t>Sisi</a:t>
            </a:r>
            <a:r>
              <a:rPr b="1" i="0" u="none" dirty="0">
                <a:solidFill>
                  <a:srgbClr val="1E293B"/>
                </a:solidFill>
                <a:latin typeface="Fira Code"/>
              </a:rPr>
              <a:t> BC (</a:t>
            </a:r>
            <a:r>
              <a:rPr b="1" i="0" u="none" dirty="0" err="1">
                <a:solidFill>
                  <a:srgbClr val="1E293B"/>
                </a:solidFill>
                <a:latin typeface="Fira Code"/>
              </a:rPr>
              <a:t>Depan</a:t>
            </a:r>
            <a:r>
              <a:rPr b="1" i="0" u="none" dirty="0">
                <a:solidFill>
                  <a:srgbClr val="1E293B"/>
                </a:solidFill>
                <a:latin typeface="Fira Code"/>
              </a:rPr>
              <a:t>):</a:t>
            </a:r>
            <a:r>
              <a:rPr sz="2800" dirty="0"/>
              <a:t>
</a:t>
            </a:r>
            <a:r>
              <a:rPr b="0" i="0" u="none" dirty="0">
                <a:solidFill>
                  <a:srgbClr val="1E293B"/>
                </a:solidFill>
                <a:latin typeface="Fira Code"/>
              </a:rPr>
              <a:t> sin 30° = BC / AC  ⇒  1/2 = BC / 10</a:t>
            </a:r>
            <a:r>
              <a:rPr sz="2800" dirty="0"/>
              <a:t>
</a:t>
            </a:r>
            <a:r>
              <a:rPr b="1" i="0" u="none" dirty="0">
                <a:solidFill>
                  <a:srgbClr val="166534"/>
                </a:solidFill>
                <a:latin typeface="Fira Code"/>
              </a:rPr>
              <a:t>BC = 10 × 1/2 = 5 cm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42298" y="3689257"/>
            <a:ext cx="5006726" cy="113877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b="1" i="0" u="none" dirty="0">
                <a:solidFill>
                  <a:srgbClr val="1E293B"/>
                </a:solidFill>
                <a:latin typeface="Fira Code"/>
              </a:rPr>
              <a:t>2. </a:t>
            </a:r>
            <a:r>
              <a:rPr b="1" i="0" u="none" dirty="0" err="1">
                <a:solidFill>
                  <a:srgbClr val="1E293B"/>
                </a:solidFill>
                <a:latin typeface="Fira Code"/>
              </a:rPr>
              <a:t>Mencari</a:t>
            </a:r>
            <a:r>
              <a:rPr b="1" i="0" u="none" dirty="0">
                <a:solidFill>
                  <a:srgbClr val="1E293B"/>
                </a:solidFill>
                <a:latin typeface="Fira Code"/>
              </a:rPr>
              <a:t> </a:t>
            </a:r>
            <a:r>
              <a:rPr b="1" i="0" u="none" dirty="0" err="1">
                <a:solidFill>
                  <a:srgbClr val="1E293B"/>
                </a:solidFill>
                <a:latin typeface="Fira Code"/>
              </a:rPr>
              <a:t>Sisi</a:t>
            </a:r>
            <a:r>
              <a:rPr b="1" i="0" u="none" dirty="0">
                <a:solidFill>
                  <a:srgbClr val="1E293B"/>
                </a:solidFill>
                <a:latin typeface="Fira Code"/>
              </a:rPr>
              <a:t> AB (</a:t>
            </a:r>
            <a:r>
              <a:rPr b="1" i="0" u="none" dirty="0" err="1">
                <a:solidFill>
                  <a:srgbClr val="1E293B"/>
                </a:solidFill>
                <a:latin typeface="Fira Code"/>
              </a:rPr>
              <a:t>Samping</a:t>
            </a:r>
            <a:r>
              <a:rPr b="1" i="0" u="none" dirty="0">
                <a:solidFill>
                  <a:srgbClr val="1E293B"/>
                </a:solidFill>
                <a:latin typeface="Fira Code"/>
              </a:rPr>
              <a:t>):</a:t>
            </a:r>
            <a:r>
              <a:rPr sz="2800" dirty="0"/>
              <a:t>
</a:t>
            </a:r>
            <a:r>
              <a:rPr b="0" i="0" u="none" dirty="0">
                <a:solidFill>
                  <a:srgbClr val="1E293B"/>
                </a:solidFill>
                <a:latin typeface="Fira Code"/>
              </a:rPr>
              <a:t> cos 30° = AB / AC  ⇒  1/2 √3 = AB / 10</a:t>
            </a:r>
            <a:r>
              <a:rPr sz="2800" dirty="0"/>
              <a:t>
</a:t>
            </a:r>
            <a:r>
              <a:rPr b="1" i="0" u="none" dirty="0">
                <a:solidFill>
                  <a:srgbClr val="166534"/>
                </a:solidFill>
                <a:latin typeface="Fira Code"/>
              </a:rPr>
              <a:t>AB = 10 × 1/2 √3 = 5√3 cm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416256"/>
            <a:ext cx="2916000" cy="432000"/>
          </a:xfrm>
          <a:prstGeom prst="roundRect">
            <a:avLst>
              <a:gd name="adj" fmla="val 25000"/>
            </a:avLst>
          </a:prstGeom>
          <a:solidFill>
            <a:srgbClr val="FEF3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1533524"/>
            <a:ext cx="4899273" cy="4867275"/>
          </a:xfrm>
          <a:prstGeom prst="roundRect">
            <a:avLst>
              <a:gd name="adj" fmla="val 2332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5813673" y="1533524"/>
            <a:ext cx="5768726" cy="4867275"/>
          </a:xfrm>
          <a:prstGeom prst="roundRect">
            <a:avLst>
              <a:gd name="adj" fmla="val 2222"/>
            </a:avLst>
          </a:prstGeom>
          <a:solidFill>
            <a:srgbClr val="FFFBEB"/>
          </a:solidFill>
          <a:ln w="9525">
            <a:solidFill>
              <a:srgbClr val="FDE68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885825" y="5715000"/>
            <a:ext cx="4346823" cy="409575"/>
          </a:xfrm>
          <a:prstGeom prst="roundRect">
            <a:avLst>
              <a:gd name="adj" fmla="val 18604"/>
            </a:avLst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6089898" y="5695950"/>
            <a:ext cx="5216276" cy="428625"/>
          </a:xfrm>
          <a:prstGeom prst="roundRect">
            <a:avLst>
              <a:gd name="adj" fmla="val 17777"/>
            </a:avLst>
          </a:prstGeom>
          <a:solidFill>
            <a:srgbClr val="FEF3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6089898" y="2328087"/>
            <a:ext cx="5216276" cy="1163047"/>
          </a:xfrm>
          <a:prstGeom prst="roundRect">
            <a:avLst>
              <a:gd name="adj" fmla="val 909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6089898" y="3703672"/>
            <a:ext cx="5216276" cy="1163047"/>
          </a:xfrm>
          <a:prstGeom prst="roundRect">
            <a:avLst>
              <a:gd name="adj" fmla="val 9195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23900" y="495300"/>
            <a:ext cx="2916000" cy="432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2000" b="1" i="0" u="none" dirty="0">
                <a:solidFill>
                  <a:srgbClr val="92400E"/>
                </a:solidFill>
                <a:latin typeface="Plus Jakarta Sans"/>
              </a:rPr>
              <a:t>SOAL &amp; PEMBAHASAN 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938145"/>
            <a:ext cx="11582400" cy="3333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100" b="1" i="0" u="none" dirty="0" err="1">
                <a:solidFill>
                  <a:srgbClr val="0F172A"/>
                </a:solidFill>
                <a:latin typeface="Plus Jakarta Sans"/>
              </a:rPr>
              <a:t>Soal</a:t>
            </a:r>
            <a:r>
              <a:rPr sz="2100" b="1" i="0" u="none" dirty="0">
                <a:solidFill>
                  <a:srgbClr val="0F172A"/>
                </a:solidFill>
                <a:latin typeface="Plus Jakarta Sans"/>
              </a:rPr>
              <a:t> </a:t>
            </a:r>
            <a:r>
              <a:rPr sz="2100" b="1" i="0" u="none" dirty="0" err="1">
                <a:solidFill>
                  <a:srgbClr val="0F172A"/>
                </a:solidFill>
                <a:latin typeface="Plus Jakarta Sans"/>
              </a:rPr>
              <a:t>Cerita</a:t>
            </a:r>
            <a:r>
              <a:rPr sz="2100" b="1" i="0" u="none" dirty="0">
                <a:solidFill>
                  <a:srgbClr val="0F172A"/>
                </a:solidFill>
                <a:latin typeface="Plus Jakarta Sans"/>
              </a:rPr>
              <a:t>: </a:t>
            </a:r>
            <a:r>
              <a:rPr sz="2100" b="1" i="0" u="none" dirty="0" err="1">
                <a:solidFill>
                  <a:srgbClr val="0F172A"/>
                </a:solidFill>
                <a:latin typeface="Plus Jakarta Sans"/>
              </a:rPr>
              <a:t>Menghitung</a:t>
            </a:r>
            <a:r>
              <a:rPr sz="2100" b="1" i="0" u="none" dirty="0">
                <a:solidFill>
                  <a:srgbClr val="0F172A"/>
                </a:solidFill>
                <a:latin typeface="Plus Jakarta Sans"/>
              </a:rPr>
              <a:t> Tinggi Gedung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85825" y="1738245"/>
            <a:ext cx="3118867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 dirty="0" err="1">
                <a:solidFill>
                  <a:srgbClr val="D97706"/>
                </a:solidFill>
                <a:latin typeface="Plus Jakarta Sans"/>
              </a:rPr>
              <a:t>Pertanyaan</a:t>
            </a:r>
            <a:r>
              <a:rPr sz="2400" b="1" i="0" u="none" dirty="0">
                <a:solidFill>
                  <a:srgbClr val="D97706"/>
                </a:solidFill>
                <a:latin typeface="Plus Jakarta Sans"/>
              </a:rPr>
              <a:t> </a:t>
            </a:r>
            <a:r>
              <a:rPr sz="2400" b="1" i="0" u="none" dirty="0" err="1">
                <a:solidFill>
                  <a:srgbClr val="D97706"/>
                </a:solidFill>
                <a:latin typeface="Plus Jakarta Sans"/>
              </a:rPr>
              <a:t>Kontekstual</a:t>
            </a:r>
            <a:r>
              <a:rPr sz="2400" b="1" i="0" u="none" dirty="0">
                <a:solidFill>
                  <a:srgbClr val="D97706"/>
                </a:solidFill>
                <a:latin typeface="Plus Jakarta Sans"/>
              </a:rPr>
              <a:t>: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85825" y="2249044"/>
            <a:ext cx="4442073" cy="128599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>
              <a:lnSpc>
                <a:spcPts val="2039"/>
              </a:lnSpc>
            </a:pPr>
            <a:r>
              <a:rPr sz="2000" b="0" i="0" u="none" dirty="0" err="1">
                <a:solidFill>
                  <a:srgbClr val="1E293B"/>
                </a:solidFill>
                <a:latin typeface="Plus Jakarta Sans"/>
              </a:rPr>
              <a:t>Seorang</a:t>
            </a:r>
            <a:r>
              <a:rPr sz="2000" b="0" i="0" u="none" dirty="0">
                <a:solidFill>
                  <a:srgbClr val="1E293B"/>
                </a:solidFill>
                <a:latin typeface="Plus Jakarta Sans"/>
              </a:rPr>
              <a:t> </a:t>
            </a:r>
            <a:r>
              <a:rPr sz="2000" b="0" i="0" u="none" dirty="0" err="1">
                <a:solidFill>
                  <a:srgbClr val="1E293B"/>
                </a:solidFill>
                <a:latin typeface="Plus Jakarta Sans"/>
              </a:rPr>
              <a:t>siswa</a:t>
            </a:r>
            <a:r>
              <a:rPr sz="2000" b="0" i="0" u="none" dirty="0">
                <a:solidFill>
                  <a:srgbClr val="1E293B"/>
                </a:solidFill>
                <a:latin typeface="Plus Jakarta Sans"/>
              </a:rPr>
              <a:t> </a:t>
            </a:r>
            <a:r>
              <a:rPr sz="2000" b="0" i="0" u="none" dirty="0" err="1">
                <a:solidFill>
                  <a:srgbClr val="1E293B"/>
                </a:solidFill>
                <a:latin typeface="Plus Jakarta Sans"/>
              </a:rPr>
              <a:t>dengan</a:t>
            </a:r>
            <a:r>
              <a:rPr sz="2000" b="0" i="0" u="none" dirty="0">
                <a:solidFill>
                  <a:srgbClr val="1E293B"/>
                </a:solidFill>
                <a:latin typeface="Plus Jakarta Sans"/>
              </a:rPr>
              <a:t> </a:t>
            </a:r>
            <a:r>
              <a:rPr sz="2000" b="0" i="0" u="none" dirty="0" err="1">
                <a:solidFill>
                  <a:srgbClr val="1E293B"/>
                </a:solidFill>
                <a:latin typeface="Plus Jakarta Sans"/>
              </a:rPr>
              <a:t>tinggi</a:t>
            </a:r>
            <a:r>
              <a:rPr sz="2000" b="0" i="0" u="none" dirty="0">
                <a:solidFill>
                  <a:srgbClr val="1E293B"/>
                </a:solidFill>
                <a:latin typeface="Plus Jakarta Sans"/>
              </a:rPr>
              <a:t> </a:t>
            </a:r>
            <a:r>
              <a:rPr sz="2000" b="0" i="0" u="none" dirty="0" err="1">
                <a:solidFill>
                  <a:srgbClr val="1E293B"/>
                </a:solidFill>
                <a:latin typeface="Plus Jakarta Sans"/>
              </a:rPr>
              <a:t>mata</a:t>
            </a:r>
            <a:r>
              <a:rPr sz="2000" b="0" i="0" u="none" dirty="0">
                <a:solidFill>
                  <a:srgbClr val="1E293B"/>
                </a:solidFill>
                <a:latin typeface="Plus Jakarta Sans"/>
              </a:rPr>
              <a:t> 150 cm </a:t>
            </a:r>
            <a:r>
              <a:rPr sz="2000" b="0" i="0" u="none" dirty="0" err="1">
                <a:solidFill>
                  <a:srgbClr val="1E293B"/>
                </a:solidFill>
                <a:latin typeface="Plus Jakarta Sans"/>
              </a:rPr>
              <a:t>berdiri</a:t>
            </a:r>
            <a:r>
              <a:rPr sz="2000" b="0" i="0" u="none" dirty="0">
                <a:solidFill>
                  <a:srgbClr val="1E293B"/>
                </a:solidFill>
                <a:latin typeface="Plus Jakarta Sans"/>
              </a:rPr>
              <a:t> </a:t>
            </a:r>
            <a:r>
              <a:rPr sz="2000" b="0" i="0" u="none" dirty="0" err="1">
                <a:solidFill>
                  <a:srgbClr val="1E293B"/>
                </a:solidFill>
                <a:latin typeface="Plus Jakarta Sans"/>
              </a:rPr>
              <a:t>sejauh</a:t>
            </a:r>
            <a:r>
              <a:rPr sz="2000" b="0" i="0" u="none" dirty="0">
                <a:solidFill>
                  <a:srgbClr val="1E293B"/>
                </a:solidFill>
                <a:latin typeface="Plus Jakarta Sans"/>
              </a:rPr>
              <a:t> 20 meter </a:t>
            </a:r>
            <a:r>
              <a:rPr sz="2000" b="0" i="0" u="none" dirty="0" err="1">
                <a:solidFill>
                  <a:srgbClr val="1E293B"/>
                </a:solidFill>
                <a:latin typeface="Plus Jakarta Sans"/>
              </a:rPr>
              <a:t>dari</a:t>
            </a:r>
            <a:r>
              <a:rPr sz="2000" b="0" i="0" u="none" dirty="0">
                <a:solidFill>
                  <a:srgbClr val="1E293B"/>
                </a:solidFill>
                <a:latin typeface="Plus Jakarta Sans"/>
              </a:rPr>
              <a:t> kaki </a:t>
            </a:r>
            <a:r>
              <a:rPr sz="2000" b="0" i="0" u="none" dirty="0" err="1">
                <a:solidFill>
                  <a:srgbClr val="1E293B"/>
                </a:solidFill>
                <a:latin typeface="Plus Jakarta Sans"/>
              </a:rPr>
              <a:t>gedung</a:t>
            </a:r>
            <a:r>
              <a:rPr sz="2000" b="0" i="0" u="none" dirty="0">
                <a:solidFill>
                  <a:srgbClr val="1E293B"/>
                </a:solidFill>
                <a:latin typeface="Plus Jakarta Sans"/>
              </a:rPr>
              <a:t>. </a:t>
            </a:r>
            <a:r>
              <a:rPr sz="2000" b="0" i="0" u="none" dirty="0" err="1">
                <a:solidFill>
                  <a:srgbClr val="1E293B"/>
                </a:solidFill>
                <a:latin typeface="Plus Jakarta Sans"/>
              </a:rPr>
              <a:t>Ia</a:t>
            </a:r>
            <a:r>
              <a:rPr sz="2000" b="0" i="0" u="none" dirty="0">
                <a:solidFill>
                  <a:srgbClr val="1E293B"/>
                </a:solidFill>
                <a:latin typeface="Plus Jakarta Sans"/>
              </a:rPr>
              <a:t> </a:t>
            </a:r>
            <a:r>
              <a:rPr sz="2000" b="0" i="0" u="none" dirty="0" err="1">
                <a:solidFill>
                  <a:srgbClr val="1E293B"/>
                </a:solidFill>
                <a:latin typeface="Plus Jakarta Sans"/>
              </a:rPr>
              <a:t>melihat</a:t>
            </a:r>
            <a:r>
              <a:rPr sz="2000" b="0" i="0" u="none" dirty="0">
                <a:solidFill>
                  <a:srgbClr val="1E293B"/>
                </a:solidFill>
                <a:latin typeface="Plus Jakarta Sans"/>
              </a:rPr>
              <a:t> </a:t>
            </a:r>
            <a:r>
              <a:rPr sz="2000" b="0" i="0" u="none" dirty="0" err="1">
                <a:solidFill>
                  <a:srgbClr val="1E293B"/>
                </a:solidFill>
                <a:latin typeface="Plus Jakarta Sans"/>
              </a:rPr>
              <a:t>puncak</a:t>
            </a:r>
            <a:r>
              <a:rPr sz="2000" b="0" i="0" u="none" dirty="0">
                <a:solidFill>
                  <a:srgbClr val="1E293B"/>
                </a:solidFill>
                <a:latin typeface="Plus Jakarta Sans"/>
              </a:rPr>
              <a:t> </a:t>
            </a:r>
            <a:r>
              <a:rPr sz="2000" b="0" i="0" u="none" dirty="0" err="1">
                <a:solidFill>
                  <a:srgbClr val="1E293B"/>
                </a:solidFill>
                <a:latin typeface="Plus Jakarta Sans"/>
              </a:rPr>
              <a:t>gedung</a:t>
            </a:r>
            <a:r>
              <a:rPr sz="2000" b="0" i="0" u="none" dirty="0">
                <a:solidFill>
                  <a:srgbClr val="1E293B"/>
                </a:solidFill>
                <a:latin typeface="Plus Jakarta Sans"/>
              </a:rPr>
              <a:t> </a:t>
            </a:r>
            <a:r>
              <a:rPr sz="2000" b="0" i="0" u="none" dirty="0" err="1">
                <a:solidFill>
                  <a:srgbClr val="1E293B"/>
                </a:solidFill>
                <a:latin typeface="Plus Jakarta Sans"/>
              </a:rPr>
              <a:t>dengan</a:t>
            </a:r>
            <a:r>
              <a:rPr sz="2000" b="0" i="0" u="none" dirty="0">
                <a:solidFill>
                  <a:srgbClr val="1E293B"/>
                </a:solidFill>
                <a:latin typeface="Plus Jakarta Sans"/>
              </a:rPr>
              <a:t> </a:t>
            </a:r>
            <a:r>
              <a:rPr sz="2000" b="0" i="0" u="none" dirty="0" err="1">
                <a:solidFill>
                  <a:srgbClr val="1E293B"/>
                </a:solidFill>
                <a:latin typeface="Plus Jakarta Sans"/>
              </a:rPr>
              <a:t>sudut</a:t>
            </a:r>
            <a:r>
              <a:rPr sz="2000" b="0" i="0" u="none" dirty="0">
                <a:solidFill>
                  <a:srgbClr val="1E293B"/>
                </a:solidFill>
                <a:latin typeface="Plus Jakarta Sans"/>
              </a:rPr>
              <a:t> </a:t>
            </a:r>
            <a:r>
              <a:rPr sz="2000" b="0" i="0" u="none" dirty="0" err="1">
                <a:solidFill>
                  <a:srgbClr val="1E293B"/>
                </a:solidFill>
                <a:latin typeface="Plus Jakarta Sans"/>
              </a:rPr>
              <a:t>elevasi</a:t>
            </a:r>
            <a:r>
              <a:rPr sz="2000" b="0" i="0" u="none" dirty="0">
                <a:solidFill>
                  <a:srgbClr val="1E293B"/>
                </a:solidFill>
                <a:latin typeface="Plus Jakarta Sans"/>
              </a:rPr>
              <a:t> 45°. </a:t>
            </a:r>
            <a:r>
              <a:rPr sz="2000" b="0" i="0" u="none" dirty="0" err="1">
                <a:solidFill>
                  <a:srgbClr val="1E293B"/>
                </a:solidFill>
                <a:latin typeface="Plus Jakarta Sans"/>
              </a:rPr>
              <a:t>Berapakah</a:t>
            </a:r>
            <a:r>
              <a:rPr sz="2000" b="0" i="0" u="none" dirty="0">
                <a:solidFill>
                  <a:srgbClr val="1E293B"/>
                </a:solidFill>
                <a:latin typeface="Plus Jakarta Sans"/>
              </a:rPr>
              <a:t> </a:t>
            </a:r>
            <a:r>
              <a:rPr sz="2000" b="0" i="0" u="none" dirty="0" err="1">
                <a:solidFill>
                  <a:srgbClr val="1E293B"/>
                </a:solidFill>
                <a:latin typeface="Plus Jakarta Sans"/>
              </a:rPr>
              <a:t>tinggi</a:t>
            </a:r>
            <a:r>
              <a:rPr sz="2000" b="0" i="0" u="none" dirty="0">
                <a:solidFill>
                  <a:srgbClr val="1E293B"/>
                </a:solidFill>
                <a:latin typeface="Plus Jakarta Sans"/>
              </a:rPr>
              <a:t> </a:t>
            </a:r>
            <a:r>
              <a:rPr sz="2000" b="0" i="0" u="none" dirty="0" err="1">
                <a:solidFill>
                  <a:srgbClr val="1E293B"/>
                </a:solidFill>
                <a:latin typeface="Plus Jakarta Sans"/>
              </a:rPr>
              <a:t>gedung</a:t>
            </a:r>
            <a:r>
              <a:rPr sz="2000" b="0" i="0" u="none" dirty="0">
                <a:solidFill>
                  <a:srgbClr val="1E293B"/>
                </a:solidFill>
                <a:latin typeface="Plus Jakarta Sans"/>
              </a:rPr>
              <a:t> </a:t>
            </a:r>
            <a:r>
              <a:rPr sz="2000" b="0" i="0" u="none" dirty="0" err="1">
                <a:solidFill>
                  <a:srgbClr val="1E293B"/>
                </a:solidFill>
                <a:latin typeface="Plus Jakarta Sans"/>
              </a:rPr>
              <a:t>tersebut</a:t>
            </a:r>
            <a:r>
              <a:rPr sz="2000" b="0" i="0" u="none" dirty="0">
                <a:solidFill>
                  <a:srgbClr val="1E293B"/>
                </a:solidFill>
                <a:latin typeface="Plus Jakarta Sans"/>
              </a:rPr>
              <a:t>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23015" y="5774708"/>
            <a:ext cx="3072444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2000" b="1" i="0" u="none" dirty="0" err="1">
                <a:solidFill>
                  <a:srgbClr val="FFFFFF"/>
                </a:solidFill>
                <a:latin typeface="Plus Jakarta Sans"/>
              </a:rPr>
              <a:t>Konversi</a:t>
            </a:r>
            <a:r>
              <a:rPr sz="2000" b="1" i="0" u="none" dirty="0">
                <a:solidFill>
                  <a:srgbClr val="FFFFFF"/>
                </a:solidFill>
                <a:latin typeface="Plus Jakarta Sans"/>
              </a:rPr>
              <a:t>: 150 cm = 1,5 meter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89898" y="1738245"/>
            <a:ext cx="2878865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 dirty="0" err="1">
                <a:solidFill>
                  <a:srgbClr val="92400E"/>
                </a:solidFill>
                <a:latin typeface="Plus Jakarta Sans"/>
              </a:rPr>
              <a:t>Langkah</a:t>
            </a:r>
            <a:r>
              <a:rPr sz="2400" b="1" i="0" u="none" dirty="0">
                <a:solidFill>
                  <a:srgbClr val="92400E"/>
                </a:solidFill>
                <a:latin typeface="Plus Jakarta Sans"/>
              </a:rPr>
              <a:t> </a:t>
            </a:r>
            <a:r>
              <a:rPr sz="2400" b="1" i="0" u="none" dirty="0" err="1">
                <a:solidFill>
                  <a:srgbClr val="92400E"/>
                </a:solidFill>
                <a:latin typeface="Plus Jakarta Sans"/>
              </a:rPr>
              <a:t>Penyelesaian</a:t>
            </a:r>
            <a:r>
              <a:rPr sz="2400" b="1" i="0" u="none" dirty="0">
                <a:solidFill>
                  <a:srgbClr val="92400E"/>
                </a:solidFill>
                <a:latin typeface="Plus Jakarta Sans"/>
              </a:rPr>
              <a:t>: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37321" y="5755658"/>
            <a:ext cx="4521431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2000" b="1" i="0" u="none" dirty="0" err="1">
                <a:solidFill>
                  <a:srgbClr val="78350F"/>
                </a:solidFill>
                <a:latin typeface="Plus Jakarta Sans"/>
              </a:rPr>
              <a:t>Jawaban</a:t>
            </a:r>
            <a:r>
              <a:rPr sz="2000" b="1" i="0" u="none" dirty="0">
                <a:solidFill>
                  <a:srgbClr val="78350F"/>
                </a:solidFill>
                <a:latin typeface="Plus Jakarta Sans"/>
              </a:rPr>
              <a:t>: Tinggi </a:t>
            </a:r>
            <a:r>
              <a:rPr sz="2000" b="1" i="0" u="none" dirty="0" err="1">
                <a:solidFill>
                  <a:srgbClr val="78350F"/>
                </a:solidFill>
                <a:latin typeface="Plus Jakarta Sans"/>
              </a:rPr>
              <a:t>gedung</a:t>
            </a:r>
            <a:r>
              <a:rPr sz="2000" b="1" i="0" u="none" dirty="0">
                <a:solidFill>
                  <a:srgbClr val="78350F"/>
                </a:solidFill>
                <a:latin typeface="Plus Jakarta Sans"/>
              </a:rPr>
              <a:t> </a:t>
            </a:r>
            <a:r>
              <a:rPr sz="2000" b="1" i="0" u="none" dirty="0" err="1">
                <a:solidFill>
                  <a:srgbClr val="78350F"/>
                </a:solidFill>
                <a:latin typeface="Plus Jakarta Sans"/>
              </a:rPr>
              <a:t>adalah</a:t>
            </a:r>
            <a:r>
              <a:rPr sz="2000" b="1" i="0" u="none" dirty="0">
                <a:solidFill>
                  <a:srgbClr val="78350F"/>
                </a:solidFill>
                <a:latin typeface="Plus Jakarta Sans"/>
              </a:rPr>
              <a:t> 21,5 meter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242298" y="2264964"/>
            <a:ext cx="5006726" cy="113877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b="1" i="0" u="none" dirty="0">
                <a:solidFill>
                  <a:srgbClr val="1E293B"/>
                </a:solidFill>
                <a:latin typeface="Fira Code"/>
              </a:rPr>
              <a:t>1. </a:t>
            </a:r>
            <a:r>
              <a:rPr b="1" i="0" u="none" dirty="0" err="1">
                <a:solidFill>
                  <a:srgbClr val="1E293B"/>
                </a:solidFill>
                <a:latin typeface="Fira Code"/>
              </a:rPr>
              <a:t>Gunakan</a:t>
            </a:r>
            <a:r>
              <a:rPr b="1" i="0" u="none" dirty="0">
                <a:solidFill>
                  <a:srgbClr val="1E293B"/>
                </a:solidFill>
                <a:latin typeface="Fira Code"/>
              </a:rPr>
              <a:t> </a:t>
            </a:r>
            <a:r>
              <a:rPr b="1" i="0" u="none" dirty="0" err="1">
                <a:solidFill>
                  <a:srgbClr val="1E293B"/>
                </a:solidFill>
                <a:latin typeface="Fira Code"/>
              </a:rPr>
              <a:t>Rasio</a:t>
            </a:r>
            <a:r>
              <a:rPr b="1" i="0" u="none" dirty="0">
                <a:solidFill>
                  <a:srgbClr val="1E293B"/>
                </a:solidFill>
                <a:latin typeface="Fira Code"/>
              </a:rPr>
              <a:t> </a:t>
            </a:r>
            <a:r>
              <a:rPr b="1" i="0" u="none" dirty="0" err="1">
                <a:solidFill>
                  <a:srgbClr val="1E293B"/>
                </a:solidFill>
                <a:latin typeface="Fira Code"/>
              </a:rPr>
              <a:t>Tangen</a:t>
            </a:r>
            <a:r>
              <a:rPr b="1" i="0" u="none" dirty="0">
                <a:solidFill>
                  <a:srgbClr val="1E293B"/>
                </a:solidFill>
                <a:latin typeface="Fira Code"/>
              </a:rPr>
              <a:t> (De / Sa):</a:t>
            </a:r>
            <a:r>
              <a:rPr sz="2800" dirty="0"/>
              <a:t>
</a:t>
            </a:r>
            <a:r>
              <a:rPr b="0" i="0" u="none" dirty="0">
                <a:solidFill>
                  <a:srgbClr val="1E293B"/>
                </a:solidFill>
                <a:latin typeface="Fira Code"/>
              </a:rPr>
              <a:t> tan 45° = x / </a:t>
            </a:r>
            <a:r>
              <a:rPr b="0" i="0" u="none" dirty="0" err="1">
                <a:solidFill>
                  <a:srgbClr val="1E293B"/>
                </a:solidFill>
                <a:latin typeface="Fira Code"/>
              </a:rPr>
              <a:t>Jarak</a:t>
            </a:r>
            <a:r>
              <a:rPr b="0" i="0" u="none" dirty="0">
                <a:solidFill>
                  <a:srgbClr val="1E293B"/>
                </a:solidFill>
                <a:latin typeface="Fira Code"/>
              </a:rPr>
              <a:t> </a:t>
            </a:r>
            <a:r>
              <a:rPr b="0" i="0" u="none" dirty="0" err="1">
                <a:solidFill>
                  <a:srgbClr val="1E293B"/>
                </a:solidFill>
                <a:latin typeface="Fira Code"/>
              </a:rPr>
              <a:t>mendatar</a:t>
            </a:r>
            <a:r>
              <a:rPr b="0" i="0" u="none" dirty="0">
                <a:solidFill>
                  <a:srgbClr val="1E293B"/>
                </a:solidFill>
                <a:latin typeface="Fira Code"/>
              </a:rPr>
              <a:t>  ⇒  1 = x / 20</a:t>
            </a:r>
            <a:r>
              <a:rPr sz="2800" dirty="0"/>
              <a:t>
</a:t>
            </a:r>
            <a:r>
              <a:rPr b="1" i="0" u="none" dirty="0">
                <a:solidFill>
                  <a:srgbClr val="D97706"/>
                </a:solidFill>
                <a:latin typeface="Fira Code"/>
              </a:rPr>
              <a:t>x = 20 meter (</a:t>
            </a:r>
            <a:r>
              <a:rPr b="1" i="0" u="none" dirty="0" err="1">
                <a:solidFill>
                  <a:srgbClr val="D97706"/>
                </a:solidFill>
                <a:latin typeface="Fira Code"/>
              </a:rPr>
              <a:t>tinggi</a:t>
            </a:r>
            <a:r>
              <a:rPr b="1" i="0" u="none" dirty="0">
                <a:solidFill>
                  <a:srgbClr val="D97706"/>
                </a:solidFill>
                <a:latin typeface="Fira Code"/>
              </a:rPr>
              <a:t> </a:t>
            </a:r>
            <a:r>
              <a:rPr b="1" i="0" u="none" dirty="0" err="1">
                <a:solidFill>
                  <a:srgbClr val="D97706"/>
                </a:solidFill>
                <a:latin typeface="Fira Code"/>
              </a:rPr>
              <a:t>dari</a:t>
            </a:r>
            <a:r>
              <a:rPr b="1" i="0" u="none" dirty="0">
                <a:solidFill>
                  <a:srgbClr val="D97706"/>
                </a:solidFill>
                <a:latin typeface="Fira Code"/>
              </a:rPr>
              <a:t> </a:t>
            </a:r>
            <a:r>
              <a:rPr b="1" i="0" u="none" dirty="0" err="1">
                <a:solidFill>
                  <a:srgbClr val="D97706"/>
                </a:solidFill>
                <a:latin typeface="Fira Code"/>
              </a:rPr>
              <a:t>batas</a:t>
            </a:r>
            <a:r>
              <a:rPr b="1" i="0" u="none" dirty="0">
                <a:solidFill>
                  <a:srgbClr val="D97706"/>
                </a:solidFill>
                <a:latin typeface="Fira Code"/>
              </a:rPr>
              <a:t> </a:t>
            </a:r>
            <a:r>
              <a:rPr b="1" i="0" u="none" dirty="0" err="1">
                <a:solidFill>
                  <a:srgbClr val="D97706"/>
                </a:solidFill>
                <a:latin typeface="Fira Code"/>
              </a:rPr>
              <a:t>mata</a:t>
            </a:r>
            <a:r>
              <a:rPr b="1" i="0" u="none" dirty="0">
                <a:solidFill>
                  <a:srgbClr val="D97706"/>
                </a:solidFill>
                <a:latin typeface="Fira Code"/>
              </a:rPr>
              <a:t>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42298" y="3626900"/>
            <a:ext cx="5006726" cy="113877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b="1" i="0" u="none" dirty="0">
                <a:solidFill>
                  <a:srgbClr val="1E293B"/>
                </a:solidFill>
                <a:latin typeface="Fira Code"/>
              </a:rPr>
              <a:t>2. </a:t>
            </a:r>
            <a:r>
              <a:rPr b="1" i="0" u="none" dirty="0" err="1">
                <a:solidFill>
                  <a:srgbClr val="1E293B"/>
                </a:solidFill>
                <a:latin typeface="Fira Code"/>
              </a:rPr>
              <a:t>Hitung</a:t>
            </a:r>
            <a:r>
              <a:rPr b="1" i="0" u="none" dirty="0">
                <a:solidFill>
                  <a:srgbClr val="1E293B"/>
                </a:solidFill>
                <a:latin typeface="Fira Code"/>
              </a:rPr>
              <a:t> Total Tinggi Gedung:</a:t>
            </a:r>
            <a:r>
              <a:rPr sz="2800" dirty="0"/>
              <a:t>
</a:t>
            </a:r>
            <a:r>
              <a:rPr b="0" i="0" u="none" dirty="0">
                <a:solidFill>
                  <a:srgbClr val="1E293B"/>
                </a:solidFill>
                <a:latin typeface="Fira Code"/>
              </a:rPr>
              <a:t> Tinggi Total = x + Tinggi </a:t>
            </a:r>
            <a:r>
              <a:rPr b="0" i="0" u="none" dirty="0" err="1">
                <a:solidFill>
                  <a:srgbClr val="1E293B"/>
                </a:solidFill>
                <a:latin typeface="Fira Code"/>
              </a:rPr>
              <a:t>Pengamat</a:t>
            </a:r>
            <a:r>
              <a:rPr sz="2800" dirty="0"/>
              <a:t>
</a:t>
            </a:r>
            <a:r>
              <a:rPr b="1" i="0" u="none" dirty="0">
                <a:solidFill>
                  <a:srgbClr val="D97706"/>
                </a:solidFill>
                <a:latin typeface="Fira Code"/>
              </a:rPr>
              <a:t>Tinggi Total = 20 m + 1,5 m = 21,5 meter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1581150"/>
            <a:ext cx="5353050" cy="4819650"/>
          </a:xfrm>
          <a:prstGeom prst="roundRect">
            <a:avLst>
              <a:gd name="adj" fmla="val 2238"/>
            </a:avLst>
          </a:prstGeom>
          <a:solidFill>
            <a:srgbClr val="F8FAFC"/>
          </a:solidFill>
          <a:ln w="190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229350" y="1581150"/>
            <a:ext cx="5353050" cy="4819650"/>
          </a:xfrm>
          <a:prstGeom prst="roundRect">
            <a:avLst>
              <a:gd name="adj" fmla="val 2238"/>
            </a:avLst>
          </a:prstGeom>
          <a:solidFill>
            <a:srgbClr val="F8FAFC"/>
          </a:solidFill>
          <a:ln w="190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895350" y="5439201"/>
            <a:ext cx="4781550" cy="684000"/>
          </a:xfrm>
          <a:prstGeom prst="roundRect">
            <a:avLst>
              <a:gd name="adj" fmla="val 21052"/>
            </a:avLst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515100" y="5480145"/>
            <a:ext cx="4781550" cy="612000"/>
          </a:xfrm>
          <a:prstGeom prst="roundRect">
            <a:avLst>
              <a:gd name="adj" fmla="val 21052"/>
            </a:avLst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895349" y="1826814"/>
            <a:ext cx="1080000" cy="288000"/>
          </a:xfrm>
          <a:prstGeom prst="roundRect">
            <a:avLst>
              <a:gd name="adj" fmla="val 50000"/>
            </a:avLst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7" name="Rounded Rectangle 6"/>
          <p:cNvSpPr/>
          <p:nvPr/>
        </p:nvSpPr>
        <p:spPr>
          <a:xfrm>
            <a:off x="6515100" y="1826814"/>
            <a:ext cx="1080000" cy="288000"/>
          </a:xfrm>
          <a:prstGeom prst="roundRect">
            <a:avLst>
              <a:gd name="adj" fmla="val 50000"/>
            </a:avLst>
          </a:prstGeom>
          <a:solidFill>
            <a:srgbClr val="10B9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8" name="TextBox 7"/>
          <p:cNvSpPr txBox="1"/>
          <p:nvPr/>
        </p:nvSpPr>
        <p:spPr>
          <a:xfrm>
            <a:off x="609600" y="457200"/>
            <a:ext cx="2250937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1" i="0" u="none" dirty="0">
                <a:solidFill>
                  <a:srgbClr val="0284C7"/>
                </a:solidFill>
                <a:latin typeface="Plus Jakarta Sans"/>
              </a:rPr>
              <a:t>06. UJI KEMAMPUAN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890520"/>
            <a:ext cx="3076035" cy="43088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800" b="1" i="0" u="none" dirty="0" err="1">
                <a:solidFill>
                  <a:srgbClr val="0F172A"/>
                </a:solidFill>
                <a:latin typeface="Plus Jakarta Sans"/>
              </a:rPr>
              <a:t>Latihan</a:t>
            </a:r>
            <a:r>
              <a:rPr sz="2800" b="1" i="0" u="none" dirty="0">
                <a:solidFill>
                  <a:srgbClr val="0F172A"/>
                </a:solidFill>
                <a:latin typeface="Plus Jakarta Sans"/>
              </a:rPr>
              <a:t> </a:t>
            </a:r>
            <a:r>
              <a:rPr sz="2800" b="1" i="0" u="none" dirty="0" err="1">
                <a:solidFill>
                  <a:srgbClr val="0F172A"/>
                </a:solidFill>
                <a:latin typeface="Plus Jakarta Sans"/>
              </a:rPr>
              <a:t>Soal</a:t>
            </a:r>
            <a:r>
              <a:rPr sz="2800" b="1" i="0" u="none" dirty="0">
                <a:solidFill>
                  <a:srgbClr val="0F172A"/>
                </a:solidFill>
                <a:latin typeface="Plus Jakarta Sans"/>
              </a:rPr>
              <a:t> </a:t>
            </a:r>
            <a:r>
              <a:rPr sz="2800" b="1" i="0" u="none" dirty="0" err="1">
                <a:solidFill>
                  <a:srgbClr val="0F172A"/>
                </a:solidFill>
                <a:latin typeface="Plus Jakarta Sans"/>
              </a:rPr>
              <a:t>Mandiri</a:t>
            </a:r>
            <a:endParaRPr sz="2800" b="1" i="0" u="none" dirty="0">
              <a:solidFill>
                <a:srgbClr val="0F172A"/>
              </a:solidFill>
              <a:latin typeface="Plus Jakarta San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95350" y="2412534"/>
            <a:ext cx="4876800" cy="7694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>
              <a:lnSpc>
                <a:spcPts val="2039"/>
              </a:lnSpc>
            </a:pPr>
            <a:r>
              <a:rPr sz="2000" b="0" i="0" u="none" dirty="0" err="1">
                <a:solidFill>
                  <a:srgbClr val="1E293B"/>
                </a:solidFill>
                <a:latin typeface="Plus Jakarta Sans"/>
              </a:rPr>
              <a:t>Diketahui</a:t>
            </a:r>
            <a:r>
              <a:rPr sz="2000" b="0" i="0" u="none" dirty="0">
                <a:solidFill>
                  <a:srgbClr val="1E293B"/>
                </a:solidFill>
                <a:latin typeface="Plus Jakarta Sans"/>
              </a:rPr>
              <a:t> </a:t>
            </a:r>
            <a:r>
              <a:rPr sz="2000" b="0" i="0" u="none" dirty="0" err="1">
                <a:solidFill>
                  <a:srgbClr val="1E293B"/>
                </a:solidFill>
                <a:latin typeface="Plus Jakarta Sans"/>
              </a:rPr>
              <a:t>sebuah</a:t>
            </a:r>
            <a:r>
              <a:rPr sz="2000" b="0" i="0" u="none" dirty="0">
                <a:solidFill>
                  <a:srgbClr val="1E293B"/>
                </a:solidFill>
                <a:latin typeface="Plus Jakarta Sans"/>
              </a:rPr>
              <a:t> </a:t>
            </a:r>
            <a:r>
              <a:rPr sz="2000" b="0" i="0" u="none" dirty="0" err="1">
                <a:solidFill>
                  <a:srgbClr val="1E293B"/>
                </a:solidFill>
                <a:latin typeface="Plus Jakarta Sans"/>
              </a:rPr>
              <a:t>segitiga</a:t>
            </a:r>
            <a:r>
              <a:rPr sz="2000" b="0" i="0" u="none" dirty="0">
                <a:solidFill>
                  <a:srgbClr val="1E293B"/>
                </a:solidFill>
                <a:latin typeface="Plus Jakarta Sans"/>
              </a:rPr>
              <a:t> </a:t>
            </a:r>
            <a:r>
              <a:rPr sz="2000" b="0" i="0" u="none" dirty="0" err="1">
                <a:solidFill>
                  <a:srgbClr val="1E293B"/>
                </a:solidFill>
                <a:latin typeface="Plus Jakarta Sans"/>
              </a:rPr>
              <a:t>siku-siku</a:t>
            </a:r>
            <a:r>
              <a:rPr sz="2000" b="0" i="0" u="none" dirty="0">
                <a:solidFill>
                  <a:srgbClr val="1E293B"/>
                </a:solidFill>
                <a:latin typeface="Plus Jakarta Sans"/>
              </a:rPr>
              <a:t> PQR </a:t>
            </a:r>
            <a:r>
              <a:rPr sz="2000" b="0" i="0" u="none" dirty="0" err="1">
                <a:solidFill>
                  <a:srgbClr val="1E293B"/>
                </a:solidFill>
                <a:latin typeface="Plus Jakarta Sans"/>
              </a:rPr>
              <a:t>dengan</a:t>
            </a:r>
            <a:r>
              <a:rPr sz="2000" b="0" i="0" u="none" dirty="0">
                <a:solidFill>
                  <a:srgbClr val="1E293B"/>
                </a:solidFill>
                <a:latin typeface="Plus Jakarta Sans"/>
              </a:rPr>
              <a:t> </a:t>
            </a:r>
            <a:r>
              <a:rPr sz="2000" b="0" i="0" u="none" dirty="0" err="1">
                <a:solidFill>
                  <a:srgbClr val="1E293B"/>
                </a:solidFill>
                <a:latin typeface="Plus Jakarta Sans"/>
              </a:rPr>
              <a:t>siku-siku</a:t>
            </a:r>
            <a:r>
              <a:rPr sz="2000" b="0" i="0" u="none" dirty="0">
                <a:solidFill>
                  <a:srgbClr val="1E293B"/>
                </a:solidFill>
                <a:latin typeface="Plus Jakarta Sans"/>
              </a:rPr>
              <a:t> di Q. </a:t>
            </a:r>
            <a:r>
              <a:rPr sz="2000" b="0" i="0" u="none" dirty="0" err="1">
                <a:solidFill>
                  <a:srgbClr val="1E293B"/>
                </a:solidFill>
                <a:latin typeface="Plus Jakarta Sans"/>
              </a:rPr>
              <a:t>Jika</a:t>
            </a:r>
            <a:r>
              <a:rPr sz="2000" b="0" i="0" u="none" dirty="0">
                <a:solidFill>
                  <a:srgbClr val="1E293B"/>
                </a:solidFill>
                <a:latin typeface="Plus Jakarta Sans"/>
              </a:rPr>
              <a:t> </a:t>
            </a:r>
            <a:r>
              <a:rPr sz="2000" b="0" i="0" u="none" dirty="0" err="1">
                <a:solidFill>
                  <a:srgbClr val="1E293B"/>
                </a:solidFill>
                <a:latin typeface="Plus Jakarta Sans"/>
              </a:rPr>
              <a:t>panjang</a:t>
            </a:r>
            <a:r>
              <a:rPr sz="2000" b="0" i="0" u="none" dirty="0">
                <a:solidFill>
                  <a:srgbClr val="1E293B"/>
                </a:solidFill>
                <a:latin typeface="Plus Jakarta Sans"/>
              </a:rPr>
              <a:t> </a:t>
            </a:r>
            <a:r>
              <a:rPr sz="2000" b="0" i="0" u="none" dirty="0" err="1">
                <a:solidFill>
                  <a:srgbClr val="1E293B"/>
                </a:solidFill>
                <a:latin typeface="Plus Jakarta Sans"/>
              </a:rPr>
              <a:t>sisi</a:t>
            </a:r>
            <a:r>
              <a:rPr sz="2000" b="0" i="0" u="none" dirty="0">
                <a:solidFill>
                  <a:srgbClr val="1E293B"/>
                </a:solidFill>
                <a:latin typeface="Plus Jakarta Sans"/>
              </a:rPr>
              <a:t> PQ = 8 cm dan QR = 6 cm, </a:t>
            </a:r>
            <a:r>
              <a:rPr sz="2000" b="0" i="0" u="none" dirty="0" err="1">
                <a:solidFill>
                  <a:srgbClr val="1E293B"/>
                </a:solidFill>
                <a:latin typeface="Plus Jakarta Sans"/>
              </a:rPr>
              <a:t>tentukan</a:t>
            </a:r>
            <a:r>
              <a:rPr sz="2000" b="0" i="0" u="none" dirty="0">
                <a:solidFill>
                  <a:srgbClr val="1E293B"/>
                </a:solidFill>
                <a:latin typeface="Plus Jakarta Sans"/>
              </a:rPr>
              <a:t> </a:t>
            </a:r>
            <a:r>
              <a:rPr sz="2000" b="0" i="0" u="none" dirty="0" err="1">
                <a:solidFill>
                  <a:srgbClr val="1E293B"/>
                </a:solidFill>
                <a:latin typeface="Plus Jakarta Sans"/>
              </a:rPr>
              <a:t>nilai</a:t>
            </a:r>
            <a:r>
              <a:rPr sz="2000" b="0" i="0" u="none" dirty="0">
                <a:solidFill>
                  <a:srgbClr val="1E293B"/>
                </a:solidFill>
                <a:latin typeface="Plus Jakarta Sans"/>
              </a:rPr>
              <a:t> </a:t>
            </a:r>
            <a:r>
              <a:rPr sz="2000" b="0" i="0" u="none" dirty="0" err="1">
                <a:solidFill>
                  <a:srgbClr val="1E293B"/>
                </a:solidFill>
                <a:latin typeface="Plus Jakarta Sans"/>
              </a:rPr>
              <a:t>dari</a:t>
            </a:r>
            <a:r>
              <a:rPr sz="2000" b="0" i="0" u="none" dirty="0">
                <a:solidFill>
                  <a:srgbClr val="1E293B"/>
                </a:solidFill>
                <a:latin typeface="Plus Jakarta Sans"/>
              </a:rPr>
              <a:t>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95350" y="5488003"/>
            <a:ext cx="4781550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000" b="1" i="0" u="none" dirty="0" err="1">
                <a:solidFill>
                  <a:srgbClr val="475569"/>
                </a:solidFill>
                <a:latin typeface="Plus Jakarta Sans"/>
              </a:rPr>
              <a:t>Kerjakan</a:t>
            </a:r>
            <a:r>
              <a:rPr sz="2000" b="1" i="0" u="none" dirty="0">
                <a:solidFill>
                  <a:srgbClr val="475569"/>
                </a:solidFill>
                <a:latin typeface="Plus Jakarta Sans"/>
              </a:rPr>
              <a:t> </a:t>
            </a:r>
            <a:r>
              <a:rPr sz="2000" b="1" i="0" u="none" dirty="0" err="1">
                <a:solidFill>
                  <a:srgbClr val="475569"/>
                </a:solidFill>
                <a:latin typeface="Plus Jakarta Sans"/>
              </a:rPr>
              <a:t>menggunakan</a:t>
            </a:r>
            <a:r>
              <a:rPr sz="2000" b="1" i="0" u="none" dirty="0">
                <a:solidFill>
                  <a:srgbClr val="475569"/>
                </a:solidFill>
                <a:latin typeface="Plus Jakarta Sans"/>
              </a:rPr>
              <a:t> </a:t>
            </a:r>
            <a:r>
              <a:rPr sz="2000" b="1" i="0" u="none" dirty="0" err="1">
                <a:solidFill>
                  <a:srgbClr val="475569"/>
                </a:solidFill>
                <a:latin typeface="Plus Jakarta Sans"/>
              </a:rPr>
              <a:t>teorema</a:t>
            </a:r>
            <a:r>
              <a:rPr sz="2000" b="1" i="0" u="none" dirty="0">
                <a:solidFill>
                  <a:srgbClr val="475569"/>
                </a:solidFill>
                <a:latin typeface="Plus Jakarta Sans"/>
              </a:rPr>
              <a:t> Pythagoras &amp; </a:t>
            </a:r>
            <a:r>
              <a:rPr sz="2000" b="1" i="0" u="none" dirty="0" err="1">
                <a:solidFill>
                  <a:srgbClr val="475569"/>
                </a:solidFill>
                <a:latin typeface="Plus Jakarta Sans"/>
              </a:rPr>
              <a:t>rasio</a:t>
            </a:r>
            <a:r>
              <a:rPr sz="2000" b="1" i="0" u="none" dirty="0">
                <a:solidFill>
                  <a:srgbClr val="475569"/>
                </a:solidFill>
                <a:latin typeface="Plus Jakarta Sans"/>
              </a:rPr>
              <a:t> De-Sa-Mi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15100" y="2398886"/>
            <a:ext cx="4876800" cy="102951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>
              <a:lnSpc>
                <a:spcPts val="2039"/>
              </a:lnSpc>
            </a:pPr>
            <a:r>
              <a:rPr sz="2000" b="0" i="0" u="none" dirty="0" err="1">
                <a:solidFill>
                  <a:srgbClr val="1E293B"/>
                </a:solidFill>
                <a:latin typeface="Plus Jakarta Sans"/>
              </a:rPr>
              <a:t>Sebuah</a:t>
            </a:r>
            <a:r>
              <a:rPr sz="2000" b="0" i="0" u="none" dirty="0">
                <a:solidFill>
                  <a:srgbClr val="1E293B"/>
                </a:solidFill>
                <a:latin typeface="Plus Jakarta Sans"/>
              </a:rPr>
              <a:t> </a:t>
            </a:r>
            <a:r>
              <a:rPr sz="2000" b="0" i="0" u="none" dirty="0" err="1">
                <a:solidFill>
                  <a:srgbClr val="1E293B"/>
                </a:solidFill>
                <a:latin typeface="Plus Jakarta Sans"/>
              </a:rPr>
              <a:t>tangga</a:t>
            </a:r>
            <a:r>
              <a:rPr sz="2000" b="0" i="0" u="none" dirty="0">
                <a:solidFill>
                  <a:srgbClr val="1E293B"/>
                </a:solidFill>
                <a:latin typeface="Plus Jakarta Sans"/>
              </a:rPr>
              <a:t> </a:t>
            </a:r>
            <a:r>
              <a:rPr sz="2000" b="0" i="0" u="none" dirty="0" err="1">
                <a:solidFill>
                  <a:srgbClr val="1E293B"/>
                </a:solidFill>
                <a:latin typeface="Plus Jakarta Sans"/>
              </a:rPr>
              <a:t>sepanjang</a:t>
            </a:r>
            <a:r>
              <a:rPr sz="2000" b="0" i="0" u="none" dirty="0">
                <a:solidFill>
                  <a:srgbClr val="1E293B"/>
                </a:solidFill>
                <a:latin typeface="Plus Jakarta Sans"/>
              </a:rPr>
              <a:t> 6 meter </a:t>
            </a:r>
            <a:r>
              <a:rPr sz="2000" b="0" i="0" u="none" dirty="0" err="1">
                <a:solidFill>
                  <a:srgbClr val="1E293B"/>
                </a:solidFill>
                <a:latin typeface="Plus Jakarta Sans"/>
              </a:rPr>
              <a:t>disandarkan</a:t>
            </a:r>
            <a:r>
              <a:rPr sz="2000" b="0" i="0" u="none" dirty="0">
                <a:solidFill>
                  <a:srgbClr val="1E293B"/>
                </a:solidFill>
                <a:latin typeface="Plus Jakarta Sans"/>
              </a:rPr>
              <a:t> pada </a:t>
            </a:r>
            <a:r>
              <a:rPr sz="2000" b="0" i="0" u="none" dirty="0" err="1">
                <a:solidFill>
                  <a:srgbClr val="1E293B"/>
                </a:solidFill>
                <a:latin typeface="Plus Jakarta Sans"/>
              </a:rPr>
              <a:t>dinding</a:t>
            </a:r>
            <a:r>
              <a:rPr sz="2000" b="0" i="0" u="none" dirty="0">
                <a:solidFill>
                  <a:srgbClr val="1E293B"/>
                </a:solidFill>
                <a:latin typeface="Plus Jakarta Sans"/>
              </a:rPr>
              <a:t> </a:t>
            </a:r>
            <a:r>
              <a:rPr sz="2000" b="0" i="0" u="none" dirty="0" err="1">
                <a:solidFill>
                  <a:srgbClr val="1E293B"/>
                </a:solidFill>
                <a:latin typeface="Plus Jakarta Sans"/>
              </a:rPr>
              <a:t>rumah</a:t>
            </a:r>
            <a:r>
              <a:rPr sz="2000" b="0" i="0" u="none" dirty="0">
                <a:solidFill>
                  <a:srgbClr val="1E293B"/>
                </a:solidFill>
                <a:latin typeface="Plus Jakarta Sans"/>
              </a:rPr>
              <a:t>. </a:t>
            </a:r>
            <a:r>
              <a:rPr sz="2000" b="0" i="0" u="none" dirty="0" err="1">
                <a:solidFill>
                  <a:srgbClr val="1E293B"/>
                </a:solidFill>
                <a:latin typeface="Plus Jakarta Sans"/>
              </a:rPr>
              <a:t>Tangga</a:t>
            </a:r>
            <a:r>
              <a:rPr sz="2000" b="0" i="0" u="none" dirty="0">
                <a:solidFill>
                  <a:srgbClr val="1E293B"/>
                </a:solidFill>
                <a:latin typeface="Plus Jakarta Sans"/>
              </a:rPr>
              <a:t> </a:t>
            </a:r>
            <a:r>
              <a:rPr sz="2000" b="0" i="0" u="none" dirty="0" err="1">
                <a:solidFill>
                  <a:srgbClr val="1E293B"/>
                </a:solidFill>
                <a:latin typeface="Plus Jakarta Sans"/>
              </a:rPr>
              <a:t>tersebut</a:t>
            </a:r>
            <a:r>
              <a:rPr sz="2000" b="0" i="0" u="none" dirty="0">
                <a:solidFill>
                  <a:srgbClr val="1E293B"/>
                </a:solidFill>
                <a:latin typeface="Plus Jakarta Sans"/>
              </a:rPr>
              <a:t> </a:t>
            </a:r>
            <a:r>
              <a:rPr sz="2000" b="0" i="0" u="none" dirty="0" err="1">
                <a:solidFill>
                  <a:srgbClr val="1E293B"/>
                </a:solidFill>
                <a:latin typeface="Plus Jakarta Sans"/>
              </a:rPr>
              <a:t>membentuk</a:t>
            </a:r>
            <a:r>
              <a:rPr sz="2000" b="0" i="0" u="none" dirty="0">
                <a:solidFill>
                  <a:srgbClr val="1E293B"/>
                </a:solidFill>
                <a:latin typeface="Plus Jakarta Sans"/>
              </a:rPr>
              <a:t> </a:t>
            </a:r>
            <a:r>
              <a:rPr sz="2000" b="0" i="0" u="none" dirty="0" err="1">
                <a:solidFill>
                  <a:srgbClr val="1E293B"/>
                </a:solidFill>
                <a:latin typeface="Plus Jakarta Sans"/>
              </a:rPr>
              <a:t>sudut</a:t>
            </a:r>
            <a:r>
              <a:rPr sz="2000" b="0" i="0" u="none" dirty="0">
                <a:solidFill>
                  <a:srgbClr val="1E293B"/>
                </a:solidFill>
                <a:latin typeface="Plus Jakarta Sans"/>
              </a:rPr>
              <a:t> 60° </a:t>
            </a:r>
            <a:r>
              <a:rPr sz="2000" b="0" i="0" u="none" dirty="0" err="1">
                <a:solidFill>
                  <a:srgbClr val="1E293B"/>
                </a:solidFill>
                <a:latin typeface="Plus Jakarta Sans"/>
              </a:rPr>
              <a:t>dengan</a:t>
            </a:r>
            <a:r>
              <a:rPr sz="2000" b="0" i="0" u="none" dirty="0">
                <a:solidFill>
                  <a:srgbClr val="1E293B"/>
                </a:solidFill>
                <a:latin typeface="Plus Jakarta Sans"/>
              </a:rPr>
              <a:t> </a:t>
            </a:r>
            <a:r>
              <a:rPr sz="2000" b="0" i="0" u="none" dirty="0" err="1">
                <a:solidFill>
                  <a:srgbClr val="1E293B"/>
                </a:solidFill>
                <a:latin typeface="Plus Jakarta Sans"/>
              </a:rPr>
              <a:t>permukaan</a:t>
            </a:r>
            <a:r>
              <a:rPr sz="2000" b="0" i="0" u="none" dirty="0">
                <a:solidFill>
                  <a:srgbClr val="1E293B"/>
                </a:solidFill>
                <a:latin typeface="Plus Jakarta Sans"/>
              </a:rPr>
              <a:t> </a:t>
            </a:r>
            <a:r>
              <a:rPr sz="2000" b="0" i="0" u="none" dirty="0" err="1">
                <a:solidFill>
                  <a:srgbClr val="1E293B"/>
                </a:solidFill>
                <a:latin typeface="Plus Jakarta Sans"/>
              </a:rPr>
              <a:t>tanah</a:t>
            </a:r>
            <a:r>
              <a:rPr sz="2000" b="0" i="0" u="none" dirty="0">
                <a:solidFill>
                  <a:srgbClr val="1E293B"/>
                </a:solidFill>
                <a:latin typeface="Plus Jakarta Sans"/>
              </a:rPr>
              <a:t> </a:t>
            </a:r>
            <a:r>
              <a:rPr sz="2000" b="0" i="0" u="none" dirty="0" err="1">
                <a:solidFill>
                  <a:srgbClr val="1E293B"/>
                </a:solidFill>
                <a:latin typeface="Plus Jakarta Sans"/>
              </a:rPr>
              <a:t>mendatar</a:t>
            </a:r>
            <a:r>
              <a:rPr sz="2000" b="0" i="0" u="none" dirty="0">
                <a:solidFill>
                  <a:srgbClr val="1E293B"/>
                </a:solidFill>
                <a:latin typeface="Plus Jakarta Sans"/>
              </a:rPr>
              <a:t>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15100" y="5467350"/>
            <a:ext cx="4781550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000" b="1" i="0" u="none" dirty="0" err="1">
                <a:solidFill>
                  <a:srgbClr val="475569"/>
                </a:solidFill>
                <a:latin typeface="Plus Jakarta Sans"/>
              </a:rPr>
              <a:t>Gunakan</a:t>
            </a:r>
            <a:r>
              <a:rPr sz="2000" b="1" i="0" u="none" dirty="0">
                <a:solidFill>
                  <a:srgbClr val="475569"/>
                </a:solidFill>
                <a:latin typeface="Plus Jakarta Sans"/>
              </a:rPr>
              <a:t> </a:t>
            </a:r>
            <a:r>
              <a:rPr sz="2000" b="1" i="0" u="none" dirty="0" err="1">
                <a:solidFill>
                  <a:srgbClr val="475569"/>
                </a:solidFill>
                <a:latin typeface="Plus Jakarta Sans"/>
              </a:rPr>
              <a:t>sudut</a:t>
            </a:r>
            <a:r>
              <a:rPr sz="2000" b="1" i="0" u="none" dirty="0">
                <a:solidFill>
                  <a:srgbClr val="475569"/>
                </a:solidFill>
                <a:latin typeface="Plus Jakarta Sans"/>
              </a:rPr>
              <a:t> </a:t>
            </a:r>
            <a:r>
              <a:rPr sz="2000" b="1" i="0" u="none" dirty="0" err="1">
                <a:solidFill>
                  <a:srgbClr val="475569"/>
                </a:solidFill>
                <a:latin typeface="Plus Jakarta Sans"/>
              </a:rPr>
              <a:t>istimewa</a:t>
            </a:r>
            <a:r>
              <a:rPr sz="2000" b="1" i="0" u="none" dirty="0">
                <a:solidFill>
                  <a:srgbClr val="475569"/>
                </a:solidFill>
                <a:latin typeface="Plus Jakarta Sans"/>
              </a:rPr>
              <a:t> 60° (sin 60° &amp; cos 60°)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9650" y="1864914"/>
            <a:ext cx="1190625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 i="0" u="none">
                <a:solidFill>
                  <a:srgbClr val="FFFFFF"/>
                </a:solidFill>
                <a:latin typeface="Plus Jakarta Sans"/>
              </a:rPr>
              <a:t>LATIHAN 01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15605" y="1855389"/>
            <a:ext cx="2170845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b="1" i="0" u="none" dirty="0" err="1">
                <a:solidFill>
                  <a:srgbClr val="64748B"/>
                </a:solidFill>
                <a:latin typeface="Plus Jakarta Sans"/>
              </a:rPr>
              <a:t>Segitiga</a:t>
            </a:r>
            <a:r>
              <a:rPr b="1" i="0" u="none" dirty="0">
                <a:solidFill>
                  <a:srgbClr val="64748B"/>
                </a:solidFill>
                <a:latin typeface="Plus Jakarta Sans"/>
              </a:rPr>
              <a:t> &amp; Nilai </a:t>
            </a:r>
            <a:r>
              <a:rPr b="1" i="0" u="none" dirty="0" err="1">
                <a:solidFill>
                  <a:srgbClr val="64748B"/>
                </a:solidFill>
                <a:latin typeface="Plus Jakarta Sans"/>
              </a:rPr>
              <a:t>Sudut</a:t>
            </a:r>
            <a:endParaRPr b="1" i="0" u="none" dirty="0">
              <a:solidFill>
                <a:srgbClr val="64748B"/>
              </a:solidFill>
              <a:latin typeface="Plus Jakarta San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90600" y="3313565"/>
            <a:ext cx="128240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0" i="0" u="none" dirty="0">
                <a:solidFill>
                  <a:srgbClr val="334155"/>
                </a:solidFill>
                <a:latin typeface="Fira Code"/>
              </a:rPr>
              <a:t>•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85850" y="3314517"/>
            <a:ext cx="2723246" cy="282129"/>
          </a:xfrm>
          <a:prstGeom prst="rect">
            <a:avLst/>
          </a:prstGeom>
          <a:noFill/>
        </p:spPr>
        <p:txBody>
          <a:bodyPr wrap="none" lIns="9525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2000" b="0" i="0" u="none" dirty="0">
                <a:solidFill>
                  <a:srgbClr val="334155"/>
                </a:solidFill>
                <a:latin typeface="Fira Code"/>
              </a:rPr>
              <a:t>a. Panjang </a:t>
            </a:r>
            <a:r>
              <a:rPr sz="2000" b="0" i="0" u="none" dirty="0" err="1">
                <a:solidFill>
                  <a:srgbClr val="334155"/>
                </a:solidFill>
                <a:latin typeface="Fira Code"/>
              </a:rPr>
              <a:t>hipotenusa</a:t>
            </a:r>
            <a:r>
              <a:rPr sz="2000" b="0" i="0" u="none" dirty="0">
                <a:solidFill>
                  <a:srgbClr val="334155"/>
                </a:solidFill>
                <a:latin typeface="Fira Code"/>
              </a:rPr>
              <a:t> PR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90600" y="3656095"/>
            <a:ext cx="128240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0" i="0" u="none">
                <a:solidFill>
                  <a:srgbClr val="334155"/>
                </a:solidFill>
                <a:latin typeface="Fira Code"/>
              </a:rPr>
              <a:t>•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85850" y="3657048"/>
            <a:ext cx="2740622" cy="282129"/>
          </a:xfrm>
          <a:prstGeom prst="rect">
            <a:avLst/>
          </a:prstGeom>
          <a:noFill/>
        </p:spPr>
        <p:txBody>
          <a:bodyPr wrap="none" lIns="9525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2000" b="0" i="0" u="none" dirty="0">
                <a:solidFill>
                  <a:srgbClr val="334155"/>
                </a:solidFill>
                <a:latin typeface="Fira Code"/>
              </a:rPr>
              <a:t>b. Nilai sin ∠P dan cos ∠P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90600" y="3998625"/>
            <a:ext cx="128240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0" i="0" u="none" dirty="0">
                <a:solidFill>
                  <a:srgbClr val="334155"/>
                </a:solidFill>
                <a:latin typeface="Fira Code"/>
              </a:rPr>
              <a:t>•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85850" y="3999578"/>
            <a:ext cx="1558183" cy="282129"/>
          </a:xfrm>
          <a:prstGeom prst="rect">
            <a:avLst/>
          </a:prstGeom>
          <a:noFill/>
        </p:spPr>
        <p:txBody>
          <a:bodyPr wrap="none" lIns="9525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2000" b="0" i="0" u="none" dirty="0">
                <a:solidFill>
                  <a:srgbClr val="334155"/>
                </a:solidFill>
                <a:latin typeface="Fira Code"/>
              </a:rPr>
              <a:t>c. Nilai tan ∠R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629400" y="1864914"/>
            <a:ext cx="1104900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 i="0" u="none" dirty="0">
                <a:solidFill>
                  <a:srgbClr val="F8FAFC"/>
                </a:solidFill>
                <a:latin typeface="Plus Jakarta Sans"/>
              </a:rPr>
              <a:t>LATIHAN 02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452494" y="1855389"/>
            <a:ext cx="2645514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b="1" i="0" u="none" dirty="0" err="1">
                <a:solidFill>
                  <a:srgbClr val="64748B"/>
                </a:solidFill>
                <a:latin typeface="Plus Jakarta Sans"/>
              </a:rPr>
              <a:t>Soal</a:t>
            </a:r>
            <a:r>
              <a:rPr b="1" i="0" u="none" dirty="0">
                <a:solidFill>
                  <a:srgbClr val="64748B"/>
                </a:solidFill>
                <a:latin typeface="Plus Jakarta Sans"/>
              </a:rPr>
              <a:t> </a:t>
            </a:r>
            <a:r>
              <a:rPr b="1" i="0" u="none" dirty="0" err="1">
                <a:solidFill>
                  <a:srgbClr val="64748B"/>
                </a:solidFill>
                <a:latin typeface="Plus Jakarta Sans"/>
              </a:rPr>
              <a:t>Aplikasi</a:t>
            </a:r>
            <a:r>
              <a:rPr b="1" i="0" u="none" dirty="0">
                <a:solidFill>
                  <a:srgbClr val="64748B"/>
                </a:solidFill>
                <a:latin typeface="Plus Jakarta Sans"/>
              </a:rPr>
              <a:t> </a:t>
            </a:r>
            <a:r>
              <a:rPr b="1" i="0" u="none" dirty="0" err="1">
                <a:solidFill>
                  <a:srgbClr val="64748B"/>
                </a:solidFill>
                <a:latin typeface="Plus Jakarta Sans"/>
              </a:rPr>
              <a:t>Tangga</a:t>
            </a:r>
            <a:endParaRPr b="1" i="0" u="none" dirty="0">
              <a:solidFill>
                <a:srgbClr val="64748B"/>
              </a:solidFill>
              <a:latin typeface="Plus Jakarta San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610350" y="3572877"/>
            <a:ext cx="128240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0" i="0" u="none">
                <a:solidFill>
                  <a:srgbClr val="334155"/>
                </a:solidFill>
                <a:latin typeface="Fira Code"/>
              </a:rPr>
              <a:t>•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05600" y="3573829"/>
            <a:ext cx="4686299" cy="282129"/>
          </a:xfrm>
          <a:prstGeom prst="rect">
            <a:avLst/>
          </a:prstGeom>
          <a:noFill/>
        </p:spPr>
        <p:txBody>
          <a:bodyPr wrap="square" lIns="9525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2000" b="0" i="0" u="none" dirty="0">
                <a:solidFill>
                  <a:srgbClr val="334155"/>
                </a:solidFill>
                <a:latin typeface="Fira Code"/>
              </a:rPr>
              <a:t>a. </a:t>
            </a:r>
            <a:r>
              <a:rPr sz="2000" b="0" i="0" u="none" dirty="0" err="1">
                <a:solidFill>
                  <a:srgbClr val="334155"/>
                </a:solidFill>
                <a:latin typeface="Fira Code"/>
              </a:rPr>
              <a:t>Hitung</a:t>
            </a:r>
            <a:r>
              <a:rPr sz="2000" b="0" i="0" u="none" dirty="0">
                <a:solidFill>
                  <a:srgbClr val="334155"/>
                </a:solidFill>
                <a:latin typeface="Fira Code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Fira Code"/>
              </a:rPr>
              <a:t>tinggi</a:t>
            </a:r>
            <a:r>
              <a:rPr sz="2000" b="0" i="0" u="none" dirty="0">
                <a:solidFill>
                  <a:srgbClr val="334155"/>
                </a:solidFill>
                <a:latin typeface="Fira Code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Fira Code"/>
              </a:rPr>
              <a:t>dinding</a:t>
            </a:r>
            <a:r>
              <a:rPr sz="2000" b="0" i="0" u="none" dirty="0">
                <a:solidFill>
                  <a:srgbClr val="334155"/>
                </a:solidFill>
                <a:latin typeface="Fira Code"/>
              </a:rPr>
              <a:t> yang </a:t>
            </a:r>
            <a:r>
              <a:rPr sz="2000" b="0" i="0" u="none" dirty="0" err="1">
                <a:solidFill>
                  <a:srgbClr val="334155"/>
                </a:solidFill>
                <a:latin typeface="Fira Code"/>
              </a:rPr>
              <a:t>dicapai</a:t>
            </a:r>
            <a:r>
              <a:rPr sz="2000" b="0" i="0" u="none" dirty="0">
                <a:solidFill>
                  <a:srgbClr val="334155"/>
                </a:solidFill>
                <a:latin typeface="Fira Code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Fira Code"/>
              </a:rPr>
              <a:t>tangga</a:t>
            </a:r>
            <a:r>
              <a:rPr sz="2000" b="0" i="0" u="none" dirty="0">
                <a:solidFill>
                  <a:srgbClr val="334155"/>
                </a:solidFill>
                <a:latin typeface="Fira Code"/>
              </a:rPr>
              <a:t>!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610350" y="3915407"/>
            <a:ext cx="128240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0" i="0" u="none" dirty="0">
                <a:solidFill>
                  <a:srgbClr val="334155"/>
                </a:solidFill>
                <a:latin typeface="Fira Code"/>
              </a:rPr>
              <a:t>•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705600" y="3916360"/>
            <a:ext cx="4686299" cy="564257"/>
          </a:xfrm>
          <a:prstGeom prst="rect">
            <a:avLst/>
          </a:prstGeom>
          <a:noFill/>
        </p:spPr>
        <p:txBody>
          <a:bodyPr wrap="square" lIns="9525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2000" b="0" i="0" u="none" dirty="0">
                <a:solidFill>
                  <a:srgbClr val="334155"/>
                </a:solidFill>
                <a:latin typeface="Fira Code"/>
              </a:rPr>
              <a:t>b. </a:t>
            </a:r>
            <a:r>
              <a:rPr sz="2000" b="0" i="0" u="none" dirty="0" err="1">
                <a:solidFill>
                  <a:srgbClr val="334155"/>
                </a:solidFill>
                <a:latin typeface="Fira Code"/>
              </a:rPr>
              <a:t>Hitung</a:t>
            </a:r>
            <a:r>
              <a:rPr sz="2000" b="0" i="0" u="none" dirty="0">
                <a:solidFill>
                  <a:srgbClr val="334155"/>
                </a:solidFill>
                <a:latin typeface="Fira Code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Fira Code"/>
              </a:rPr>
              <a:t>jarak</a:t>
            </a:r>
            <a:r>
              <a:rPr sz="2000" b="0" i="0" u="none" dirty="0">
                <a:solidFill>
                  <a:srgbClr val="334155"/>
                </a:solidFill>
                <a:latin typeface="Fira Code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Fira Code"/>
              </a:rPr>
              <a:t>ujung</a:t>
            </a:r>
            <a:r>
              <a:rPr sz="2000" b="0" i="0" u="none" dirty="0">
                <a:solidFill>
                  <a:srgbClr val="334155"/>
                </a:solidFill>
                <a:latin typeface="Fira Code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Fira Code"/>
              </a:rPr>
              <a:t>bawah</a:t>
            </a:r>
            <a:r>
              <a:rPr sz="2000" b="0" i="0" u="none" dirty="0">
                <a:solidFill>
                  <a:srgbClr val="334155"/>
                </a:solidFill>
                <a:latin typeface="Fira Code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Fira Code"/>
              </a:rPr>
              <a:t>tangga</a:t>
            </a:r>
            <a:r>
              <a:rPr sz="2000" b="0" i="0" u="none" dirty="0">
                <a:solidFill>
                  <a:srgbClr val="334155"/>
                </a:solidFill>
                <a:latin typeface="Fira Code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Fira Code"/>
              </a:rPr>
              <a:t>ke</a:t>
            </a:r>
            <a:r>
              <a:rPr sz="2000" b="0" i="0" u="none" dirty="0">
                <a:solidFill>
                  <a:srgbClr val="334155"/>
                </a:solidFill>
                <a:latin typeface="Fira Code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Fira Code"/>
              </a:rPr>
              <a:t>dinding</a:t>
            </a:r>
            <a:r>
              <a:rPr sz="2000" b="0" i="0" u="none" dirty="0">
                <a:solidFill>
                  <a:srgbClr val="334155"/>
                </a:solidFill>
                <a:latin typeface="Fira Code"/>
              </a:rPr>
              <a:t>!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5467350"/>
            <a:ext cx="10972800" cy="7810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09600" y="5467350"/>
            <a:ext cx="10972800" cy="9525"/>
          </a:xfrm>
          <a:prstGeom prst="rect">
            <a:avLst/>
          </a:prstGeom>
          <a:solidFill>
            <a:srgbClr val="3341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9305925" y="5781675"/>
            <a:ext cx="2276475" cy="428625"/>
          </a:xfrm>
          <a:prstGeom prst="roundRect">
            <a:avLst>
              <a:gd name="adj" fmla="val 50000"/>
            </a:avLst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09600" y="2091690"/>
            <a:ext cx="3505200" cy="923925"/>
          </a:xfrm>
          <a:prstGeom prst="roundRect">
            <a:avLst>
              <a:gd name="adj" fmla="val 12371"/>
            </a:avLst>
          </a:prstGeom>
          <a:solidFill>
            <a:srgbClr val="1E293B"/>
          </a:solidFill>
          <a:ln w="9525">
            <a:solidFill>
              <a:srgbClr val="3341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/>
          </a:p>
        </p:txBody>
      </p:sp>
      <p:sp>
        <p:nvSpPr>
          <p:cNvPr id="6" name="Rounded Rectangle 5"/>
          <p:cNvSpPr/>
          <p:nvPr/>
        </p:nvSpPr>
        <p:spPr>
          <a:xfrm>
            <a:off x="4343400" y="2091690"/>
            <a:ext cx="3505200" cy="923925"/>
          </a:xfrm>
          <a:prstGeom prst="roundRect">
            <a:avLst>
              <a:gd name="adj" fmla="val 12371"/>
            </a:avLst>
          </a:prstGeom>
          <a:solidFill>
            <a:srgbClr val="1E293B"/>
          </a:solidFill>
          <a:ln w="9525">
            <a:solidFill>
              <a:srgbClr val="3341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/>
          </a:p>
        </p:txBody>
      </p:sp>
      <p:sp>
        <p:nvSpPr>
          <p:cNvPr id="7" name="Rounded Rectangle 6"/>
          <p:cNvSpPr/>
          <p:nvPr/>
        </p:nvSpPr>
        <p:spPr>
          <a:xfrm>
            <a:off x="8077200" y="2091690"/>
            <a:ext cx="3505200" cy="923925"/>
          </a:xfrm>
          <a:prstGeom prst="roundRect">
            <a:avLst>
              <a:gd name="adj" fmla="val 12371"/>
            </a:avLst>
          </a:prstGeom>
          <a:solidFill>
            <a:srgbClr val="1E293B"/>
          </a:solidFill>
          <a:ln w="9525">
            <a:solidFill>
              <a:srgbClr val="3341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8557" y="5868278"/>
            <a:ext cx="270000" cy="216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09600" y="628650"/>
            <a:ext cx="2220031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1" i="0" u="none" dirty="0">
                <a:solidFill>
                  <a:srgbClr val="0284C7"/>
                </a:solidFill>
                <a:latin typeface="Plus Jakarta Sans"/>
              </a:rPr>
              <a:t>RANGKUMAN KUNCI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1096845"/>
            <a:ext cx="11582400" cy="4286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700" b="1" i="0" u="none" dirty="0" err="1">
                <a:solidFill>
                  <a:srgbClr val="F8FAFC"/>
                </a:solidFill>
                <a:latin typeface="Plus Jakarta Sans"/>
              </a:rPr>
              <a:t>Ingat</a:t>
            </a:r>
            <a:r>
              <a:rPr sz="2700" b="1" i="0" u="none" dirty="0">
                <a:solidFill>
                  <a:srgbClr val="F8FAFC"/>
                </a:solidFill>
                <a:latin typeface="Plus Jakarta Sans"/>
              </a:rPr>
              <a:t> </a:t>
            </a:r>
            <a:r>
              <a:rPr sz="2700" b="1" i="0" u="none" dirty="0" err="1">
                <a:solidFill>
                  <a:srgbClr val="F8FAFC"/>
                </a:solidFill>
                <a:latin typeface="Plus Jakarta Sans"/>
              </a:rPr>
              <a:t>Rumus</a:t>
            </a:r>
            <a:r>
              <a:rPr sz="2700" b="1" i="0" u="none" dirty="0">
                <a:solidFill>
                  <a:srgbClr val="F8FAFC"/>
                </a:solidFill>
                <a:latin typeface="Plus Jakarta Sans"/>
              </a:rPr>
              <a:t> </a:t>
            </a:r>
            <a:r>
              <a:rPr sz="2700" b="1" i="0" u="none" dirty="0" err="1">
                <a:solidFill>
                  <a:srgbClr val="F8FAFC"/>
                </a:solidFill>
                <a:latin typeface="Plus Jakarta Sans"/>
              </a:rPr>
              <a:t>Cepat</a:t>
            </a:r>
            <a:r>
              <a:rPr sz="2700" b="1" i="0" u="none" dirty="0">
                <a:solidFill>
                  <a:srgbClr val="F8FAFC"/>
                </a:solidFill>
                <a:latin typeface="Plus Jakarta Sans"/>
              </a:rPr>
              <a:t> </a:t>
            </a:r>
            <a:r>
              <a:rPr sz="2700" b="1" i="0" u="none" dirty="0" err="1">
                <a:solidFill>
                  <a:srgbClr val="F8FAFC"/>
                </a:solidFill>
                <a:latin typeface="Plus Jakarta Sans"/>
              </a:rPr>
              <a:t>Ini</a:t>
            </a:r>
            <a:r>
              <a:rPr sz="2700" b="1" i="0" u="none" dirty="0">
                <a:solidFill>
                  <a:srgbClr val="F8FAFC"/>
                </a:solidFill>
                <a:latin typeface="Plus Jakarta Sans"/>
              </a:rPr>
              <a:t>!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942344" y="5843705"/>
            <a:ext cx="1838325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b="1" i="0" u="none" dirty="0" err="1">
                <a:solidFill>
                  <a:srgbClr val="FFFFFF"/>
                </a:solidFill>
                <a:latin typeface="Plus Jakarta Sans"/>
              </a:rPr>
              <a:t>Trigonometri</a:t>
            </a:r>
            <a:endParaRPr b="1" i="0" u="none" dirty="0">
              <a:solidFill>
                <a:srgbClr val="FFFFFF"/>
              </a:solidFill>
              <a:latin typeface="Plus Jakarta San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09600" y="5602895"/>
            <a:ext cx="3466334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 dirty="0" err="1">
                <a:solidFill>
                  <a:srgbClr val="F8FAFC"/>
                </a:solidFill>
                <a:latin typeface="Plus Jakarta Sans"/>
              </a:rPr>
              <a:t>Selamat</a:t>
            </a:r>
            <a:r>
              <a:rPr sz="2400" b="1" i="0" u="none" dirty="0">
                <a:solidFill>
                  <a:srgbClr val="F8FAFC"/>
                </a:solidFill>
                <a:latin typeface="Plus Jakarta Sans"/>
              </a:rPr>
              <a:t> </a:t>
            </a:r>
            <a:r>
              <a:rPr sz="2400" b="1" i="0" u="none" dirty="0" err="1">
                <a:solidFill>
                  <a:srgbClr val="F8FAFC"/>
                </a:solidFill>
                <a:latin typeface="Plus Jakarta Sans"/>
              </a:rPr>
              <a:t>Belajar</a:t>
            </a:r>
            <a:r>
              <a:rPr sz="2400" b="1" i="0" u="none" dirty="0">
                <a:solidFill>
                  <a:srgbClr val="F8FAFC"/>
                </a:solidFill>
                <a:latin typeface="Plus Jakarta Sans"/>
              </a:rPr>
              <a:t> &amp; </a:t>
            </a:r>
            <a:r>
              <a:rPr sz="2400" b="1" i="0" u="none" dirty="0" err="1">
                <a:solidFill>
                  <a:srgbClr val="F8FAFC"/>
                </a:solidFill>
                <a:latin typeface="Plus Jakarta Sans"/>
              </a:rPr>
              <a:t>Berlatih</a:t>
            </a:r>
            <a:r>
              <a:rPr sz="2400" b="1" i="0" u="none" dirty="0">
                <a:solidFill>
                  <a:srgbClr val="F8FAFC"/>
                </a:solidFill>
                <a:latin typeface="Plus Jakarta Sans"/>
              </a:rPr>
              <a:t>!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9600" y="5926745"/>
            <a:ext cx="3093989" cy="612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400" b="0" i="0" u="none" dirty="0" err="1">
                <a:solidFill>
                  <a:srgbClr val="94A3B8"/>
                </a:solidFill>
                <a:latin typeface="Plus Jakarta Sans"/>
              </a:rPr>
              <a:t>Matematika</a:t>
            </a:r>
            <a:r>
              <a:rPr sz="1400" b="0" i="0" u="none" dirty="0">
                <a:solidFill>
                  <a:srgbClr val="94A3B8"/>
                </a:solidFill>
                <a:latin typeface="Plus Jakarta Sans"/>
              </a:rPr>
              <a:t> Kelas 10 - </a:t>
            </a:r>
            <a:r>
              <a:rPr sz="1400" b="0" i="0" u="none" dirty="0" err="1">
                <a:solidFill>
                  <a:srgbClr val="94A3B8"/>
                </a:solidFill>
                <a:latin typeface="Plus Jakarta Sans"/>
              </a:rPr>
              <a:t>Kurikulum</a:t>
            </a:r>
            <a:r>
              <a:rPr sz="1400" b="0" i="0" u="none" dirty="0">
                <a:solidFill>
                  <a:srgbClr val="94A3B8"/>
                </a:solidFill>
                <a:latin typeface="Plus Jakarta Sans"/>
              </a:rPr>
              <a:t> Merdeka</a:t>
            </a:r>
            <a:endParaRPr lang="en-GB" sz="1400" b="0" i="0" u="none" dirty="0">
              <a:solidFill>
                <a:srgbClr val="94A3B8"/>
              </a:solidFill>
              <a:latin typeface="Plus Jakarta Sans"/>
            </a:endParaRPr>
          </a:p>
          <a:p>
            <a:pPr algn="l">
              <a:lnSpc>
                <a:spcPct val="150000"/>
              </a:lnSpc>
            </a:pPr>
            <a:r>
              <a:rPr lang="en-ID" sz="1400" dirty="0">
                <a:solidFill>
                  <a:srgbClr val="94A3B8"/>
                </a:solidFill>
                <a:latin typeface="Plus Jakarta Sans"/>
              </a:rPr>
              <a:t>SMA SHAFTA Surabaya</a:t>
            </a:r>
            <a:endParaRPr sz="1400" b="0" i="0" u="none" dirty="0">
              <a:solidFill>
                <a:srgbClr val="94A3B8"/>
              </a:solidFill>
              <a:latin typeface="Plus Jakarta San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47725" y="2160999"/>
            <a:ext cx="1857881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 dirty="0">
                <a:solidFill>
                  <a:srgbClr val="0284C7"/>
                </a:solidFill>
                <a:latin typeface="Plus Jakarta Sans"/>
              </a:rPr>
              <a:t>sin θ = De / Mi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7725" y="2606040"/>
            <a:ext cx="1901161" cy="27699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b="0" i="0" u="none">
                <a:solidFill>
                  <a:srgbClr val="94A3B8"/>
                </a:solidFill>
                <a:latin typeface="Plus Jakarta Sans"/>
              </a:rPr>
              <a:t>Depan dibagi Miring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81525" y="2160999"/>
            <a:ext cx="1858009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10B981"/>
                </a:solidFill>
                <a:latin typeface="Plus Jakarta Sans"/>
              </a:rPr>
              <a:t>cos θ = Sa / Mi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81525" y="2606040"/>
            <a:ext cx="2095125" cy="27699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b="0" i="0" u="none">
                <a:solidFill>
                  <a:srgbClr val="94A3B8"/>
                </a:solidFill>
                <a:latin typeface="Plus Jakarta Sans"/>
              </a:rPr>
              <a:t>Samping dibagi Miring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15325" y="2160999"/>
            <a:ext cx="1869294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F59E0B"/>
                </a:solidFill>
                <a:latin typeface="Plus Jakarta Sans"/>
              </a:rPr>
              <a:t>tan θ = De / Sa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15325" y="2606040"/>
            <a:ext cx="2093522" cy="27699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b="0" i="0" u="none">
                <a:solidFill>
                  <a:srgbClr val="94A3B8"/>
                </a:solidFill>
                <a:latin typeface="Plus Jakarta Sans"/>
              </a:rPr>
              <a:t>Depan dibagi Samping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734</Words>
  <Application>Microsoft Office PowerPoint</Application>
  <PresentationFormat>Widescreen</PresentationFormat>
  <Paragraphs>128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Calibri</vt:lpstr>
      <vt:lpstr>Fira Code</vt:lpstr>
      <vt:lpstr>Arial</vt:lpstr>
      <vt:lpstr>Plus Jakarta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ASUS</cp:lastModifiedBy>
  <cp:revision>7</cp:revision>
  <dcterms:created xsi:type="dcterms:W3CDTF">2013-01-27T09:14:16Z</dcterms:created>
  <dcterms:modified xsi:type="dcterms:W3CDTF">2026-09-29T05:32:07Z</dcterms:modified>
  <cp:category/>
</cp:coreProperties>
</file>