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7" Type="http://schemas.openxmlformats.org/officeDocument/2006/relationships/tableStyles" Target="tableStyles.xml"/><Relationship Id="rId16" Type="http://schemas.openxmlformats.org/officeDocument/2006/relationships/viewProps" Target="viewProps.xml"/><Relationship Id="rId15" Type="http://schemas.openxmlformats.org/officeDocument/2006/relationships/presProps" Target="presProps.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5BCAD085-E8A6-8845-BD4E-CB4CCA059FC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5BCAD085-E8A6-8845-BD4E-CB4CCA059FC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panose="020B0604020202020204"/>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panose="020B0604020202020204"/>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panose="020B0604020202020204"/>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30.png"/><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image" Target="../media/image1.png"/></Relationships>
</file>

<file path=ppt/slides/_rels/slide11.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1.png"/></Relationships>
</file>

<file path=ppt/slides/_rels/slide12.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image" Target="../media/image35.png"/><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1.png"/><Relationship Id="rId3" Type="http://schemas.openxmlformats.org/officeDocument/2006/relationships/image" Target="../media/image10.png"/><Relationship Id="rId2" Type="http://schemas.openxmlformats.org/officeDocument/2006/relationships/image" Target="../media/image13.png"/><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image" Target="../media/image1.png"/></Relationships>
</file>

<file path=ppt/slides/_rels/slide6.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21.png"/><Relationship Id="rId3" Type="http://schemas.openxmlformats.org/officeDocument/2006/relationships/image" Target="../media/image20.png"/><Relationship Id="rId2" Type="http://schemas.openxmlformats.org/officeDocument/2006/relationships/image" Target="../media/image11.png"/><Relationship Id="rId1"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2.png"/><Relationship Id="rId1" Type="http://schemas.openxmlformats.org/officeDocument/2006/relationships/image" Target="../media/image1.png"/></Relationships>
</file>

<file path=ppt/slides/_rels/slide8.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25.png"/><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image" Target="../media/image1.png"/></Relationships>
</file>

<file path=ppt/slides/_rels/slide9.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27.png"/><Relationship Id="rId3" Type="http://schemas.openxmlformats.org/officeDocument/2006/relationships/image" Target="../media/image11.png"/><Relationship Id="rId2" Type="http://schemas.openxmlformats.org/officeDocument/2006/relationships/image" Target="../media/image26.png"/><Relationship Id="rId1"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p:pic>
        <p:nvPicPr>
          <p:cNvPr id="2" name="Picture 1" descr="image.png"/>
          <p:cNvPicPr>
            <a:picLocks noChangeAspect="1"/>
          </p:cNvPicPr>
          <p:nvPr/>
        </p:nvPicPr>
        <p:blipFill>
          <a:blip r:embed="rId1"/>
          <a:stretch>
            <a:fillRect/>
          </a:stretch>
        </p:blipFill>
        <p:spPr>
          <a:xfrm>
            <a:off x="357505" y="0"/>
            <a:ext cx="12192000" cy="6858000"/>
          </a:xfrm>
          <a:prstGeom prst="rect">
            <a:avLst/>
          </a:prstGeom>
        </p:spPr>
      </p:pic>
      <p:pic>
        <p:nvPicPr>
          <p:cNvPr id="3" name="Picture 2" descr="image.png"/>
          <p:cNvPicPr>
            <a:picLocks noChangeAspect="1"/>
          </p:cNvPicPr>
          <p:nvPr/>
        </p:nvPicPr>
        <p:blipFill>
          <a:blip r:embed="rId2"/>
          <a:stretch>
            <a:fillRect/>
          </a:stretch>
        </p:blipFill>
        <p:spPr>
          <a:xfrm>
            <a:off x="3028315" y="5337055"/>
            <a:ext cx="5791200" cy="542925"/>
          </a:xfrm>
          <a:prstGeom prst="rect">
            <a:avLst/>
          </a:prstGeom>
        </p:spPr>
      </p:pic>
      <p:pic>
        <p:nvPicPr>
          <p:cNvPr id="4" name="Picture 3" descr="image.png"/>
          <p:cNvPicPr>
            <a:picLocks noChangeAspect="1"/>
          </p:cNvPicPr>
          <p:nvPr/>
        </p:nvPicPr>
        <p:blipFill>
          <a:blip r:embed="rId3"/>
          <a:stretch>
            <a:fillRect/>
          </a:stretch>
        </p:blipFill>
        <p:spPr>
          <a:xfrm>
            <a:off x="5033962" y="1100425"/>
            <a:ext cx="2124075" cy="390525"/>
          </a:xfrm>
          <a:prstGeom prst="rect">
            <a:avLst/>
          </a:prstGeom>
        </p:spPr>
      </p:pic>
      <p:sp>
        <p:nvSpPr>
          <p:cNvPr id="5" name="TextBox 4"/>
          <p:cNvSpPr txBox="1"/>
          <p:nvPr/>
        </p:nvSpPr>
        <p:spPr>
          <a:xfrm>
            <a:off x="1595437" y="1842105"/>
            <a:ext cx="9001125" cy="1462980"/>
          </a:xfrm>
          <a:prstGeom prst="rect">
            <a:avLst/>
          </a:prstGeom>
          <a:noFill/>
        </p:spPr>
        <p:txBody>
          <a:bodyPr wrap="square" lIns="0" tIns="0" rIns="0" bIns="0" anchor="t">
            <a:spAutoFit/>
          </a:bodyPr>
          <a:lstStyle/>
          <a:p>
            <a:pPr algn="ctr">
              <a:lnSpc>
                <a:spcPts val="5760"/>
              </a:lnSpc>
            </a:pPr>
            <a:r>
              <a:rPr sz="4800" b="1" i="0" u="none">
                <a:solidFill>
                  <a:srgbClr val="1E293B"/>
                </a:solidFill>
                <a:latin typeface="Poppins"/>
              </a:rPr>
              <a:t>Menguasai Literasi AKM Kelas X</a:t>
            </a:r>
            <a:endParaRPr sz="4800" b="1" i="0" u="none">
              <a:solidFill>
                <a:srgbClr val="1E293B"/>
              </a:solidFill>
              <a:latin typeface="Poppins"/>
            </a:endParaRPr>
          </a:p>
        </p:txBody>
      </p:sp>
      <p:sp>
        <p:nvSpPr>
          <p:cNvPr id="6" name="TextBox 5"/>
          <p:cNvSpPr txBox="1"/>
          <p:nvPr/>
        </p:nvSpPr>
        <p:spPr>
          <a:xfrm>
            <a:off x="1809750" y="3740695"/>
            <a:ext cx="8572500" cy="426690"/>
          </a:xfrm>
          <a:prstGeom prst="rect">
            <a:avLst/>
          </a:prstGeom>
          <a:noFill/>
        </p:spPr>
        <p:txBody>
          <a:bodyPr wrap="square" lIns="0" tIns="0" rIns="0" bIns="0" anchor="t">
            <a:spAutoFit/>
          </a:bodyPr>
          <a:lstStyle/>
          <a:p>
            <a:pPr algn="ctr">
              <a:lnSpc>
                <a:spcPts val="3360"/>
              </a:lnSpc>
            </a:pPr>
            <a:r>
              <a:rPr sz="2100" b="0" i="0" u="none">
                <a:solidFill>
                  <a:srgbClr val="475569"/>
                </a:solidFill>
                <a:latin typeface="Lato"/>
              </a:rPr>
              <a:t>Bedah Konten Teks Informasi &amp; Fiksi</a:t>
            </a:r>
            <a:endParaRPr sz="2100" b="0" i="0" u="none">
              <a:solidFill>
                <a:srgbClr val="475569"/>
              </a:solidFill>
              <a:latin typeface="Lato"/>
            </a:endParaRPr>
          </a:p>
        </p:txBody>
      </p:sp>
      <p:sp>
        <p:nvSpPr>
          <p:cNvPr id="7" name="TextBox 6"/>
          <p:cNvSpPr txBox="1"/>
          <p:nvPr/>
        </p:nvSpPr>
        <p:spPr>
          <a:xfrm>
            <a:off x="5845175" y="4766190"/>
            <a:ext cx="876300" cy="228600"/>
          </a:xfrm>
          <a:prstGeom prst="rect">
            <a:avLst/>
          </a:prstGeom>
          <a:noFill/>
        </p:spPr>
        <p:txBody>
          <a:bodyPr wrap="square" lIns="0" tIns="0" rIns="0" bIns="0" anchor="t">
            <a:spAutoFit/>
          </a:bodyPr>
          <a:lstStyle/>
          <a:p>
            <a:pPr algn="ctr"/>
            <a:r>
              <a:rPr sz="1500" b="1" i="0" u="none">
                <a:solidFill>
                  <a:srgbClr val="0D9488"/>
                </a:solidFill>
                <a:latin typeface="Lato"/>
              </a:rPr>
              <a:t>🎯 Tujuan:</a:t>
            </a:r>
            <a:endParaRPr sz="1500" b="1" i="0" u="none">
              <a:solidFill>
                <a:srgbClr val="0D9488"/>
              </a:solidFill>
              <a:latin typeface="Lato"/>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p:pic>
        <p:nvPicPr>
          <p:cNvPr id="2" name="Picture 1" descr="image.png"/>
          <p:cNvPicPr>
            <a:picLocks noChangeAspect="1"/>
          </p:cNvPicPr>
          <p:nvPr/>
        </p:nvPicPr>
        <p:blipFill>
          <a:blip r:embed="rId1"/>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2"/>
          <a:stretch>
            <a:fillRect/>
          </a:stretch>
        </p:blipFill>
        <p:spPr>
          <a:xfrm>
            <a:off x="571500" y="1647825"/>
            <a:ext cx="5286375" cy="4638675"/>
          </a:xfrm>
          <a:prstGeom prst="rect">
            <a:avLst/>
          </a:prstGeom>
        </p:spPr>
      </p:pic>
      <p:pic>
        <p:nvPicPr>
          <p:cNvPr id="4" name="Picture 3" descr="image.png"/>
          <p:cNvPicPr>
            <a:picLocks noChangeAspect="1"/>
          </p:cNvPicPr>
          <p:nvPr/>
        </p:nvPicPr>
        <p:blipFill>
          <a:blip r:embed="rId3"/>
          <a:stretch>
            <a:fillRect/>
          </a:stretch>
        </p:blipFill>
        <p:spPr>
          <a:xfrm>
            <a:off x="6334125" y="1647825"/>
            <a:ext cx="5286375" cy="4638675"/>
          </a:xfrm>
          <a:prstGeom prst="rect">
            <a:avLst/>
          </a:prstGeom>
        </p:spPr>
      </p:pic>
      <p:pic>
        <p:nvPicPr>
          <p:cNvPr id="5" name="Picture 4" descr="image.png"/>
          <p:cNvPicPr>
            <a:picLocks noChangeAspect="1"/>
          </p:cNvPicPr>
          <p:nvPr/>
        </p:nvPicPr>
        <p:blipFill>
          <a:blip r:embed="rId4"/>
          <a:stretch>
            <a:fillRect/>
          </a:stretch>
        </p:blipFill>
        <p:spPr>
          <a:xfrm>
            <a:off x="6581775" y="3274516"/>
            <a:ext cx="4791075" cy="1205805"/>
          </a:xfrm>
          <a:prstGeom prst="rect">
            <a:avLst/>
          </a:prstGeom>
        </p:spPr>
      </p:pic>
      <p:sp>
        <p:nvSpPr>
          <p:cNvPr id="6" name="TextBox 5"/>
          <p:cNvSpPr txBox="1"/>
          <p:nvPr/>
        </p:nvSpPr>
        <p:spPr>
          <a:xfrm>
            <a:off x="819150" y="1895475"/>
            <a:ext cx="5030628" cy="314325"/>
          </a:xfrm>
          <a:prstGeom prst="rect">
            <a:avLst/>
          </a:prstGeom>
          <a:noFill/>
        </p:spPr>
        <p:txBody>
          <a:bodyPr wrap="square" lIns="0" tIns="0" rIns="0" bIns="0" anchor="t">
            <a:spAutoFit/>
          </a:bodyPr>
          <a:lstStyle/>
          <a:p>
            <a:pPr algn="l"/>
            <a:r>
              <a:rPr sz="1650" b="0" i="0" u="none">
                <a:solidFill>
                  <a:srgbClr val="4F46E5"/>
                </a:solidFill>
                <a:latin typeface="Poppins SemiBold"/>
              </a:rPr>
              <a:t>Soal 4 (PG Kompleks)</a:t>
            </a:r>
            <a:endParaRPr sz="1650" b="0" i="0" u="none">
              <a:solidFill>
                <a:srgbClr val="4F46E5"/>
              </a:solidFill>
              <a:latin typeface="Poppins SemiBold"/>
            </a:endParaRPr>
          </a:p>
        </p:txBody>
      </p:sp>
      <p:sp>
        <p:nvSpPr>
          <p:cNvPr id="7" name="TextBox 6"/>
          <p:cNvSpPr txBox="1"/>
          <p:nvPr/>
        </p:nvSpPr>
        <p:spPr>
          <a:xfrm>
            <a:off x="819150" y="2352675"/>
            <a:ext cx="4791075" cy="487560"/>
          </a:xfrm>
          <a:prstGeom prst="rect">
            <a:avLst/>
          </a:prstGeom>
          <a:noFill/>
        </p:spPr>
        <p:txBody>
          <a:bodyPr wrap="square" lIns="0" tIns="0" rIns="0" bIns="0" anchor="t">
            <a:spAutoFit/>
          </a:bodyPr>
          <a:lstStyle/>
          <a:p>
            <a:pPr algn="l">
              <a:lnSpc>
                <a:spcPts val="1920"/>
              </a:lnSpc>
            </a:pPr>
            <a:r>
              <a:rPr sz="1200" b="0" i="0" u="none">
                <a:solidFill>
                  <a:srgbClr val="334155"/>
                </a:solidFill>
                <a:latin typeface="Lato"/>
              </a:rPr>
              <a:t>Manakah </a:t>
            </a:r>
            <a:r>
              <a:rPr sz="1200" b="1" i="0" u="none">
                <a:solidFill>
                  <a:srgbClr val="334155"/>
                </a:solidFill>
                <a:latin typeface="Lato"/>
              </a:rPr>
              <a:t>dua</a:t>
            </a:r>
            <a:r>
              <a:rPr sz="1200" b="0" i="0" u="none">
                <a:solidFill>
                  <a:srgbClr val="334155"/>
                </a:solidFill>
                <a:latin typeface="Lato"/>
              </a:rPr>
              <a:t> emosi atau sikap yang paling kuat digambarkan oleh tokoh Maya di akhir cerita?</a:t>
            </a:r>
            <a:endParaRPr sz="1200" b="0" i="0" u="none">
              <a:solidFill>
                <a:srgbClr val="334155"/>
              </a:solidFill>
              <a:latin typeface="Lato"/>
            </a:endParaRPr>
          </a:p>
        </p:txBody>
      </p:sp>
      <p:sp>
        <p:nvSpPr>
          <p:cNvPr id="8" name="TextBox 7"/>
          <p:cNvSpPr txBox="1"/>
          <p:nvPr/>
        </p:nvSpPr>
        <p:spPr>
          <a:xfrm>
            <a:off x="6581775" y="1895475"/>
            <a:ext cx="5030628" cy="314325"/>
          </a:xfrm>
          <a:prstGeom prst="rect">
            <a:avLst/>
          </a:prstGeom>
          <a:noFill/>
        </p:spPr>
        <p:txBody>
          <a:bodyPr wrap="square" lIns="0" tIns="0" rIns="0" bIns="0" anchor="t">
            <a:spAutoFit/>
          </a:bodyPr>
          <a:lstStyle/>
          <a:p>
            <a:pPr algn="l"/>
            <a:r>
              <a:rPr sz="1650" b="0" i="0" u="none">
                <a:solidFill>
                  <a:srgbClr val="4F46E5"/>
                </a:solidFill>
                <a:latin typeface="Poppins SemiBold"/>
              </a:rPr>
              <a:t>Soal 5 (Uraian)</a:t>
            </a:r>
            <a:endParaRPr sz="1650" b="0" i="0" u="none">
              <a:solidFill>
                <a:srgbClr val="4F46E5"/>
              </a:solidFill>
              <a:latin typeface="Poppins SemiBold"/>
            </a:endParaRPr>
          </a:p>
        </p:txBody>
      </p:sp>
      <p:sp>
        <p:nvSpPr>
          <p:cNvPr id="9" name="TextBox 8"/>
          <p:cNvSpPr txBox="1"/>
          <p:nvPr/>
        </p:nvSpPr>
        <p:spPr>
          <a:xfrm>
            <a:off x="6581775" y="2352675"/>
            <a:ext cx="4791075" cy="731341"/>
          </a:xfrm>
          <a:prstGeom prst="rect">
            <a:avLst/>
          </a:prstGeom>
          <a:noFill/>
        </p:spPr>
        <p:txBody>
          <a:bodyPr wrap="square" lIns="0" tIns="0" rIns="0" bIns="0" anchor="t">
            <a:spAutoFit/>
          </a:bodyPr>
          <a:lstStyle/>
          <a:p>
            <a:pPr algn="l">
              <a:lnSpc>
                <a:spcPts val="1920"/>
              </a:lnSpc>
            </a:pPr>
            <a:r>
              <a:rPr sz="1200" b="0" i="0" u="none">
                <a:solidFill>
                  <a:srgbClr val="334155"/>
                </a:solidFill>
                <a:latin typeface="Lato"/>
              </a:rPr>
              <a:t>Mengapa ijazah di tangan Maya digambarkan </a:t>
            </a:r>
            <a:r>
              <a:rPr sz="1200" b="0" i="1" u="none">
                <a:solidFill>
                  <a:srgbClr val="334155"/>
                </a:solidFill>
                <a:latin typeface="Lato"/>
              </a:rPr>
              <a:t>"mulai kusut karena genggaman yang terlalu erat"</a:t>
            </a:r>
            <a:r>
              <a:rPr sz="1200" b="0" i="0" u="none">
                <a:solidFill>
                  <a:srgbClr val="334155"/>
                </a:solidFill>
                <a:latin typeface="Lato"/>
              </a:rPr>
              <a:t>? Jelaskan makna tersirat dari detail tindakan tersebut!</a:t>
            </a:r>
            <a:endParaRPr sz="1200" b="0" i="0" u="none">
              <a:solidFill>
                <a:srgbClr val="334155"/>
              </a:solidFill>
              <a:latin typeface="Lato"/>
            </a:endParaRPr>
          </a:p>
        </p:txBody>
      </p:sp>
      <p:sp>
        <p:nvSpPr>
          <p:cNvPr id="10" name="TextBox 9"/>
          <p:cNvSpPr txBox="1"/>
          <p:nvPr/>
        </p:nvSpPr>
        <p:spPr>
          <a:xfrm>
            <a:off x="971550" y="3152209"/>
            <a:ext cx="85725" cy="247650"/>
          </a:xfrm>
          <a:prstGeom prst="rect">
            <a:avLst/>
          </a:prstGeom>
          <a:noFill/>
        </p:spPr>
        <p:txBody>
          <a:bodyPr wrap="square" lIns="0" tIns="0" rIns="0" bIns="0" anchor="t">
            <a:spAutoFit/>
          </a:bodyPr>
          <a:lstStyle/>
          <a:p>
            <a:pPr algn="l"/>
            <a:r>
              <a:rPr sz="1200" b="0" i="0" u="none">
                <a:solidFill>
                  <a:srgbClr val="334155"/>
                </a:solidFill>
                <a:latin typeface="Lato"/>
              </a:rPr>
              <a:t>•</a:t>
            </a:r>
            <a:endParaRPr sz="1200" b="0" i="0" u="none">
              <a:solidFill>
                <a:srgbClr val="334155"/>
              </a:solidFill>
              <a:latin typeface="Lato"/>
            </a:endParaRPr>
          </a:p>
        </p:txBody>
      </p:sp>
      <p:sp>
        <p:nvSpPr>
          <p:cNvPr id="11" name="Rounded Rectangle 10"/>
          <p:cNvSpPr/>
          <p:nvPr/>
        </p:nvSpPr>
        <p:spPr>
          <a:xfrm>
            <a:off x="1057275" y="2983110"/>
            <a:ext cx="4552950" cy="453330"/>
          </a:xfrm>
          <a:prstGeom prst="roundRect">
            <a:avLst>
              <a:gd name="adj" fmla="val 12606"/>
            </a:avLst>
          </a:prstGeom>
          <a:noFill/>
          <a:ln w="9525">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1476375" y="2957899"/>
            <a:ext cx="4267200" cy="91826"/>
          </a:xfrm>
          <a:prstGeom prst="rect">
            <a:avLst/>
          </a:prstGeom>
          <a:noFill/>
        </p:spPr>
        <p:txBody>
          <a:bodyPr wrap="square" lIns="85725" tIns="0" rIns="0" bIns="0" anchor="t">
            <a:spAutoFit/>
          </a:bodyPr>
          <a:lstStyle/>
          <a:p>
            <a:pPr algn="l">
              <a:lnSpc>
                <a:spcPts val="1920"/>
              </a:lnSpc>
            </a:pPr>
            <a:r>
              <a:rPr sz="1200" b="0" i="0" u="none">
                <a:solidFill>
                  <a:srgbClr val="334155"/>
                </a:solidFill>
                <a:latin typeface="Lato"/>
              </a:rPr>
              <a:t>Rasa putus asa yang mendalam hingga ingin menyerah.</a:t>
            </a:r>
            <a:endParaRPr sz="1200" b="0" i="0" u="none">
              <a:solidFill>
                <a:srgbClr val="334155"/>
              </a:solidFill>
              <a:latin typeface="Lato"/>
            </a:endParaRPr>
          </a:p>
        </p:txBody>
      </p:sp>
      <p:sp>
        <p:nvSpPr>
          <p:cNvPr id="13" name="TextBox 12"/>
          <p:cNvSpPr txBox="1"/>
          <p:nvPr/>
        </p:nvSpPr>
        <p:spPr>
          <a:xfrm>
            <a:off x="971550" y="3700789"/>
            <a:ext cx="85725" cy="247650"/>
          </a:xfrm>
          <a:prstGeom prst="rect">
            <a:avLst/>
          </a:prstGeom>
          <a:noFill/>
        </p:spPr>
        <p:txBody>
          <a:bodyPr wrap="square" lIns="0" tIns="0" rIns="0" bIns="0" anchor="t">
            <a:spAutoFit/>
          </a:bodyPr>
          <a:lstStyle/>
          <a:p>
            <a:pPr algn="l"/>
            <a:r>
              <a:rPr sz="1200" b="0" i="0" u="none">
                <a:solidFill>
                  <a:srgbClr val="334155"/>
                </a:solidFill>
                <a:latin typeface="Lato"/>
              </a:rPr>
              <a:t>•</a:t>
            </a:r>
            <a:endParaRPr sz="1200" b="0" i="0" u="none">
              <a:solidFill>
                <a:srgbClr val="334155"/>
              </a:solidFill>
              <a:latin typeface="Lato"/>
            </a:endParaRPr>
          </a:p>
        </p:txBody>
      </p:sp>
      <p:sp>
        <p:nvSpPr>
          <p:cNvPr id="14" name="Rounded Rectangle 13"/>
          <p:cNvSpPr/>
          <p:nvPr/>
        </p:nvSpPr>
        <p:spPr>
          <a:xfrm>
            <a:off x="1057275" y="3531691"/>
            <a:ext cx="4552950" cy="453330"/>
          </a:xfrm>
          <a:prstGeom prst="roundRect">
            <a:avLst>
              <a:gd name="adj" fmla="val 12606"/>
            </a:avLst>
          </a:prstGeom>
          <a:noFill/>
          <a:ln w="9525">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1476375" y="3579504"/>
            <a:ext cx="4267200" cy="91826"/>
          </a:xfrm>
          <a:prstGeom prst="rect">
            <a:avLst/>
          </a:prstGeom>
          <a:noFill/>
        </p:spPr>
        <p:txBody>
          <a:bodyPr wrap="square" lIns="85725" tIns="0" rIns="0" bIns="0" anchor="t">
            <a:spAutoFit/>
          </a:bodyPr>
          <a:lstStyle/>
          <a:p>
            <a:pPr algn="l">
              <a:lnSpc>
                <a:spcPts val="1920"/>
              </a:lnSpc>
            </a:pPr>
            <a:r>
              <a:rPr sz="1200" b="0" i="0" u="none">
                <a:solidFill>
                  <a:srgbClr val="334155"/>
                </a:solidFill>
                <a:latin typeface="Lato"/>
              </a:rPr>
              <a:t>Penerimaan yang ikhlas terhadap kegagalan di perantauan.</a:t>
            </a:r>
            <a:endParaRPr sz="1200" b="0" i="0" u="none">
              <a:solidFill>
                <a:srgbClr val="334155"/>
              </a:solidFill>
              <a:latin typeface="Lato"/>
            </a:endParaRPr>
          </a:p>
        </p:txBody>
      </p:sp>
      <p:sp>
        <p:nvSpPr>
          <p:cNvPr id="16" name="TextBox 15"/>
          <p:cNvSpPr txBox="1"/>
          <p:nvPr/>
        </p:nvSpPr>
        <p:spPr>
          <a:xfrm>
            <a:off x="971550" y="4249370"/>
            <a:ext cx="85725" cy="247650"/>
          </a:xfrm>
          <a:prstGeom prst="rect">
            <a:avLst/>
          </a:prstGeom>
          <a:noFill/>
        </p:spPr>
        <p:txBody>
          <a:bodyPr wrap="square" lIns="0" tIns="0" rIns="0" bIns="0" anchor="t">
            <a:spAutoFit/>
          </a:bodyPr>
          <a:lstStyle/>
          <a:p>
            <a:pPr algn="l"/>
            <a:r>
              <a:rPr sz="1200" b="0" i="0" u="none">
                <a:solidFill>
                  <a:srgbClr val="334155"/>
                </a:solidFill>
                <a:latin typeface="Lato"/>
              </a:rPr>
              <a:t>•</a:t>
            </a:r>
            <a:endParaRPr sz="1200" b="0" i="0" u="none">
              <a:solidFill>
                <a:srgbClr val="334155"/>
              </a:solidFill>
              <a:latin typeface="Lato"/>
            </a:endParaRPr>
          </a:p>
        </p:txBody>
      </p:sp>
      <p:sp>
        <p:nvSpPr>
          <p:cNvPr id="17" name="Rounded Rectangle 16"/>
          <p:cNvSpPr/>
          <p:nvPr/>
        </p:nvSpPr>
        <p:spPr>
          <a:xfrm>
            <a:off x="1057275" y="4080271"/>
            <a:ext cx="4552950" cy="697110"/>
          </a:xfrm>
          <a:prstGeom prst="roundRect">
            <a:avLst>
              <a:gd name="adj" fmla="val 8198"/>
            </a:avLst>
          </a:prstGeom>
          <a:noFill/>
          <a:ln w="9525">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1463675" y="4210000"/>
            <a:ext cx="4267200" cy="335607"/>
          </a:xfrm>
          <a:prstGeom prst="rect">
            <a:avLst/>
          </a:prstGeom>
          <a:noFill/>
        </p:spPr>
        <p:txBody>
          <a:bodyPr wrap="square" lIns="85725" tIns="0" rIns="0" bIns="0" anchor="t">
            <a:spAutoFit/>
          </a:bodyPr>
          <a:lstStyle/>
          <a:p>
            <a:pPr algn="l">
              <a:lnSpc>
                <a:spcPts val="1920"/>
              </a:lnSpc>
            </a:pPr>
            <a:r>
              <a:rPr sz="1200" b="0" i="0" u="none">
                <a:solidFill>
                  <a:srgbClr val="334155"/>
                </a:solidFill>
                <a:latin typeface="Lato"/>
              </a:rPr>
              <a:t>Kemarahan yang besar kepada perusahaan yang menolaknya.</a:t>
            </a:r>
            <a:endParaRPr sz="1200" b="0" i="0" u="none">
              <a:solidFill>
                <a:srgbClr val="334155"/>
              </a:solidFill>
              <a:latin typeface="Lato"/>
            </a:endParaRPr>
          </a:p>
        </p:txBody>
      </p:sp>
      <p:sp>
        <p:nvSpPr>
          <p:cNvPr id="19" name="TextBox 18"/>
          <p:cNvSpPr txBox="1"/>
          <p:nvPr/>
        </p:nvSpPr>
        <p:spPr>
          <a:xfrm>
            <a:off x="971550" y="5041731"/>
            <a:ext cx="85725" cy="247650"/>
          </a:xfrm>
          <a:prstGeom prst="rect">
            <a:avLst/>
          </a:prstGeom>
          <a:noFill/>
        </p:spPr>
        <p:txBody>
          <a:bodyPr wrap="square" lIns="0" tIns="0" rIns="0" bIns="0" anchor="t">
            <a:spAutoFit/>
          </a:bodyPr>
          <a:lstStyle/>
          <a:p>
            <a:pPr algn="l"/>
            <a:r>
              <a:rPr sz="1200" b="0" i="0" u="none">
                <a:solidFill>
                  <a:srgbClr val="334155"/>
                </a:solidFill>
                <a:latin typeface="Lato"/>
              </a:rPr>
              <a:t>•</a:t>
            </a:r>
            <a:endParaRPr sz="1200" b="0" i="0" u="none">
              <a:solidFill>
                <a:srgbClr val="334155"/>
              </a:solidFill>
              <a:latin typeface="Lato"/>
            </a:endParaRPr>
          </a:p>
        </p:txBody>
      </p:sp>
      <p:sp>
        <p:nvSpPr>
          <p:cNvPr id="20" name="Rounded Rectangle 19"/>
          <p:cNvSpPr/>
          <p:nvPr/>
        </p:nvSpPr>
        <p:spPr>
          <a:xfrm>
            <a:off x="1057275" y="4872632"/>
            <a:ext cx="4552950" cy="453330"/>
          </a:xfrm>
          <a:prstGeom prst="roundRect">
            <a:avLst>
              <a:gd name="adj" fmla="val 12606"/>
            </a:avLst>
          </a:prstGeom>
          <a:noFill/>
          <a:ln w="9525">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1476375" y="4911556"/>
            <a:ext cx="4267200" cy="91826"/>
          </a:xfrm>
          <a:prstGeom prst="rect">
            <a:avLst/>
          </a:prstGeom>
          <a:noFill/>
        </p:spPr>
        <p:txBody>
          <a:bodyPr wrap="square" lIns="85725" tIns="0" rIns="0" bIns="0" anchor="t">
            <a:spAutoFit/>
          </a:bodyPr>
          <a:lstStyle/>
          <a:p>
            <a:pPr algn="l">
              <a:lnSpc>
                <a:spcPts val="1920"/>
              </a:lnSpc>
            </a:pPr>
            <a:r>
              <a:rPr sz="1200" b="0" i="0" u="none">
                <a:solidFill>
                  <a:srgbClr val="334155"/>
                </a:solidFill>
                <a:latin typeface="Lato"/>
              </a:rPr>
              <a:t>Optimisme baru untuk berkontribusi di kampung halaman.</a:t>
            </a:r>
            <a:endParaRPr sz="1200" b="0" i="0" u="none">
              <a:solidFill>
                <a:srgbClr val="334155"/>
              </a:solidFill>
              <a:latin typeface="Lato"/>
            </a:endParaRPr>
          </a:p>
        </p:txBody>
      </p:sp>
      <p:sp>
        <p:nvSpPr>
          <p:cNvPr id="22" name="TextBox 21"/>
          <p:cNvSpPr txBox="1"/>
          <p:nvPr/>
        </p:nvSpPr>
        <p:spPr>
          <a:xfrm>
            <a:off x="6772275" y="3417391"/>
            <a:ext cx="4410075" cy="243780"/>
          </a:xfrm>
          <a:prstGeom prst="rect">
            <a:avLst/>
          </a:prstGeom>
          <a:noFill/>
        </p:spPr>
        <p:txBody>
          <a:bodyPr wrap="square" lIns="0" tIns="0" rIns="0" bIns="0" anchor="t">
            <a:spAutoFit/>
          </a:bodyPr>
          <a:lstStyle/>
          <a:p>
            <a:pPr algn="l">
              <a:lnSpc>
                <a:spcPts val="1920"/>
              </a:lnSpc>
            </a:pPr>
            <a:r>
              <a:rPr sz="1200" b="1" i="0" u="none">
                <a:solidFill>
                  <a:srgbClr val="15803D"/>
                </a:solidFill>
                <a:latin typeface="Lato"/>
              </a:rPr>
              <a:t>Kunci Jawaban:</a:t>
            </a:r>
            <a:endParaRPr sz="1200" b="1" i="0" u="none">
              <a:solidFill>
                <a:srgbClr val="15803D"/>
              </a:solidFill>
              <a:latin typeface="Lato"/>
            </a:endParaRPr>
          </a:p>
        </p:txBody>
      </p:sp>
      <p:sp>
        <p:nvSpPr>
          <p:cNvPr id="23" name="TextBox 22"/>
          <p:cNvSpPr txBox="1"/>
          <p:nvPr/>
        </p:nvSpPr>
        <p:spPr>
          <a:xfrm>
            <a:off x="6772275" y="3737371"/>
            <a:ext cx="4410075" cy="600075"/>
          </a:xfrm>
          <a:prstGeom prst="rect">
            <a:avLst/>
          </a:prstGeom>
          <a:noFill/>
        </p:spPr>
        <p:txBody>
          <a:bodyPr wrap="square" lIns="0" tIns="0" rIns="0" bIns="0" anchor="t">
            <a:spAutoFit/>
          </a:bodyPr>
          <a:lstStyle/>
          <a:p>
            <a:pPr algn="l">
              <a:lnSpc>
                <a:spcPts val="1575"/>
              </a:lnSpc>
            </a:pPr>
            <a:r>
              <a:rPr sz="1050" b="0" i="0" u="none">
                <a:solidFill>
                  <a:srgbClr val="334155"/>
                </a:solidFill>
                <a:latin typeface="Lato"/>
              </a:rPr>
              <a:t>Genggaman erat hingga kusut mencerminkan kecemasan, rasa frustrasi, beban pikiran, dan ketegangan batin yang dialami Maya akibat penolakan kerja bertubi-tubi di kota perantauan.</a:t>
            </a:r>
            <a:endParaRPr sz="1050" b="0" i="0" u="none">
              <a:solidFill>
                <a:srgbClr val="334155"/>
              </a:solidFill>
              <a:latin typeface="Lato"/>
            </a:endParaRPr>
          </a:p>
        </p:txBody>
      </p:sp>
      <p:sp>
        <p:nvSpPr>
          <p:cNvPr id="25" name="Rounded Rectangle 24"/>
          <p:cNvSpPr/>
          <p:nvPr/>
        </p:nvSpPr>
        <p:spPr>
          <a:xfrm>
            <a:off x="1209675" y="3154114"/>
            <a:ext cx="152400" cy="152400"/>
          </a:xfrm>
          <a:prstGeom prst="roundRect">
            <a:avLst>
              <a:gd name="adj" fmla="val 25000"/>
            </a:avLst>
          </a:prstGeom>
          <a:solidFill>
            <a:srgbClr val="F8FAFC"/>
          </a:solidFill>
          <a:ln w="19050">
            <a:solidFill>
              <a:srgbClr val="94A3B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1057275" y="3975496"/>
            <a:ext cx="4552950" cy="9525"/>
          </a:xfrm>
          <a:prstGeom prst="rect">
            <a:avLst/>
          </a:prstGeom>
          <a:solidFill>
            <a:srgbClr val="CBD5E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Rounded Rectangle 26"/>
          <p:cNvSpPr/>
          <p:nvPr/>
        </p:nvSpPr>
        <p:spPr>
          <a:xfrm>
            <a:off x="1209675" y="3702694"/>
            <a:ext cx="152400" cy="152400"/>
          </a:xfrm>
          <a:prstGeom prst="roundRect">
            <a:avLst>
              <a:gd name="adj" fmla="val 25000"/>
            </a:avLst>
          </a:prstGeom>
          <a:solidFill>
            <a:srgbClr val="F8FAFC"/>
          </a:solidFill>
          <a:ln w="19050">
            <a:solidFill>
              <a:srgbClr val="94A3B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1057275" y="4767857"/>
            <a:ext cx="4552950" cy="9525"/>
          </a:xfrm>
          <a:prstGeom prst="rect">
            <a:avLst/>
          </a:prstGeom>
          <a:solidFill>
            <a:srgbClr val="CBD5E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Rounded Rectangle 28"/>
          <p:cNvSpPr/>
          <p:nvPr/>
        </p:nvSpPr>
        <p:spPr>
          <a:xfrm>
            <a:off x="1209675" y="4251275"/>
            <a:ext cx="152400" cy="152400"/>
          </a:xfrm>
          <a:prstGeom prst="roundRect">
            <a:avLst>
              <a:gd name="adj" fmla="val 25000"/>
            </a:avLst>
          </a:prstGeom>
          <a:solidFill>
            <a:srgbClr val="F8FAFC"/>
          </a:solidFill>
          <a:ln w="19050">
            <a:solidFill>
              <a:srgbClr val="94A3B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Rectangle 29"/>
          <p:cNvSpPr/>
          <p:nvPr/>
        </p:nvSpPr>
        <p:spPr>
          <a:xfrm>
            <a:off x="1057275" y="5316438"/>
            <a:ext cx="4552950" cy="9525"/>
          </a:xfrm>
          <a:prstGeom prst="rect">
            <a:avLst/>
          </a:prstGeom>
          <a:solidFill>
            <a:srgbClr val="CBD5E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Rounded Rectangle 30"/>
          <p:cNvSpPr/>
          <p:nvPr/>
        </p:nvSpPr>
        <p:spPr>
          <a:xfrm>
            <a:off x="1209675" y="5043636"/>
            <a:ext cx="152400" cy="152400"/>
          </a:xfrm>
          <a:prstGeom prst="roundRect">
            <a:avLst>
              <a:gd name="adj" fmla="val 25000"/>
            </a:avLst>
          </a:prstGeom>
          <a:solidFill>
            <a:srgbClr val="F8FAFC"/>
          </a:solidFill>
          <a:ln w="19050">
            <a:solidFill>
              <a:srgbClr val="94A3B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TextBox 31"/>
          <p:cNvSpPr txBox="1"/>
          <p:nvPr/>
        </p:nvSpPr>
        <p:spPr>
          <a:xfrm>
            <a:off x="571500" y="571500"/>
            <a:ext cx="11601450" cy="600075"/>
          </a:xfrm>
          <a:prstGeom prst="rect">
            <a:avLst/>
          </a:prstGeom>
          <a:noFill/>
        </p:spPr>
        <p:txBody>
          <a:bodyPr wrap="square" lIns="0" tIns="0" rIns="0" bIns="0" anchor="t">
            <a:spAutoFit/>
          </a:bodyPr>
          <a:lstStyle/>
          <a:p>
            <a:pPr algn="l"/>
            <a:r>
              <a:rPr sz="3000" b="0" i="0" u="none">
                <a:solidFill>
                  <a:srgbClr val="4F46E5"/>
                </a:solidFill>
                <a:latin typeface="Poppins SemiBold"/>
              </a:rPr>
              <a:t>Soal Latihan 4 &amp; 5</a:t>
            </a:r>
            <a:endParaRPr sz="3000" b="0" i="0" u="none">
              <a:solidFill>
                <a:srgbClr val="4F46E5"/>
              </a:solidFill>
              <a:latin typeface="Poppins SemiBold"/>
            </a:endParaRPr>
          </a:p>
        </p:txBody>
      </p:sp>
      <p:sp>
        <p:nvSpPr>
          <p:cNvPr id="33" name="Rectangle 32"/>
          <p:cNvSpPr/>
          <p:nvPr/>
        </p:nvSpPr>
        <p:spPr>
          <a:xfrm>
            <a:off x="571500" y="1238250"/>
            <a:ext cx="11049000" cy="28575"/>
          </a:xfrm>
          <a:prstGeom prst="rect">
            <a:avLst/>
          </a:prstGeom>
          <a:solidFill>
            <a:srgbClr val="E0E7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p:pic>
        <p:nvPicPr>
          <p:cNvPr id="2" name="Picture 1" descr="image.png"/>
          <p:cNvPicPr>
            <a:picLocks noChangeAspect="1"/>
          </p:cNvPicPr>
          <p:nvPr/>
        </p:nvPicPr>
        <p:blipFill>
          <a:blip r:embed="rId1"/>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2"/>
          <a:stretch>
            <a:fillRect/>
          </a:stretch>
        </p:blipFill>
        <p:spPr>
          <a:xfrm>
            <a:off x="2286000" y="4267944"/>
            <a:ext cx="7620000" cy="1647825"/>
          </a:xfrm>
          <a:prstGeom prst="rect">
            <a:avLst/>
          </a:prstGeom>
        </p:spPr>
      </p:pic>
      <p:pic>
        <p:nvPicPr>
          <p:cNvPr id="4" name="Picture 3" descr="image.png"/>
          <p:cNvPicPr>
            <a:picLocks noChangeAspect="1"/>
          </p:cNvPicPr>
          <p:nvPr/>
        </p:nvPicPr>
        <p:blipFill>
          <a:blip r:embed="rId3"/>
          <a:stretch>
            <a:fillRect/>
          </a:stretch>
        </p:blipFill>
        <p:spPr>
          <a:xfrm>
            <a:off x="5715000" y="942082"/>
            <a:ext cx="762000" cy="609600"/>
          </a:xfrm>
          <a:prstGeom prst="rect">
            <a:avLst/>
          </a:prstGeom>
        </p:spPr>
      </p:pic>
      <p:sp>
        <p:nvSpPr>
          <p:cNvPr id="5" name="TextBox 4"/>
          <p:cNvSpPr txBox="1"/>
          <p:nvPr/>
        </p:nvSpPr>
        <p:spPr>
          <a:xfrm>
            <a:off x="2280523" y="1742182"/>
            <a:ext cx="7630953" cy="809625"/>
          </a:xfrm>
          <a:prstGeom prst="rect">
            <a:avLst/>
          </a:prstGeom>
          <a:noFill/>
        </p:spPr>
        <p:txBody>
          <a:bodyPr wrap="square" lIns="0" tIns="0" rIns="0" bIns="0" anchor="t">
            <a:spAutoFit/>
          </a:bodyPr>
          <a:lstStyle/>
          <a:p>
            <a:pPr algn="ctr"/>
            <a:r>
              <a:rPr sz="4200" b="1" i="0" u="none">
                <a:solidFill>
                  <a:srgbClr val="1E293B"/>
                </a:solidFill>
                <a:latin typeface="Poppins"/>
              </a:rPr>
              <a:t>Kesimpulan Pembelajaran</a:t>
            </a:r>
            <a:endParaRPr sz="4200" b="1" i="0" u="none">
              <a:solidFill>
                <a:srgbClr val="1E293B"/>
              </a:solidFill>
              <a:latin typeface="Poppins"/>
            </a:endParaRPr>
          </a:p>
        </p:txBody>
      </p:sp>
      <p:sp>
        <p:nvSpPr>
          <p:cNvPr id="6" name="TextBox 5"/>
          <p:cNvSpPr txBox="1"/>
          <p:nvPr/>
        </p:nvSpPr>
        <p:spPr>
          <a:xfrm>
            <a:off x="2047875" y="2789932"/>
            <a:ext cx="8096250" cy="1097012"/>
          </a:xfrm>
          <a:prstGeom prst="rect">
            <a:avLst/>
          </a:prstGeom>
          <a:noFill/>
        </p:spPr>
        <p:txBody>
          <a:bodyPr wrap="square" lIns="0" tIns="0" rIns="0" bIns="0" anchor="t">
            <a:spAutoFit/>
          </a:bodyPr>
          <a:lstStyle/>
          <a:p>
            <a:pPr algn="ctr">
              <a:lnSpc>
                <a:spcPts val="2880"/>
              </a:lnSpc>
            </a:pPr>
            <a:r>
              <a:rPr sz="1800" b="0" i="0" u="none">
                <a:solidFill>
                  <a:srgbClr val="475569"/>
                </a:solidFill>
                <a:latin typeface="Lato"/>
              </a:rPr>
              <a:t>Literasi AKM tidak menuntut hafalan, melainkan melatih </a:t>
            </a:r>
            <a:r>
              <a:rPr sz="1800" b="1" i="0" u="none">
                <a:solidFill>
                  <a:srgbClr val="475569"/>
                </a:solidFill>
                <a:latin typeface="Lato"/>
              </a:rPr>
              <a:t>ketelitian membaca data</a:t>
            </a:r>
            <a:r>
              <a:rPr sz="1800" b="0" i="0" u="none">
                <a:solidFill>
                  <a:srgbClr val="475569"/>
                </a:solidFill>
                <a:latin typeface="Lato"/>
              </a:rPr>
              <a:t> pada teks informasi dan </a:t>
            </a:r>
            <a:r>
              <a:rPr sz="1800" b="1" i="0" u="none">
                <a:solidFill>
                  <a:srgbClr val="475569"/>
                </a:solidFill>
                <a:latin typeface="Lato"/>
              </a:rPr>
              <a:t>kepekaan menangkap pesan tersirat</a:t>
            </a:r>
            <a:r>
              <a:rPr sz="1800" b="0" i="0" u="none">
                <a:solidFill>
                  <a:srgbClr val="475569"/>
                </a:solidFill>
                <a:latin typeface="Lato"/>
              </a:rPr>
              <a:t> pada teks fiksi.</a:t>
            </a:r>
            <a:endParaRPr sz="1800" b="0" i="0" u="none">
              <a:solidFill>
                <a:srgbClr val="475569"/>
              </a:solidFill>
              <a:latin typeface="Lato"/>
            </a:endParaRPr>
          </a:p>
        </p:txBody>
      </p:sp>
      <p:sp>
        <p:nvSpPr>
          <p:cNvPr id="7" name="TextBox 6"/>
          <p:cNvSpPr txBox="1"/>
          <p:nvPr/>
        </p:nvSpPr>
        <p:spPr>
          <a:xfrm>
            <a:off x="2454116" y="4553694"/>
            <a:ext cx="7340917" cy="371475"/>
          </a:xfrm>
          <a:prstGeom prst="rect">
            <a:avLst/>
          </a:prstGeom>
          <a:noFill/>
        </p:spPr>
        <p:txBody>
          <a:bodyPr wrap="square" lIns="0" tIns="0" rIns="0" bIns="0" anchor="t">
            <a:spAutoFit/>
          </a:bodyPr>
          <a:lstStyle/>
          <a:p>
            <a:pPr algn="ctr"/>
            <a:r>
              <a:rPr sz="1950" b="0" i="0" u="none">
                <a:solidFill>
                  <a:srgbClr val="4F46E5"/>
                </a:solidFill>
                <a:latin typeface="Poppins SemiBold"/>
              </a:rPr>
              <a:t>Saran Tindak Lanjut:</a:t>
            </a:r>
            <a:endParaRPr sz="1950" b="0" i="0" u="none">
              <a:solidFill>
                <a:srgbClr val="4F46E5"/>
              </a:solidFill>
              <a:latin typeface="Poppins SemiBold"/>
            </a:endParaRPr>
          </a:p>
        </p:txBody>
      </p:sp>
      <p:sp>
        <p:nvSpPr>
          <p:cNvPr id="8" name="TextBox 7"/>
          <p:cNvSpPr txBox="1"/>
          <p:nvPr/>
        </p:nvSpPr>
        <p:spPr>
          <a:xfrm>
            <a:off x="2628900" y="5020419"/>
            <a:ext cx="6991350" cy="609600"/>
          </a:xfrm>
          <a:prstGeom prst="rect">
            <a:avLst/>
          </a:prstGeom>
          <a:noFill/>
        </p:spPr>
        <p:txBody>
          <a:bodyPr wrap="square" lIns="0" tIns="0" rIns="0" bIns="0" anchor="t">
            <a:spAutoFit/>
          </a:bodyPr>
          <a:lstStyle/>
          <a:p>
            <a:pPr algn="ctr">
              <a:lnSpc>
                <a:spcPts val="2400"/>
              </a:lnSpc>
            </a:pPr>
            <a:r>
              <a:rPr sz="1500" b="0" i="0" u="none">
                <a:solidFill>
                  <a:srgbClr val="1E293B"/>
                </a:solidFill>
                <a:latin typeface="Lato"/>
              </a:rPr>
              <a:t>Biasakan membaca berita berbasis data dan karya sastra pendek secara konsisten untuk menajamkan daya nalar dan empati.</a:t>
            </a:r>
            <a:endParaRPr sz="1500" b="0" i="0" u="none">
              <a:solidFill>
                <a:srgbClr val="1E293B"/>
              </a:solidFill>
              <a:latin typeface="Lato"/>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p:pic>
        <p:nvPicPr>
          <p:cNvPr id="2" name="Picture 1" descr="image.png"/>
          <p:cNvPicPr>
            <a:picLocks noChangeAspect="1"/>
          </p:cNvPicPr>
          <p:nvPr/>
        </p:nvPicPr>
        <p:blipFill>
          <a:blip r:embed="rId1"/>
          <a:stretch>
            <a:fillRect/>
          </a:stretch>
        </p:blipFill>
        <p:spPr>
          <a:xfrm>
            <a:off x="0" y="0"/>
            <a:ext cx="12192000" cy="6858000"/>
          </a:xfrm>
          <a:prstGeom prst="rect">
            <a:avLst/>
          </a:prstGeom>
        </p:spPr>
      </p:pic>
      <p:sp>
        <p:nvSpPr>
          <p:cNvPr id="3" name="Rectangle 2"/>
          <p:cNvSpPr/>
          <p:nvPr/>
        </p:nvSpPr>
        <p:spPr>
          <a:xfrm>
            <a:off x="571500" y="1647825"/>
            <a:ext cx="11049000" cy="78477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571500" y="2432595"/>
            <a:ext cx="11049000" cy="98286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571500" y="3415456"/>
            <a:ext cx="11049000" cy="98286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71500" y="2423070"/>
            <a:ext cx="11049000" cy="9525"/>
          </a:xfrm>
          <a:prstGeom prst="rect">
            <a:avLst/>
          </a:prstGeom>
          <a:solidFill>
            <a:srgbClr val="75757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571500" y="2423070"/>
            <a:ext cx="11049000" cy="9525"/>
          </a:xfrm>
          <a:prstGeom prst="rect">
            <a:avLst/>
          </a:prstGeom>
          <a:solidFill>
            <a:srgbClr val="75757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571500" y="3405931"/>
            <a:ext cx="11049000" cy="9525"/>
          </a:xfrm>
          <a:prstGeom prst="rect">
            <a:avLst/>
          </a:prstGeom>
          <a:solidFill>
            <a:srgbClr val="75757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
          <p:cNvSpPr/>
          <p:nvPr/>
        </p:nvSpPr>
        <p:spPr>
          <a:xfrm>
            <a:off x="571500" y="3405931"/>
            <a:ext cx="11049000" cy="9525"/>
          </a:xfrm>
          <a:prstGeom prst="rect">
            <a:avLst/>
          </a:prstGeom>
          <a:solidFill>
            <a:srgbClr val="75757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71500" y="4388792"/>
            <a:ext cx="11049000" cy="9525"/>
          </a:xfrm>
          <a:prstGeom prst="rect">
            <a:avLst/>
          </a:prstGeom>
          <a:solidFill>
            <a:srgbClr val="75757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71500" y="4388792"/>
            <a:ext cx="11049000" cy="9525"/>
          </a:xfrm>
          <a:prstGeom prst="rect">
            <a:avLst/>
          </a:prstGeom>
          <a:solidFill>
            <a:srgbClr val="75757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2" name="Picture 11" descr="image.png"/>
          <p:cNvPicPr>
            <a:picLocks noChangeAspect="1"/>
          </p:cNvPicPr>
          <p:nvPr/>
        </p:nvPicPr>
        <p:blipFill>
          <a:blip r:embed="rId2"/>
          <a:stretch>
            <a:fillRect/>
          </a:stretch>
        </p:blipFill>
        <p:spPr>
          <a:xfrm>
            <a:off x="571500" y="1797248"/>
            <a:ext cx="857250" cy="476250"/>
          </a:xfrm>
          <a:prstGeom prst="rect">
            <a:avLst/>
          </a:prstGeom>
        </p:spPr>
      </p:pic>
      <p:sp>
        <p:nvSpPr>
          <p:cNvPr id="13" name="TextBox 12"/>
          <p:cNvSpPr txBox="1"/>
          <p:nvPr/>
        </p:nvSpPr>
        <p:spPr>
          <a:xfrm>
            <a:off x="1666875" y="1790700"/>
            <a:ext cx="9953625" cy="198090"/>
          </a:xfrm>
          <a:prstGeom prst="rect">
            <a:avLst/>
          </a:prstGeom>
          <a:noFill/>
        </p:spPr>
        <p:txBody>
          <a:bodyPr wrap="square" lIns="0" tIns="0" rIns="0" bIns="0" anchor="t">
            <a:spAutoFit/>
          </a:bodyPr>
          <a:lstStyle/>
          <a:p>
            <a:pPr algn="l">
              <a:lnSpc>
                <a:spcPts val="1560"/>
              </a:lnSpc>
            </a:pPr>
            <a:r>
              <a:rPr sz="975" b="0" i="0" u="none">
                <a:solidFill>
                  <a:srgbClr val="334155"/>
                </a:solidFill>
                <a:latin typeface="Lato"/>
              </a:rPr>
              <a:t>https://www.oceansplasticleanup.com/pictures_oceans_plastics/Artic_Ice_Melt_Warming_Oceans_Polar_Bear.jpg</a:t>
            </a:r>
            <a:endParaRPr sz="975" b="0" i="0" u="none">
              <a:solidFill>
                <a:srgbClr val="334155"/>
              </a:solidFill>
              <a:latin typeface="Lato"/>
            </a:endParaRPr>
          </a:p>
        </p:txBody>
      </p:sp>
      <p:sp>
        <p:nvSpPr>
          <p:cNvPr id="14" name="TextBox 13"/>
          <p:cNvSpPr txBox="1"/>
          <p:nvPr/>
        </p:nvSpPr>
        <p:spPr>
          <a:xfrm>
            <a:off x="1666875" y="2036415"/>
            <a:ext cx="9953625" cy="243780"/>
          </a:xfrm>
          <a:prstGeom prst="rect">
            <a:avLst/>
          </a:prstGeom>
          <a:noFill/>
        </p:spPr>
        <p:txBody>
          <a:bodyPr wrap="square" lIns="0" tIns="0" rIns="0" bIns="0" anchor="t">
            <a:spAutoFit/>
          </a:bodyPr>
          <a:lstStyle/>
          <a:p>
            <a:pPr algn="l">
              <a:lnSpc>
                <a:spcPts val="1920"/>
              </a:lnSpc>
            </a:pPr>
            <a:r>
              <a:rPr sz="1200" b="0" i="0" u="none">
                <a:solidFill>
                  <a:srgbClr val="334155"/>
                </a:solidFill>
                <a:latin typeface="Lato"/>
              </a:rPr>
              <a:t>Source: </a:t>
            </a:r>
            <a:r>
              <a:rPr sz="1200" b="0" i="0" u="none">
                <a:solidFill>
                  <a:srgbClr val="4F46E5"/>
                </a:solidFill>
                <a:latin typeface="Lato"/>
              </a:rPr>
              <a:t>www.oceansplasticleanup.com</a:t>
            </a:r>
            <a:endParaRPr sz="1200" b="0" i="0" u="none">
              <a:solidFill>
                <a:srgbClr val="4F46E5"/>
              </a:solidFill>
              <a:latin typeface="Lato"/>
            </a:endParaRPr>
          </a:p>
        </p:txBody>
      </p:sp>
      <p:pic>
        <p:nvPicPr>
          <p:cNvPr id="15" name="Picture 14" descr="image.png"/>
          <p:cNvPicPr>
            <a:picLocks noChangeAspect="1"/>
          </p:cNvPicPr>
          <p:nvPr/>
        </p:nvPicPr>
        <p:blipFill>
          <a:blip r:embed="rId3"/>
          <a:stretch>
            <a:fillRect/>
          </a:stretch>
        </p:blipFill>
        <p:spPr>
          <a:xfrm>
            <a:off x="571500" y="2681138"/>
            <a:ext cx="857250" cy="476250"/>
          </a:xfrm>
          <a:prstGeom prst="rect">
            <a:avLst/>
          </a:prstGeom>
        </p:spPr>
      </p:pic>
      <p:sp>
        <p:nvSpPr>
          <p:cNvPr id="16" name="TextBox 15"/>
          <p:cNvSpPr txBox="1"/>
          <p:nvPr/>
        </p:nvSpPr>
        <p:spPr>
          <a:xfrm>
            <a:off x="1666875" y="2575470"/>
            <a:ext cx="9953625" cy="396180"/>
          </a:xfrm>
          <a:prstGeom prst="rect">
            <a:avLst/>
          </a:prstGeom>
          <a:noFill/>
        </p:spPr>
        <p:txBody>
          <a:bodyPr wrap="square" lIns="0" tIns="0" rIns="0" bIns="0" anchor="t">
            <a:spAutoFit/>
          </a:bodyPr>
          <a:lstStyle/>
          <a:p>
            <a:pPr algn="l">
              <a:lnSpc>
                <a:spcPts val="1560"/>
              </a:lnSpc>
            </a:pPr>
            <a:r>
              <a:rPr sz="975" b="0" i="0" u="none">
                <a:solidFill>
                  <a:srgbClr val="334155"/>
                </a:solidFill>
                <a:latin typeface="Lato"/>
              </a:rPr>
              <a:t>https://media.istockphoto.com/id/1437455125/photo/100-years-old-indian-banyan-tree-in-the-village-of-bangladesh.jpg?s=170667a&amp;w=0&amp;k=20&amp;c=zeg3aKvUXLGL7_g-COc5ZmS-7XX6V2d7B3ACG_MxMtQ=</a:t>
            </a:r>
            <a:endParaRPr sz="975" b="0" i="0" u="none">
              <a:solidFill>
                <a:srgbClr val="334155"/>
              </a:solidFill>
              <a:latin typeface="Lato"/>
            </a:endParaRPr>
          </a:p>
        </p:txBody>
      </p:sp>
      <p:sp>
        <p:nvSpPr>
          <p:cNvPr id="17" name="TextBox 16"/>
          <p:cNvSpPr txBox="1"/>
          <p:nvPr/>
        </p:nvSpPr>
        <p:spPr>
          <a:xfrm>
            <a:off x="1666875" y="3019276"/>
            <a:ext cx="9953625" cy="243780"/>
          </a:xfrm>
          <a:prstGeom prst="rect">
            <a:avLst/>
          </a:prstGeom>
          <a:noFill/>
        </p:spPr>
        <p:txBody>
          <a:bodyPr wrap="square" lIns="0" tIns="0" rIns="0" bIns="0" anchor="t">
            <a:spAutoFit/>
          </a:bodyPr>
          <a:lstStyle/>
          <a:p>
            <a:pPr algn="l">
              <a:lnSpc>
                <a:spcPts val="1920"/>
              </a:lnSpc>
            </a:pPr>
            <a:r>
              <a:rPr sz="1200" b="0" i="0" u="none">
                <a:solidFill>
                  <a:srgbClr val="334155"/>
                </a:solidFill>
                <a:latin typeface="Lato"/>
              </a:rPr>
              <a:t>Source: </a:t>
            </a:r>
            <a:r>
              <a:rPr sz="1200" b="0" i="0" u="none">
                <a:solidFill>
                  <a:srgbClr val="4F46E5"/>
                </a:solidFill>
                <a:latin typeface="Lato"/>
              </a:rPr>
              <a:t>www.istockphoto.com</a:t>
            </a:r>
            <a:endParaRPr sz="1200" b="0" i="0" u="none">
              <a:solidFill>
                <a:srgbClr val="4F46E5"/>
              </a:solidFill>
              <a:latin typeface="Lato"/>
            </a:endParaRPr>
          </a:p>
        </p:txBody>
      </p:sp>
      <p:pic>
        <p:nvPicPr>
          <p:cNvPr id="18" name="Picture 17" descr="image.png"/>
          <p:cNvPicPr>
            <a:picLocks noChangeAspect="1"/>
          </p:cNvPicPr>
          <p:nvPr/>
        </p:nvPicPr>
        <p:blipFill>
          <a:blip r:embed="rId4"/>
          <a:stretch>
            <a:fillRect/>
          </a:stretch>
        </p:blipFill>
        <p:spPr>
          <a:xfrm>
            <a:off x="571500" y="3663999"/>
            <a:ext cx="857250" cy="476250"/>
          </a:xfrm>
          <a:prstGeom prst="rect">
            <a:avLst/>
          </a:prstGeom>
        </p:spPr>
      </p:pic>
      <p:sp>
        <p:nvSpPr>
          <p:cNvPr id="19" name="TextBox 18"/>
          <p:cNvSpPr txBox="1"/>
          <p:nvPr/>
        </p:nvSpPr>
        <p:spPr>
          <a:xfrm>
            <a:off x="1666875" y="3558331"/>
            <a:ext cx="9953625" cy="396180"/>
          </a:xfrm>
          <a:prstGeom prst="rect">
            <a:avLst/>
          </a:prstGeom>
          <a:noFill/>
        </p:spPr>
        <p:txBody>
          <a:bodyPr wrap="square" lIns="0" tIns="0" rIns="0" bIns="0" anchor="t">
            <a:spAutoFit/>
          </a:bodyPr>
          <a:lstStyle/>
          <a:p>
            <a:pPr algn="l">
              <a:lnSpc>
                <a:spcPts val="1560"/>
              </a:lnSpc>
            </a:pPr>
            <a:r>
              <a:rPr sz="975" b="0" i="0" u="none">
                <a:solidFill>
                  <a:srgbClr val="334155"/>
                </a:solidFill>
                <a:latin typeface="Lato"/>
              </a:rPr>
              <a:t>https://elements-resized.envatousercontent.com/elements-video-cover-images/eebc6efa-de89-4f77-9ab3-358482a53bdb/video_preview/video_preview_0000.jpg?w=500&amp;cf_fit=cover&amp;q=85&amp;format=auto&amp;s=fed57f58c2b1d500403a3ce962fec464814865321581226ced3326d4aeeb4c17</a:t>
            </a:r>
            <a:endParaRPr sz="975" b="0" i="0" u="none">
              <a:solidFill>
                <a:srgbClr val="334155"/>
              </a:solidFill>
              <a:latin typeface="Lato"/>
            </a:endParaRPr>
          </a:p>
        </p:txBody>
      </p:sp>
      <p:sp>
        <p:nvSpPr>
          <p:cNvPr id="20" name="TextBox 19"/>
          <p:cNvSpPr txBox="1"/>
          <p:nvPr/>
        </p:nvSpPr>
        <p:spPr>
          <a:xfrm>
            <a:off x="1666875" y="4002137"/>
            <a:ext cx="9953625" cy="243780"/>
          </a:xfrm>
          <a:prstGeom prst="rect">
            <a:avLst/>
          </a:prstGeom>
          <a:noFill/>
        </p:spPr>
        <p:txBody>
          <a:bodyPr wrap="square" lIns="0" tIns="0" rIns="0" bIns="0" anchor="t">
            <a:spAutoFit/>
          </a:bodyPr>
          <a:lstStyle/>
          <a:p>
            <a:pPr algn="l">
              <a:lnSpc>
                <a:spcPts val="1920"/>
              </a:lnSpc>
            </a:pPr>
            <a:r>
              <a:rPr sz="1200" b="0" i="0" u="none">
                <a:solidFill>
                  <a:srgbClr val="334155"/>
                </a:solidFill>
                <a:latin typeface="Lato"/>
              </a:rPr>
              <a:t>Source: </a:t>
            </a:r>
            <a:r>
              <a:rPr sz="1200" b="0" i="0" u="none">
                <a:solidFill>
                  <a:srgbClr val="4F46E5"/>
                </a:solidFill>
                <a:latin typeface="Lato"/>
              </a:rPr>
              <a:t>elements.envato.com</a:t>
            </a:r>
            <a:endParaRPr sz="1200" b="0" i="0" u="none">
              <a:solidFill>
                <a:srgbClr val="4F46E5"/>
              </a:solidFill>
              <a:latin typeface="Lato"/>
            </a:endParaRPr>
          </a:p>
        </p:txBody>
      </p:sp>
      <p:pic>
        <p:nvPicPr>
          <p:cNvPr id="21" name="Picture 20" descr="image.png"/>
          <p:cNvPicPr>
            <a:picLocks noChangeAspect="1"/>
          </p:cNvPicPr>
          <p:nvPr/>
        </p:nvPicPr>
        <p:blipFill>
          <a:blip r:embed="rId5"/>
          <a:stretch>
            <a:fillRect/>
          </a:stretch>
        </p:blipFill>
        <p:spPr>
          <a:xfrm>
            <a:off x="571500" y="4646860"/>
            <a:ext cx="857250" cy="476250"/>
          </a:xfrm>
          <a:prstGeom prst="rect">
            <a:avLst/>
          </a:prstGeom>
        </p:spPr>
      </p:pic>
      <p:sp>
        <p:nvSpPr>
          <p:cNvPr id="22" name="TextBox 21"/>
          <p:cNvSpPr txBox="1"/>
          <p:nvPr/>
        </p:nvSpPr>
        <p:spPr>
          <a:xfrm>
            <a:off x="1666875" y="4541192"/>
            <a:ext cx="9953625" cy="396180"/>
          </a:xfrm>
          <a:prstGeom prst="rect">
            <a:avLst/>
          </a:prstGeom>
          <a:noFill/>
        </p:spPr>
        <p:txBody>
          <a:bodyPr wrap="square" lIns="0" tIns="0" rIns="0" bIns="0" anchor="t">
            <a:spAutoFit/>
          </a:bodyPr>
          <a:lstStyle/>
          <a:p>
            <a:pPr algn="l">
              <a:lnSpc>
                <a:spcPts val="1560"/>
              </a:lnSpc>
            </a:pPr>
            <a:r>
              <a:rPr sz="975" b="0" i="0" u="none">
                <a:solidFill>
                  <a:srgbClr val="334155"/>
                </a:solidFill>
                <a:latin typeface="Lato"/>
              </a:rPr>
              <a:t>https://images.unsplash.com/photo-1643557627680-a56a9d9c1606?fm=jpg&amp;q=60&amp;w=3000&amp;auto=format&amp;fit=crop&amp;ixlib=rb-4.1.0&amp;ixid=M3wxMjA3fDB8MHxwaG90by1wYWdlfHx8fGVufDB8fHx8fA%3D%3D</a:t>
            </a:r>
            <a:endParaRPr sz="975" b="0" i="0" u="none">
              <a:solidFill>
                <a:srgbClr val="334155"/>
              </a:solidFill>
              <a:latin typeface="Lato"/>
            </a:endParaRPr>
          </a:p>
        </p:txBody>
      </p:sp>
      <p:sp>
        <p:nvSpPr>
          <p:cNvPr id="23" name="TextBox 22"/>
          <p:cNvSpPr txBox="1"/>
          <p:nvPr/>
        </p:nvSpPr>
        <p:spPr>
          <a:xfrm>
            <a:off x="1666875" y="4984998"/>
            <a:ext cx="9953625" cy="243780"/>
          </a:xfrm>
          <a:prstGeom prst="rect">
            <a:avLst/>
          </a:prstGeom>
          <a:noFill/>
        </p:spPr>
        <p:txBody>
          <a:bodyPr wrap="square" lIns="0" tIns="0" rIns="0" bIns="0" anchor="t">
            <a:spAutoFit/>
          </a:bodyPr>
          <a:lstStyle/>
          <a:p>
            <a:pPr algn="l">
              <a:lnSpc>
                <a:spcPts val="1920"/>
              </a:lnSpc>
            </a:pPr>
            <a:r>
              <a:rPr sz="1200" b="0" i="0" u="none">
                <a:solidFill>
                  <a:srgbClr val="334155"/>
                </a:solidFill>
                <a:latin typeface="Lato"/>
              </a:rPr>
              <a:t>Source: </a:t>
            </a:r>
            <a:r>
              <a:rPr sz="1200" b="0" i="0" u="none">
                <a:solidFill>
                  <a:srgbClr val="4F46E5"/>
                </a:solidFill>
                <a:latin typeface="Lato"/>
              </a:rPr>
              <a:t>unsplash.com</a:t>
            </a:r>
            <a:endParaRPr sz="1200" b="0" i="0" u="none">
              <a:solidFill>
                <a:srgbClr val="4F46E5"/>
              </a:solidFill>
              <a:latin typeface="Lato"/>
            </a:endParaRPr>
          </a:p>
        </p:txBody>
      </p:sp>
      <p:sp>
        <p:nvSpPr>
          <p:cNvPr id="24" name="TextBox 23"/>
          <p:cNvSpPr txBox="1"/>
          <p:nvPr/>
        </p:nvSpPr>
        <p:spPr>
          <a:xfrm>
            <a:off x="571500" y="571500"/>
            <a:ext cx="11601450" cy="600075"/>
          </a:xfrm>
          <a:prstGeom prst="rect">
            <a:avLst/>
          </a:prstGeom>
          <a:noFill/>
        </p:spPr>
        <p:txBody>
          <a:bodyPr wrap="square" lIns="0" tIns="0" rIns="0" bIns="0" anchor="t">
            <a:spAutoFit/>
          </a:bodyPr>
          <a:lstStyle/>
          <a:p>
            <a:pPr algn="l"/>
            <a:r>
              <a:rPr sz="3000" b="0" i="0" u="none">
                <a:solidFill>
                  <a:srgbClr val="4F46E5"/>
                </a:solidFill>
                <a:latin typeface="Poppins SemiBold"/>
              </a:rPr>
              <a:t>Image Sources</a:t>
            </a:r>
            <a:endParaRPr sz="3000" b="0" i="0" u="none">
              <a:solidFill>
                <a:srgbClr val="4F46E5"/>
              </a:solidFill>
              <a:latin typeface="Poppins SemiBold"/>
            </a:endParaRPr>
          </a:p>
        </p:txBody>
      </p:sp>
      <p:sp>
        <p:nvSpPr>
          <p:cNvPr id="25" name="Rectangle 24"/>
          <p:cNvSpPr/>
          <p:nvPr/>
        </p:nvSpPr>
        <p:spPr>
          <a:xfrm>
            <a:off x="571500" y="1238250"/>
            <a:ext cx="11049000" cy="28575"/>
          </a:xfrm>
          <a:prstGeom prst="rect">
            <a:avLst/>
          </a:prstGeom>
          <a:solidFill>
            <a:srgbClr val="E0E7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p:pic>
        <p:nvPicPr>
          <p:cNvPr id="2" name="Picture 1" descr="image.png"/>
          <p:cNvPicPr>
            <a:picLocks noChangeAspect="1"/>
          </p:cNvPicPr>
          <p:nvPr/>
        </p:nvPicPr>
        <p:blipFill>
          <a:blip r:embed="rId1"/>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2"/>
          <a:stretch>
            <a:fillRect/>
          </a:stretch>
        </p:blipFill>
        <p:spPr>
          <a:xfrm>
            <a:off x="571500" y="4701480"/>
            <a:ext cx="11049000" cy="847725"/>
          </a:xfrm>
          <a:prstGeom prst="rect">
            <a:avLst/>
          </a:prstGeom>
        </p:spPr>
      </p:pic>
      <p:pic>
        <p:nvPicPr>
          <p:cNvPr id="4" name="Picture 3" descr="image.png"/>
          <p:cNvPicPr>
            <a:picLocks noChangeAspect="1"/>
          </p:cNvPicPr>
          <p:nvPr/>
        </p:nvPicPr>
        <p:blipFill>
          <a:blip r:embed="rId3"/>
          <a:stretch>
            <a:fillRect/>
          </a:stretch>
        </p:blipFill>
        <p:spPr>
          <a:xfrm>
            <a:off x="571500" y="1647825"/>
            <a:ext cx="5334000" cy="2767905"/>
          </a:xfrm>
          <a:prstGeom prst="rect">
            <a:avLst/>
          </a:prstGeom>
        </p:spPr>
      </p:pic>
      <p:pic>
        <p:nvPicPr>
          <p:cNvPr id="5" name="Picture 4" descr="image.png"/>
          <p:cNvPicPr>
            <a:picLocks noChangeAspect="1"/>
          </p:cNvPicPr>
          <p:nvPr/>
        </p:nvPicPr>
        <p:blipFill>
          <a:blip r:embed="rId4"/>
          <a:stretch>
            <a:fillRect/>
          </a:stretch>
        </p:blipFill>
        <p:spPr>
          <a:xfrm>
            <a:off x="6286500" y="1647825"/>
            <a:ext cx="5334000" cy="2767905"/>
          </a:xfrm>
          <a:prstGeom prst="rect">
            <a:avLst/>
          </a:prstGeom>
        </p:spPr>
      </p:pic>
      <p:sp>
        <p:nvSpPr>
          <p:cNvPr id="6" name="TextBox 5"/>
          <p:cNvSpPr txBox="1"/>
          <p:nvPr/>
        </p:nvSpPr>
        <p:spPr>
          <a:xfrm>
            <a:off x="771525" y="4901505"/>
            <a:ext cx="10648950" cy="304800"/>
          </a:xfrm>
          <a:prstGeom prst="rect">
            <a:avLst/>
          </a:prstGeom>
          <a:noFill/>
        </p:spPr>
        <p:txBody>
          <a:bodyPr wrap="square" lIns="0" tIns="0" rIns="0" bIns="0" anchor="t">
            <a:spAutoFit/>
          </a:bodyPr>
          <a:lstStyle/>
          <a:p>
            <a:pPr algn="ctr">
              <a:lnSpc>
                <a:spcPts val="2160"/>
              </a:lnSpc>
            </a:pPr>
            <a:r>
              <a:rPr sz="1350" b="1" i="0" u="none">
                <a:solidFill>
                  <a:srgbClr val="0F766E"/>
                </a:solidFill>
                <a:latin typeface="Lato"/>
              </a:rPr>
              <a:t>Tujuan Utama AKM:</a:t>
            </a:r>
            <a:r>
              <a:rPr sz="1350" b="0" i="0" u="none">
                <a:solidFill>
                  <a:srgbClr val="334155"/>
                </a:solidFill>
                <a:latin typeface="Lato"/>
              </a:rPr>
              <a:t> Menguji daya nalar dan pemahaman komprehensif, bukan sekadar hafalan materi belaka.</a:t>
            </a:r>
            <a:endParaRPr sz="1350" b="0" i="0" u="none">
              <a:solidFill>
                <a:srgbClr val="334155"/>
              </a:solidFill>
              <a:latin typeface="Lato"/>
            </a:endParaRPr>
          </a:p>
        </p:txBody>
      </p:sp>
      <p:sp>
        <p:nvSpPr>
          <p:cNvPr id="7" name="TextBox 6"/>
          <p:cNvSpPr txBox="1"/>
          <p:nvPr/>
        </p:nvSpPr>
        <p:spPr>
          <a:xfrm>
            <a:off x="2258377" y="2819400"/>
            <a:ext cx="1960245" cy="371475"/>
          </a:xfrm>
          <a:prstGeom prst="rect">
            <a:avLst/>
          </a:prstGeom>
          <a:noFill/>
        </p:spPr>
        <p:txBody>
          <a:bodyPr wrap="square" lIns="0" tIns="0" rIns="0" bIns="0" anchor="t">
            <a:spAutoFit/>
          </a:bodyPr>
          <a:lstStyle/>
          <a:p>
            <a:pPr algn="ctr"/>
            <a:r>
              <a:rPr sz="1950" b="0" i="0" u="none">
                <a:solidFill>
                  <a:srgbClr val="334155"/>
                </a:solidFill>
                <a:latin typeface="Poppins SemiBold"/>
              </a:rPr>
              <a:t>Teks Informasi</a:t>
            </a:r>
            <a:endParaRPr sz="1950" b="0" i="0" u="none">
              <a:solidFill>
                <a:srgbClr val="334155"/>
              </a:solidFill>
              <a:latin typeface="Poppins SemiBold"/>
            </a:endParaRPr>
          </a:p>
        </p:txBody>
      </p:sp>
      <p:sp>
        <p:nvSpPr>
          <p:cNvPr id="8" name="TextBox 7"/>
          <p:cNvSpPr txBox="1"/>
          <p:nvPr/>
        </p:nvSpPr>
        <p:spPr>
          <a:xfrm>
            <a:off x="866775" y="3333750"/>
            <a:ext cx="4743450" cy="548580"/>
          </a:xfrm>
          <a:prstGeom prst="rect">
            <a:avLst/>
          </a:prstGeom>
          <a:noFill/>
        </p:spPr>
        <p:txBody>
          <a:bodyPr wrap="square" lIns="0" tIns="0" rIns="0" bIns="0" anchor="t">
            <a:spAutoFit/>
          </a:bodyPr>
          <a:lstStyle/>
          <a:p>
            <a:pPr algn="ctr">
              <a:lnSpc>
                <a:spcPts val="2160"/>
              </a:lnSpc>
            </a:pPr>
            <a:r>
              <a:rPr sz="1350" b="0" i="0" u="none">
                <a:solidFill>
                  <a:srgbClr val="334155"/>
                </a:solidFill>
                <a:latin typeface="Lato"/>
              </a:rPr>
              <a:t>Menyajikan fakta, data terukur, dan ilmu pengetahuan untuk menambah wawasan pembaca.</a:t>
            </a:r>
            <a:endParaRPr sz="1350" b="0" i="0" u="none">
              <a:solidFill>
                <a:srgbClr val="334155"/>
              </a:solidFill>
              <a:latin typeface="Lato"/>
            </a:endParaRPr>
          </a:p>
        </p:txBody>
      </p:sp>
      <p:sp>
        <p:nvSpPr>
          <p:cNvPr id="9" name="TextBox 8"/>
          <p:cNvSpPr txBox="1"/>
          <p:nvPr/>
        </p:nvSpPr>
        <p:spPr>
          <a:xfrm>
            <a:off x="8338423" y="2819400"/>
            <a:ext cx="1230153" cy="371475"/>
          </a:xfrm>
          <a:prstGeom prst="rect">
            <a:avLst/>
          </a:prstGeom>
          <a:noFill/>
        </p:spPr>
        <p:txBody>
          <a:bodyPr wrap="square" lIns="0" tIns="0" rIns="0" bIns="0" anchor="t">
            <a:spAutoFit/>
          </a:bodyPr>
          <a:lstStyle/>
          <a:p>
            <a:pPr algn="ctr"/>
            <a:r>
              <a:rPr sz="1950" b="0" i="0" u="none">
                <a:solidFill>
                  <a:srgbClr val="334155"/>
                </a:solidFill>
                <a:latin typeface="Poppins SemiBold"/>
              </a:rPr>
              <a:t>Teks Fiksi</a:t>
            </a:r>
            <a:endParaRPr sz="1950" b="0" i="0" u="none">
              <a:solidFill>
                <a:srgbClr val="334155"/>
              </a:solidFill>
              <a:latin typeface="Poppins SemiBold"/>
            </a:endParaRPr>
          </a:p>
        </p:txBody>
      </p:sp>
      <p:sp>
        <p:nvSpPr>
          <p:cNvPr id="10" name="TextBox 9"/>
          <p:cNvSpPr txBox="1"/>
          <p:nvPr/>
        </p:nvSpPr>
        <p:spPr>
          <a:xfrm>
            <a:off x="6581775" y="3333750"/>
            <a:ext cx="4743450" cy="548580"/>
          </a:xfrm>
          <a:prstGeom prst="rect">
            <a:avLst/>
          </a:prstGeom>
          <a:noFill/>
        </p:spPr>
        <p:txBody>
          <a:bodyPr wrap="square" lIns="0" tIns="0" rIns="0" bIns="0" anchor="t">
            <a:spAutoFit/>
          </a:bodyPr>
          <a:lstStyle/>
          <a:p>
            <a:pPr algn="ctr">
              <a:lnSpc>
                <a:spcPts val="2160"/>
              </a:lnSpc>
            </a:pPr>
            <a:r>
              <a:rPr sz="1350" b="0" i="0" u="none">
                <a:solidFill>
                  <a:srgbClr val="334155"/>
                </a:solidFill>
                <a:latin typeface="Lato"/>
              </a:rPr>
              <a:t>Berupa karya sastra, imajinasi, dan estetika yang mengeksplorasi emosi serta pengalaman manusia.</a:t>
            </a:r>
            <a:endParaRPr sz="1350" b="0" i="0" u="none">
              <a:solidFill>
                <a:srgbClr val="334155"/>
              </a:solidFill>
              <a:latin typeface="Lato"/>
            </a:endParaRPr>
          </a:p>
        </p:txBody>
      </p:sp>
      <p:pic>
        <p:nvPicPr>
          <p:cNvPr id="11" name="Picture 10" descr="image.png"/>
          <p:cNvPicPr>
            <a:picLocks noChangeAspect="1"/>
          </p:cNvPicPr>
          <p:nvPr/>
        </p:nvPicPr>
        <p:blipFill>
          <a:blip r:embed="rId5"/>
          <a:stretch>
            <a:fillRect/>
          </a:stretch>
        </p:blipFill>
        <p:spPr>
          <a:xfrm>
            <a:off x="2981325" y="2085975"/>
            <a:ext cx="514350" cy="457200"/>
          </a:xfrm>
          <a:prstGeom prst="rect">
            <a:avLst/>
          </a:prstGeom>
        </p:spPr>
      </p:pic>
      <p:pic>
        <p:nvPicPr>
          <p:cNvPr id="12" name="Picture 11" descr="image.png"/>
          <p:cNvPicPr>
            <a:picLocks noChangeAspect="1"/>
          </p:cNvPicPr>
          <p:nvPr/>
        </p:nvPicPr>
        <p:blipFill>
          <a:blip r:embed="rId6"/>
          <a:stretch>
            <a:fillRect/>
          </a:stretch>
        </p:blipFill>
        <p:spPr>
          <a:xfrm>
            <a:off x="8696325" y="2085975"/>
            <a:ext cx="514350" cy="457200"/>
          </a:xfrm>
          <a:prstGeom prst="rect">
            <a:avLst/>
          </a:prstGeom>
        </p:spPr>
      </p:pic>
      <p:sp>
        <p:nvSpPr>
          <p:cNvPr id="13" name="TextBox 12"/>
          <p:cNvSpPr txBox="1"/>
          <p:nvPr/>
        </p:nvSpPr>
        <p:spPr>
          <a:xfrm>
            <a:off x="571500" y="571500"/>
            <a:ext cx="11601450" cy="600075"/>
          </a:xfrm>
          <a:prstGeom prst="rect">
            <a:avLst/>
          </a:prstGeom>
          <a:noFill/>
        </p:spPr>
        <p:txBody>
          <a:bodyPr wrap="square" lIns="0" tIns="0" rIns="0" bIns="0" anchor="t">
            <a:spAutoFit/>
          </a:bodyPr>
          <a:lstStyle/>
          <a:p>
            <a:pPr algn="l"/>
            <a:r>
              <a:rPr sz="3000" b="0" i="0" u="none">
                <a:solidFill>
                  <a:srgbClr val="4F46E5"/>
                </a:solidFill>
                <a:latin typeface="Poppins SemiBold"/>
              </a:rPr>
              <a:t>Apa itu Konten Teks AKM?</a:t>
            </a:r>
            <a:endParaRPr sz="3000" b="0" i="0" u="none">
              <a:solidFill>
                <a:srgbClr val="4F46E5"/>
              </a:solidFill>
              <a:latin typeface="Poppins SemiBold"/>
            </a:endParaRPr>
          </a:p>
        </p:txBody>
      </p:sp>
      <p:sp>
        <p:nvSpPr>
          <p:cNvPr id="14" name="Rectangle 13"/>
          <p:cNvSpPr/>
          <p:nvPr/>
        </p:nvSpPr>
        <p:spPr>
          <a:xfrm>
            <a:off x="571500" y="1238250"/>
            <a:ext cx="11049000" cy="28575"/>
          </a:xfrm>
          <a:prstGeom prst="rect">
            <a:avLst/>
          </a:prstGeom>
          <a:solidFill>
            <a:srgbClr val="E0E7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p:pic>
        <p:nvPicPr>
          <p:cNvPr id="2" name="Picture 1" descr="image.png"/>
          <p:cNvPicPr>
            <a:picLocks noChangeAspect="1"/>
          </p:cNvPicPr>
          <p:nvPr/>
        </p:nvPicPr>
        <p:blipFill>
          <a:blip r:embed="rId1"/>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2"/>
          <a:stretch>
            <a:fillRect/>
          </a:stretch>
        </p:blipFill>
        <p:spPr>
          <a:xfrm>
            <a:off x="571500" y="2553910"/>
            <a:ext cx="5286375" cy="1466850"/>
          </a:xfrm>
          <a:prstGeom prst="rect">
            <a:avLst/>
          </a:prstGeom>
        </p:spPr>
      </p:pic>
      <p:pic>
        <p:nvPicPr>
          <p:cNvPr id="4" name="Picture 3" descr="image.png"/>
          <p:cNvPicPr>
            <a:picLocks noChangeAspect="1"/>
          </p:cNvPicPr>
          <p:nvPr/>
        </p:nvPicPr>
        <p:blipFill>
          <a:blip r:embed="rId3"/>
          <a:stretch>
            <a:fillRect/>
          </a:stretch>
        </p:blipFill>
        <p:spPr>
          <a:xfrm>
            <a:off x="571500" y="4139505"/>
            <a:ext cx="5286375" cy="1093291"/>
          </a:xfrm>
          <a:prstGeom prst="rect">
            <a:avLst/>
          </a:prstGeom>
        </p:spPr>
      </p:pic>
      <p:pic>
        <p:nvPicPr>
          <p:cNvPr id="5" name="Picture 4" descr="image.png"/>
          <p:cNvPicPr>
            <a:picLocks noChangeAspect="1"/>
          </p:cNvPicPr>
          <p:nvPr/>
        </p:nvPicPr>
        <p:blipFill>
          <a:blip r:embed="rId4"/>
          <a:stretch>
            <a:fillRect/>
          </a:stretch>
        </p:blipFill>
        <p:spPr>
          <a:xfrm>
            <a:off x="6334125" y="1647825"/>
            <a:ext cx="5286375" cy="4572000"/>
          </a:xfrm>
          <a:prstGeom prst="rect">
            <a:avLst/>
          </a:prstGeom>
        </p:spPr>
      </p:pic>
      <p:sp>
        <p:nvSpPr>
          <p:cNvPr id="6" name="TextBox 5"/>
          <p:cNvSpPr txBox="1"/>
          <p:nvPr/>
        </p:nvSpPr>
        <p:spPr>
          <a:xfrm>
            <a:off x="714375" y="1646872"/>
            <a:ext cx="95250" cy="276225"/>
          </a:xfrm>
          <a:prstGeom prst="rect">
            <a:avLst/>
          </a:prstGeom>
          <a:noFill/>
        </p:spPr>
        <p:txBody>
          <a:bodyPr wrap="square" lIns="0" tIns="0" rIns="0" bIns="0" anchor="t">
            <a:spAutoFit/>
          </a:bodyPr>
          <a:lstStyle/>
          <a:p>
            <a:pPr algn="l"/>
            <a:r>
              <a:rPr sz="1350" b="0" i="0" u="none">
                <a:solidFill>
                  <a:srgbClr val="334155"/>
                </a:solidFill>
                <a:latin typeface="Lato"/>
              </a:rPr>
              <a:t>•</a:t>
            </a:r>
            <a:endParaRPr sz="1350" b="0" i="0" u="none">
              <a:solidFill>
                <a:srgbClr val="334155"/>
              </a:solidFill>
              <a:latin typeface="Lato"/>
            </a:endParaRPr>
          </a:p>
        </p:txBody>
      </p:sp>
      <p:sp>
        <p:nvSpPr>
          <p:cNvPr id="7" name="TextBox 6"/>
          <p:cNvSpPr txBox="1"/>
          <p:nvPr/>
        </p:nvSpPr>
        <p:spPr>
          <a:xfrm>
            <a:off x="809625" y="1647825"/>
            <a:ext cx="5048250" cy="274290"/>
          </a:xfrm>
          <a:prstGeom prst="rect">
            <a:avLst/>
          </a:prstGeom>
          <a:noFill/>
        </p:spPr>
        <p:txBody>
          <a:bodyPr wrap="square" lIns="95250" tIns="0" rIns="0" bIns="0" anchor="t">
            <a:spAutoFit/>
          </a:bodyPr>
          <a:lstStyle/>
          <a:p>
            <a:pPr algn="l">
              <a:lnSpc>
                <a:spcPts val="2160"/>
              </a:lnSpc>
            </a:pPr>
            <a:r>
              <a:rPr sz="1350" b="1" i="0" u="none">
                <a:solidFill>
                  <a:srgbClr val="334155"/>
                </a:solidFill>
                <a:latin typeface="Lato"/>
              </a:rPr>
              <a:t>Karakteristik:</a:t>
            </a:r>
            <a:r>
              <a:rPr sz="1350" b="0" i="0" u="none">
                <a:solidFill>
                  <a:srgbClr val="334155"/>
                </a:solidFill>
                <a:latin typeface="Lato"/>
              </a:rPr>
              <a:t> Menggunakan grafik, tabel, atau infografis.</a:t>
            </a:r>
            <a:endParaRPr sz="1350" b="0" i="0" u="none">
              <a:solidFill>
                <a:srgbClr val="334155"/>
              </a:solidFill>
              <a:latin typeface="Lato"/>
            </a:endParaRPr>
          </a:p>
        </p:txBody>
      </p:sp>
      <p:sp>
        <p:nvSpPr>
          <p:cNvPr id="8" name="TextBox 7"/>
          <p:cNvSpPr txBox="1"/>
          <p:nvPr/>
        </p:nvSpPr>
        <p:spPr>
          <a:xfrm>
            <a:off x="714375" y="2016412"/>
            <a:ext cx="95250" cy="276225"/>
          </a:xfrm>
          <a:prstGeom prst="rect">
            <a:avLst/>
          </a:prstGeom>
          <a:noFill/>
        </p:spPr>
        <p:txBody>
          <a:bodyPr wrap="square" lIns="0" tIns="0" rIns="0" bIns="0" anchor="t">
            <a:spAutoFit/>
          </a:bodyPr>
          <a:lstStyle/>
          <a:p>
            <a:pPr algn="l"/>
            <a:r>
              <a:rPr sz="1350" b="0" i="0" u="none">
                <a:solidFill>
                  <a:srgbClr val="334155"/>
                </a:solidFill>
                <a:latin typeface="Lato"/>
              </a:rPr>
              <a:t>•</a:t>
            </a:r>
            <a:endParaRPr sz="1350" b="0" i="0" u="none">
              <a:solidFill>
                <a:srgbClr val="334155"/>
              </a:solidFill>
              <a:latin typeface="Lato"/>
            </a:endParaRPr>
          </a:p>
        </p:txBody>
      </p:sp>
      <p:sp>
        <p:nvSpPr>
          <p:cNvPr id="9" name="TextBox 8"/>
          <p:cNvSpPr txBox="1"/>
          <p:nvPr/>
        </p:nvSpPr>
        <p:spPr>
          <a:xfrm>
            <a:off x="809625" y="2017365"/>
            <a:ext cx="5048250" cy="274290"/>
          </a:xfrm>
          <a:prstGeom prst="rect">
            <a:avLst/>
          </a:prstGeom>
          <a:noFill/>
        </p:spPr>
        <p:txBody>
          <a:bodyPr wrap="square" lIns="95250" tIns="0" rIns="0" bIns="0" anchor="t">
            <a:spAutoFit/>
          </a:bodyPr>
          <a:lstStyle/>
          <a:p>
            <a:pPr algn="l">
              <a:lnSpc>
                <a:spcPts val="2160"/>
              </a:lnSpc>
            </a:pPr>
            <a:r>
              <a:rPr sz="1350" b="1" i="0" u="none">
                <a:solidFill>
                  <a:srgbClr val="334155"/>
                </a:solidFill>
                <a:latin typeface="Lato"/>
              </a:rPr>
              <a:t>Fokus Soal:</a:t>
            </a:r>
            <a:r>
              <a:rPr sz="1350" b="0" i="0" u="none">
                <a:solidFill>
                  <a:srgbClr val="334155"/>
                </a:solidFill>
                <a:latin typeface="Lato"/>
              </a:rPr>
              <a:t> Mencari data dan menyimpulkan isi.</a:t>
            </a:r>
            <a:endParaRPr sz="1350" b="0" i="0" u="none">
              <a:solidFill>
                <a:srgbClr val="334155"/>
              </a:solidFill>
              <a:latin typeface="Lato"/>
            </a:endParaRPr>
          </a:p>
        </p:txBody>
      </p:sp>
      <p:sp>
        <p:nvSpPr>
          <p:cNvPr id="10" name="TextBox 9"/>
          <p:cNvSpPr txBox="1"/>
          <p:nvPr/>
        </p:nvSpPr>
        <p:spPr>
          <a:xfrm>
            <a:off x="762000" y="4282380"/>
            <a:ext cx="4905375" cy="487560"/>
          </a:xfrm>
          <a:prstGeom prst="rect">
            <a:avLst/>
          </a:prstGeom>
          <a:noFill/>
        </p:spPr>
        <p:txBody>
          <a:bodyPr wrap="square" lIns="0" tIns="0" rIns="0" bIns="0" anchor="t">
            <a:spAutoFit/>
          </a:bodyPr>
          <a:lstStyle/>
          <a:p>
            <a:pPr algn="l">
              <a:lnSpc>
                <a:spcPts val="1920"/>
              </a:lnSpc>
            </a:pPr>
            <a:r>
              <a:rPr sz="1200" b="1" i="0" u="none">
                <a:solidFill>
                  <a:srgbClr val="4338CA"/>
                </a:solidFill>
                <a:latin typeface="Lato"/>
              </a:rPr>
              <a:t>Contoh Pertanyaan:</a:t>
            </a:r>
            <a:r>
              <a:rPr sz="1200" b="0" i="0" u="none">
                <a:solidFill>
                  <a:srgbClr val="334155"/>
                </a:solidFill>
                <a:latin typeface="Lato"/>
              </a:rPr>
              <a:t> Apa dampak langsung kenaikan suhu berdasarkan teks?</a:t>
            </a:r>
            <a:endParaRPr sz="1200" b="0" i="0" u="none">
              <a:solidFill>
                <a:srgbClr val="334155"/>
              </a:solidFill>
              <a:latin typeface="Lato"/>
            </a:endParaRPr>
          </a:p>
        </p:txBody>
      </p:sp>
      <p:sp>
        <p:nvSpPr>
          <p:cNvPr id="11" name="TextBox 10"/>
          <p:cNvSpPr txBox="1"/>
          <p:nvPr/>
        </p:nvSpPr>
        <p:spPr>
          <a:xfrm>
            <a:off x="762000" y="4846141"/>
            <a:ext cx="4905375" cy="243780"/>
          </a:xfrm>
          <a:prstGeom prst="rect">
            <a:avLst/>
          </a:prstGeom>
          <a:noFill/>
        </p:spPr>
        <p:txBody>
          <a:bodyPr wrap="square" lIns="0" tIns="0" rIns="0" bIns="0" anchor="t">
            <a:spAutoFit/>
          </a:bodyPr>
          <a:lstStyle/>
          <a:p>
            <a:pPr algn="l">
              <a:lnSpc>
                <a:spcPts val="1920"/>
              </a:lnSpc>
            </a:pPr>
            <a:r>
              <a:rPr sz="1200" b="1" i="0" u="none">
                <a:solidFill>
                  <a:srgbClr val="15803D"/>
                </a:solidFill>
                <a:latin typeface="Lato"/>
              </a:rPr>
              <a:t>Kunci Jawaban:</a:t>
            </a:r>
            <a:r>
              <a:rPr sz="1200" b="0" i="0" u="none">
                <a:solidFill>
                  <a:srgbClr val="334155"/>
                </a:solidFill>
                <a:latin typeface="Lato"/>
              </a:rPr>
              <a:t> Pencairan es di Jaya Wijaya dan banjir rob.</a:t>
            </a:r>
            <a:endParaRPr sz="1200" b="0" i="0" u="none">
              <a:solidFill>
                <a:srgbClr val="334155"/>
              </a:solidFill>
              <a:latin typeface="Lato"/>
            </a:endParaRPr>
          </a:p>
        </p:txBody>
      </p:sp>
      <p:pic>
        <p:nvPicPr>
          <p:cNvPr id="12" name="Picture 11" descr="image.png"/>
          <p:cNvPicPr>
            <a:picLocks noChangeAspect="1"/>
          </p:cNvPicPr>
          <p:nvPr/>
        </p:nvPicPr>
        <p:blipFill>
          <a:blip r:embed="rId5"/>
          <a:stretch>
            <a:fillRect/>
          </a:stretch>
        </p:blipFill>
        <p:spPr>
          <a:xfrm>
            <a:off x="6334125" y="1647825"/>
            <a:ext cx="5286375" cy="4572000"/>
          </a:xfrm>
          <a:prstGeom prst="rect">
            <a:avLst/>
          </a:prstGeom>
        </p:spPr>
      </p:pic>
      <p:sp>
        <p:nvSpPr>
          <p:cNvPr id="13" name="TextBox 12"/>
          <p:cNvSpPr txBox="1"/>
          <p:nvPr/>
        </p:nvSpPr>
        <p:spPr>
          <a:xfrm>
            <a:off x="571500" y="571500"/>
            <a:ext cx="11601450" cy="461645"/>
          </a:xfrm>
          <a:prstGeom prst="rect">
            <a:avLst/>
          </a:prstGeom>
          <a:noFill/>
        </p:spPr>
        <p:txBody>
          <a:bodyPr wrap="square" lIns="0" tIns="0" rIns="0" bIns="0" anchor="t">
            <a:spAutoFit/>
          </a:bodyPr>
          <a:lstStyle/>
          <a:p>
            <a:pPr algn="l"/>
            <a:r>
              <a:rPr sz="3000" b="0" i="0" u="none">
                <a:solidFill>
                  <a:srgbClr val="4F46E5"/>
                </a:solidFill>
                <a:latin typeface="Poppins SemiBold"/>
              </a:rPr>
              <a:t>Teks Informasi </a:t>
            </a:r>
            <a:endParaRPr sz="3000" b="0" i="0" u="none">
              <a:solidFill>
                <a:srgbClr val="4F46E5"/>
              </a:solidFill>
              <a:latin typeface="Poppins SemiBold"/>
            </a:endParaRPr>
          </a:p>
        </p:txBody>
      </p:sp>
      <p:sp>
        <p:nvSpPr>
          <p:cNvPr id="14" name="Rectangle 13"/>
          <p:cNvSpPr/>
          <p:nvPr/>
        </p:nvSpPr>
        <p:spPr>
          <a:xfrm>
            <a:off x="571500" y="1238250"/>
            <a:ext cx="11049000" cy="28575"/>
          </a:xfrm>
          <a:prstGeom prst="rect">
            <a:avLst/>
          </a:prstGeom>
          <a:solidFill>
            <a:srgbClr val="E0E7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p:pic>
        <p:nvPicPr>
          <p:cNvPr id="2" name="Picture 1" descr="image.png"/>
          <p:cNvPicPr>
            <a:picLocks noChangeAspect="1"/>
          </p:cNvPicPr>
          <p:nvPr/>
        </p:nvPicPr>
        <p:blipFill>
          <a:blip r:embed="rId1"/>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2"/>
          <a:stretch>
            <a:fillRect/>
          </a:stretch>
        </p:blipFill>
        <p:spPr>
          <a:xfrm>
            <a:off x="571500" y="2482155"/>
            <a:ext cx="5286375" cy="1285875"/>
          </a:xfrm>
          <a:prstGeom prst="rect">
            <a:avLst/>
          </a:prstGeom>
        </p:spPr>
      </p:pic>
      <p:pic>
        <p:nvPicPr>
          <p:cNvPr id="4" name="Picture 3" descr="image.png"/>
          <p:cNvPicPr>
            <a:picLocks noChangeAspect="1"/>
          </p:cNvPicPr>
          <p:nvPr/>
        </p:nvPicPr>
        <p:blipFill>
          <a:blip r:embed="rId3"/>
          <a:stretch>
            <a:fillRect/>
          </a:stretch>
        </p:blipFill>
        <p:spPr>
          <a:xfrm>
            <a:off x="571500" y="3958530"/>
            <a:ext cx="5286375" cy="1093291"/>
          </a:xfrm>
          <a:prstGeom prst="rect">
            <a:avLst/>
          </a:prstGeom>
        </p:spPr>
      </p:pic>
      <p:pic>
        <p:nvPicPr>
          <p:cNvPr id="5" name="Picture 4" descr="image.png"/>
          <p:cNvPicPr>
            <a:picLocks noChangeAspect="1"/>
          </p:cNvPicPr>
          <p:nvPr/>
        </p:nvPicPr>
        <p:blipFill>
          <a:blip r:embed="rId4"/>
          <a:stretch>
            <a:fillRect/>
          </a:stretch>
        </p:blipFill>
        <p:spPr>
          <a:xfrm>
            <a:off x="6334125" y="1647825"/>
            <a:ext cx="5286375" cy="4572000"/>
          </a:xfrm>
          <a:prstGeom prst="rect">
            <a:avLst/>
          </a:prstGeom>
        </p:spPr>
      </p:pic>
      <p:sp>
        <p:nvSpPr>
          <p:cNvPr id="6" name="TextBox 5"/>
          <p:cNvSpPr txBox="1"/>
          <p:nvPr/>
        </p:nvSpPr>
        <p:spPr>
          <a:xfrm>
            <a:off x="714375" y="1646872"/>
            <a:ext cx="95250" cy="276225"/>
          </a:xfrm>
          <a:prstGeom prst="rect">
            <a:avLst/>
          </a:prstGeom>
          <a:noFill/>
        </p:spPr>
        <p:txBody>
          <a:bodyPr wrap="square" lIns="0" tIns="0" rIns="0" bIns="0" anchor="t">
            <a:spAutoFit/>
          </a:bodyPr>
          <a:lstStyle/>
          <a:p>
            <a:pPr algn="l"/>
            <a:r>
              <a:rPr sz="1350" b="0" i="0" u="none">
                <a:solidFill>
                  <a:srgbClr val="334155"/>
                </a:solidFill>
                <a:latin typeface="Lato"/>
              </a:rPr>
              <a:t>•</a:t>
            </a:r>
            <a:endParaRPr sz="1350" b="0" i="0" u="none">
              <a:solidFill>
                <a:srgbClr val="334155"/>
              </a:solidFill>
              <a:latin typeface="Lato"/>
            </a:endParaRPr>
          </a:p>
        </p:txBody>
      </p:sp>
      <p:sp>
        <p:nvSpPr>
          <p:cNvPr id="7" name="TextBox 6"/>
          <p:cNvSpPr txBox="1"/>
          <p:nvPr/>
        </p:nvSpPr>
        <p:spPr>
          <a:xfrm>
            <a:off x="809625" y="1320165"/>
            <a:ext cx="5048250" cy="274290"/>
          </a:xfrm>
          <a:prstGeom prst="rect">
            <a:avLst/>
          </a:prstGeom>
          <a:noFill/>
        </p:spPr>
        <p:txBody>
          <a:bodyPr wrap="square" lIns="95250" tIns="0" rIns="0" bIns="0" anchor="t">
            <a:spAutoFit/>
          </a:bodyPr>
          <a:lstStyle/>
          <a:p>
            <a:pPr algn="l">
              <a:lnSpc>
                <a:spcPts val="2160"/>
              </a:lnSpc>
            </a:pPr>
            <a:r>
              <a:rPr sz="1350" b="1" i="0" u="none">
                <a:solidFill>
                  <a:srgbClr val="334155"/>
                </a:solidFill>
                <a:latin typeface="Lato"/>
              </a:rPr>
              <a:t>Karakteristik:</a:t>
            </a:r>
            <a:r>
              <a:rPr sz="1350" b="0" i="0" u="none">
                <a:solidFill>
                  <a:srgbClr val="334155"/>
                </a:solidFill>
                <a:latin typeface="Lato"/>
              </a:rPr>
              <a:t> Mengandung amanat, tokoh, dan konflik emosional.</a:t>
            </a:r>
            <a:endParaRPr sz="1350" b="0" i="0" u="none">
              <a:solidFill>
                <a:srgbClr val="334155"/>
              </a:solidFill>
              <a:latin typeface="Lato"/>
            </a:endParaRPr>
          </a:p>
        </p:txBody>
      </p:sp>
      <p:sp>
        <p:nvSpPr>
          <p:cNvPr id="8" name="TextBox 7"/>
          <p:cNvSpPr txBox="1"/>
          <p:nvPr/>
        </p:nvSpPr>
        <p:spPr>
          <a:xfrm>
            <a:off x="714375" y="2016412"/>
            <a:ext cx="95250" cy="276225"/>
          </a:xfrm>
          <a:prstGeom prst="rect">
            <a:avLst/>
          </a:prstGeom>
          <a:noFill/>
        </p:spPr>
        <p:txBody>
          <a:bodyPr wrap="square" lIns="0" tIns="0" rIns="0" bIns="0" anchor="t">
            <a:spAutoFit/>
          </a:bodyPr>
          <a:lstStyle/>
          <a:p>
            <a:pPr algn="l"/>
            <a:r>
              <a:rPr sz="1350" b="0" i="0" u="none">
                <a:solidFill>
                  <a:srgbClr val="334155"/>
                </a:solidFill>
                <a:latin typeface="Lato"/>
              </a:rPr>
              <a:t>•</a:t>
            </a:r>
            <a:endParaRPr sz="1350" b="0" i="0" u="none">
              <a:solidFill>
                <a:srgbClr val="334155"/>
              </a:solidFill>
              <a:latin typeface="Lato"/>
            </a:endParaRPr>
          </a:p>
        </p:txBody>
      </p:sp>
      <p:sp>
        <p:nvSpPr>
          <p:cNvPr id="9" name="TextBox 8"/>
          <p:cNvSpPr txBox="1"/>
          <p:nvPr/>
        </p:nvSpPr>
        <p:spPr>
          <a:xfrm>
            <a:off x="809625" y="2017365"/>
            <a:ext cx="5048250" cy="274290"/>
          </a:xfrm>
          <a:prstGeom prst="rect">
            <a:avLst/>
          </a:prstGeom>
          <a:noFill/>
        </p:spPr>
        <p:txBody>
          <a:bodyPr wrap="square" lIns="95250" tIns="0" rIns="0" bIns="0" anchor="t">
            <a:spAutoFit/>
          </a:bodyPr>
          <a:lstStyle/>
          <a:p>
            <a:pPr algn="l">
              <a:lnSpc>
                <a:spcPts val="2160"/>
              </a:lnSpc>
            </a:pPr>
            <a:r>
              <a:rPr sz="1350" b="1" i="0" u="none">
                <a:solidFill>
                  <a:srgbClr val="334155"/>
                </a:solidFill>
                <a:latin typeface="Lato"/>
              </a:rPr>
              <a:t>Fokus Soal:</a:t>
            </a:r>
            <a:r>
              <a:rPr sz="1350" b="0" i="0" u="none">
                <a:solidFill>
                  <a:srgbClr val="334155"/>
                </a:solidFill>
                <a:latin typeface="Lato"/>
              </a:rPr>
              <a:t> Menilai pesan moral dan perasaan tokoh.</a:t>
            </a:r>
            <a:endParaRPr sz="1350" b="0" i="0" u="none">
              <a:solidFill>
                <a:srgbClr val="334155"/>
              </a:solidFill>
              <a:latin typeface="Lato"/>
            </a:endParaRPr>
          </a:p>
        </p:txBody>
      </p:sp>
      <p:sp>
        <p:nvSpPr>
          <p:cNvPr id="10" name="TextBox 9"/>
          <p:cNvSpPr txBox="1"/>
          <p:nvPr/>
        </p:nvSpPr>
        <p:spPr>
          <a:xfrm>
            <a:off x="762000" y="4101405"/>
            <a:ext cx="4905375" cy="243780"/>
          </a:xfrm>
          <a:prstGeom prst="rect">
            <a:avLst/>
          </a:prstGeom>
          <a:noFill/>
        </p:spPr>
        <p:txBody>
          <a:bodyPr wrap="square" lIns="0" tIns="0" rIns="0" bIns="0" anchor="t">
            <a:spAutoFit/>
          </a:bodyPr>
          <a:lstStyle/>
          <a:p>
            <a:pPr algn="l">
              <a:lnSpc>
                <a:spcPts val="1920"/>
              </a:lnSpc>
            </a:pPr>
            <a:r>
              <a:rPr sz="1200" b="1" i="0" u="none">
                <a:solidFill>
                  <a:srgbClr val="4338CA"/>
                </a:solidFill>
                <a:latin typeface="Lato"/>
              </a:rPr>
              <a:t>Contoh Pertanyaan:</a:t>
            </a:r>
            <a:r>
              <a:rPr sz="1200" b="0" i="0" u="none">
                <a:solidFill>
                  <a:srgbClr val="334155"/>
                </a:solidFill>
                <a:latin typeface="Lato"/>
              </a:rPr>
              <a:t> Apa pesan tersirat dari ucapan Kakek Andi?</a:t>
            </a:r>
            <a:endParaRPr sz="1200" b="0" i="0" u="none">
              <a:solidFill>
                <a:srgbClr val="334155"/>
              </a:solidFill>
              <a:latin typeface="Lato"/>
            </a:endParaRPr>
          </a:p>
        </p:txBody>
      </p:sp>
      <p:sp>
        <p:nvSpPr>
          <p:cNvPr id="11" name="TextBox 10"/>
          <p:cNvSpPr txBox="1"/>
          <p:nvPr/>
        </p:nvSpPr>
        <p:spPr>
          <a:xfrm>
            <a:off x="714375" y="4564260"/>
            <a:ext cx="4905375" cy="487560"/>
          </a:xfrm>
          <a:prstGeom prst="rect">
            <a:avLst/>
          </a:prstGeom>
          <a:noFill/>
        </p:spPr>
        <p:txBody>
          <a:bodyPr wrap="square" lIns="0" tIns="0" rIns="0" bIns="0" anchor="t">
            <a:spAutoFit/>
          </a:bodyPr>
          <a:lstStyle/>
          <a:p>
            <a:pPr algn="l">
              <a:lnSpc>
                <a:spcPts val="1920"/>
              </a:lnSpc>
            </a:pPr>
            <a:r>
              <a:rPr sz="1200" b="1" i="0" u="none">
                <a:solidFill>
                  <a:srgbClr val="15803D"/>
                </a:solidFill>
                <a:latin typeface="Lato"/>
              </a:rPr>
              <a:t>Kunci Jawaban:</a:t>
            </a:r>
            <a:r>
              <a:rPr sz="1200" b="0" i="0" u="none">
                <a:solidFill>
                  <a:srgbClr val="334155"/>
                </a:solidFill>
                <a:latin typeface="Lato"/>
              </a:rPr>
              <a:t> Menjaga alam demi keberlangsungan generasi masa depan.</a:t>
            </a:r>
            <a:endParaRPr sz="1200" b="0" i="0" u="none">
              <a:solidFill>
                <a:srgbClr val="334155"/>
              </a:solidFill>
              <a:latin typeface="Lato"/>
            </a:endParaRPr>
          </a:p>
        </p:txBody>
      </p:sp>
      <p:pic>
        <p:nvPicPr>
          <p:cNvPr id="12" name="Picture 11" descr="image.png"/>
          <p:cNvPicPr>
            <a:picLocks noChangeAspect="1"/>
          </p:cNvPicPr>
          <p:nvPr/>
        </p:nvPicPr>
        <p:blipFill>
          <a:blip r:embed="rId5"/>
          <a:stretch>
            <a:fillRect/>
          </a:stretch>
        </p:blipFill>
        <p:spPr>
          <a:xfrm>
            <a:off x="6334125" y="1647825"/>
            <a:ext cx="5286375" cy="4572000"/>
          </a:xfrm>
          <a:prstGeom prst="rect">
            <a:avLst/>
          </a:prstGeom>
        </p:spPr>
      </p:pic>
      <p:sp>
        <p:nvSpPr>
          <p:cNvPr id="13" name="TextBox 12"/>
          <p:cNvSpPr txBox="1"/>
          <p:nvPr/>
        </p:nvSpPr>
        <p:spPr>
          <a:xfrm>
            <a:off x="571500" y="571500"/>
            <a:ext cx="11601450" cy="461645"/>
          </a:xfrm>
          <a:prstGeom prst="rect">
            <a:avLst/>
          </a:prstGeom>
          <a:noFill/>
        </p:spPr>
        <p:txBody>
          <a:bodyPr wrap="square" lIns="0" tIns="0" rIns="0" bIns="0" anchor="t">
            <a:spAutoFit/>
          </a:bodyPr>
          <a:lstStyle/>
          <a:p>
            <a:pPr algn="l"/>
            <a:r>
              <a:rPr sz="3000" b="0" i="0" u="none">
                <a:solidFill>
                  <a:srgbClr val="4F46E5"/>
                </a:solidFill>
                <a:latin typeface="Poppins SemiBold"/>
              </a:rPr>
              <a:t>Teks Fiksi </a:t>
            </a:r>
            <a:endParaRPr sz="3000" b="0" i="0" u="none">
              <a:solidFill>
                <a:srgbClr val="4F46E5"/>
              </a:solidFill>
              <a:latin typeface="Poppins SemiBold"/>
            </a:endParaRPr>
          </a:p>
        </p:txBody>
      </p:sp>
      <p:sp>
        <p:nvSpPr>
          <p:cNvPr id="14" name="Rectangle 13"/>
          <p:cNvSpPr/>
          <p:nvPr/>
        </p:nvSpPr>
        <p:spPr>
          <a:xfrm>
            <a:off x="571500" y="1238250"/>
            <a:ext cx="11049000" cy="28575"/>
          </a:xfrm>
          <a:prstGeom prst="rect">
            <a:avLst/>
          </a:prstGeom>
          <a:solidFill>
            <a:srgbClr val="E0E7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p:pic>
        <p:nvPicPr>
          <p:cNvPr id="2" name="Picture 1" descr="image.png"/>
          <p:cNvPicPr>
            <a:picLocks noChangeAspect="1"/>
          </p:cNvPicPr>
          <p:nvPr/>
        </p:nvPicPr>
        <p:blipFill>
          <a:blip r:embed="rId1"/>
          <a:stretch>
            <a:fillRect/>
          </a:stretch>
        </p:blipFill>
        <p:spPr>
          <a:xfrm>
            <a:off x="0" y="0"/>
            <a:ext cx="12192000" cy="6858000"/>
          </a:xfrm>
          <a:prstGeom prst="rect">
            <a:avLst/>
          </a:prstGeom>
        </p:spPr>
      </p:pic>
      <p:sp>
        <p:nvSpPr>
          <p:cNvPr id="3" name="Rounded Rectangle 2"/>
          <p:cNvSpPr/>
          <p:nvPr/>
        </p:nvSpPr>
        <p:spPr>
          <a:xfrm>
            <a:off x="571500" y="1043136"/>
            <a:ext cx="11049000" cy="1026765"/>
          </a:xfrm>
          <a:prstGeom prst="roundRect">
            <a:avLst>
              <a:gd name="adj" fmla="val 7421"/>
            </a:avLst>
          </a:prstGeom>
          <a:solidFill>
            <a:srgbClr val="FFFFFF"/>
          </a:solidFill>
          <a:ln w="9525">
            <a:solidFill>
              <a:srgbClr val="F1F5F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143000" y="1233636"/>
            <a:ext cx="10287000" cy="645765"/>
          </a:xfrm>
          <a:prstGeom prst="rect">
            <a:avLst/>
          </a:prstGeom>
          <a:noFill/>
        </p:spPr>
        <p:txBody>
          <a:bodyPr wrap="square" lIns="0" tIns="0" rIns="0" bIns="0" anchor="t">
            <a:spAutoFit/>
          </a:bodyPr>
          <a:lstStyle/>
          <a:p>
            <a:pPr algn="l">
              <a:lnSpc>
                <a:spcPts val="2160"/>
              </a:lnSpc>
            </a:pPr>
            <a:r>
              <a:rPr sz="1350" b="1" i="0" u="none">
                <a:solidFill>
                  <a:srgbClr val="1E293B"/>
                </a:solidFill>
                <a:latin typeface="Lato"/>
              </a:rPr>
              <a:t>Skimming &amp; Scanning</a:t>
            </a:r>
            <a:r>
              <a:rPr sz="1350" b="0" i="0" u="none">
                <a:solidFill>
                  <a:srgbClr val="334155"/>
                </a:solidFill>
                <a:latin typeface="Lato"/>
              </a:rPr>
              <a:t> </a:t>
            </a:r>
            <a:r>
              <a:t>
</a:t>
            </a:r>
            <a:r>
              <a:rPr sz="1350" b="0" i="0" u="none">
                <a:solidFill>
                  <a:srgbClr val="334155"/>
                </a:solidFill>
                <a:latin typeface="Lato"/>
              </a:rPr>
              <a:t> Baca soal dahulu sebelum teks agar Anda tahu informasi pasti apa yang sedang dicari.</a:t>
            </a:r>
            <a:endParaRPr sz="1350" b="0" i="0" u="none">
              <a:solidFill>
                <a:srgbClr val="334155"/>
              </a:solidFill>
              <a:latin typeface="Lato"/>
            </a:endParaRPr>
          </a:p>
        </p:txBody>
      </p:sp>
      <p:sp>
        <p:nvSpPr>
          <p:cNvPr id="5" name="Rounded Rectangle 4"/>
          <p:cNvSpPr/>
          <p:nvPr/>
        </p:nvSpPr>
        <p:spPr>
          <a:xfrm>
            <a:off x="571500" y="2212776"/>
            <a:ext cx="11049000" cy="1026765"/>
          </a:xfrm>
          <a:prstGeom prst="roundRect">
            <a:avLst>
              <a:gd name="adj" fmla="val 7421"/>
            </a:avLst>
          </a:prstGeom>
          <a:solidFill>
            <a:srgbClr val="FFFFFF"/>
          </a:solidFill>
          <a:ln w="9525">
            <a:solidFill>
              <a:srgbClr val="F1F5F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143000" y="2403276"/>
            <a:ext cx="10287000" cy="645765"/>
          </a:xfrm>
          <a:prstGeom prst="rect">
            <a:avLst/>
          </a:prstGeom>
          <a:noFill/>
        </p:spPr>
        <p:txBody>
          <a:bodyPr wrap="square" lIns="0" tIns="0" rIns="0" bIns="0" anchor="t">
            <a:spAutoFit/>
          </a:bodyPr>
          <a:lstStyle/>
          <a:p>
            <a:pPr algn="l">
              <a:lnSpc>
                <a:spcPts val="2160"/>
              </a:lnSpc>
            </a:pPr>
            <a:r>
              <a:rPr sz="1350" b="1" i="0" u="none">
                <a:solidFill>
                  <a:srgbClr val="1E293B"/>
                </a:solidFill>
                <a:latin typeface="Lato"/>
              </a:rPr>
              <a:t>Eliminasi Jawaban</a:t>
            </a:r>
            <a:r>
              <a:rPr sz="1350" b="0" i="0" u="none">
                <a:solidFill>
                  <a:srgbClr val="334155"/>
                </a:solidFill>
                <a:latin typeface="Lato"/>
              </a:rPr>
              <a:t> </a:t>
            </a:r>
            <a:r>
              <a:t>
</a:t>
            </a:r>
            <a:r>
              <a:rPr sz="1350" b="0" i="0" u="none">
                <a:solidFill>
                  <a:srgbClr val="334155"/>
                </a:solidFill>
                <a:latin typeface="Lato"/>
              </a:rPr>
              <a:t> Coret atau abaikan pilihan ganda yang informasinya sama sekali tidak tercantum di dalam teks.</a:t>
            </a:r>
            <a:endParaRPr sz="1350" b="0" i="0" u="none">
              <a:solidFill>
                <a:srgbClr val="334155"/>
              </a:solidFill>
              <a:latin typeface="Lato"/>
            </a:endParaRPr>
          </a:p>
        </p:txBody>
      </p:sp>
      <p:sp>
        <p:nvSpPr>
          <p:cNvPr id="7" name="Rounded Rectangle 6"/>
          <p:cNvSpPr/>
          <p:nvPr/>
        </p:nvSpPr>
        <p:spPr>
          <a:xfrm>
            <a:off x="571500" y="3382416"/>
            <a:ext cx="11049000" cy="1026765"/>
          </a:xfrm>
          <a:prstGeom prst="roundRect">
            <a:avLst>
              <a:gd name="adj" fmla="val 7421"/>
            </a:avLst>
          </a:prstGeom>
          <a:solidFill>
            <a:srgbClr val="FFFFFF"/>
          </a:solidFill>
          <a:ln w="9525">
            <a:solidFill>
              <a:srgbClr val="F1F5F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1143000" y="3572916"/>
            <a:ext cx="10287000" cy="645765"/>
          </a:xfrm>
          <a:prstGeom prst="rect">
            <a:avLst/>
          </a:prstGeom>
          <a:noFill/>
        </p:spPr>
        <p:txBody>
          <a:bodyPr wrap="square" lIns="0" tIns="0" rIns="0" bIns="0" anchor="t">
            <a:spAutoFit/>
          </a:bodyPr>
          <a:lstStyle/>
          <a:p>
            <a:pPr algn="l">
              <a:lnSpc>
                <a:spcPts val="2160"/>
              </a:lnSpc>
            </a:pPr>
            <a:r>
              <a:rPr sz="1350" b="1" i="0" u="none">
                <a:solidFill>
                  <a:srgbClr val="1E293B"/>
                </a:solidFill>
                <a:latin typeface="Lato"/>
              </a:rPr>
              <a:t>Cari Kata Kunci</a:t>
            </a:r>
            <a:r>
              <a:rPr sz="1350" b="0" i="0" u="none">
                <a:solidFill>
                  <a:srgbClr val="334155"/>
                </a:solidFill>
                <a:latin typeface="Lato"/>
              </a:rPr>
              <a:t> </a:t>
            </a:r>
            <a:r>
              <a:t>
</a:t>
            </a:r>
            <a:r>
              <a:rPr sz="1350" b="0" i="0" u="none">
                <a:solidFill>
                  <a:srgbClr val="334155"/>
                </a:solidFill>
                <a:latin typeface="Lato"/>
              </a:rPr>
              <a:t> Cocokkan istilah penting pada pertanyaan dengan paragraf spesifik di dalam teks stimulus.</a:t>
            </a:r>
            <a:endParaRPr sz="1350" b="0" i="0" u="none">
              <a:solidFill>
                <a:srgbClr val="334155"/>
              </a:solidFill>
              <a:latin typeface="Lato"/>
            </a:endParaRPr>
          </a:p>
        </p:txBody>
      </p:sp>
      <p:sp>
        <p:nvSpPr>
          <p:cNvPr id="9" name="Rounded Rectangle 8"/>
          <p:cNvSpPr/>
          <p:nvPr/>
        </p:nvSpPr>
        <p:spPr>
          <a:xfrm>
            <a:off x="571500" y="4552057"/>
            <a:ext cx="11049000" cy="1026765"/>
          </a:xfrm>
          <a:prstGeom prst="roundRect">
            <a:avLst>
              <a:gd name="adj" fmla="val 7421"/>
            </a:avLst>
          </a:prstGeom>
          <a:solidFill>
            <a:srgbClr val="FFFFFF"/>
          </a:solidFill>
          <a:ln w="9525">
            <a:solidFill>
              <a:srgbClr val="F1F5F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1143000" y="4742557"/>
            <a:ext cx="10287000" cy="645765"/>
          </a:xfrm>
          <a:prstGeom prst="rect">
            <a:avLst/>
          </a:prstGeom>
          <a:noFill/>
        </p:spPr>
        <p:txBody>
          <a:bodyPr wrap="square" lIns="0" tIns="0" rIns="0" bIns="0" anchor="t">
            <a:spAutoFit/>
          </a:bodyPr>
          <a:lstStyle/>
          <a:p>
            <a:pPr algn="l">
              <a:lnSpc>
                <a:spcPts val="2160"/>
              </a:lnSpc>
            </a:pPr>
            <a:r>
              <a:rPr sz="1350" b="1" i="0" u="none">
                <a:solidFill>
                  <a:srgbClr val="1E293B"/>
                </a:solidFill>
                <a:latin typeface="Lato"/>
              </a:rPr>
              <a:t>Analisis Grafik</a:t>
            </a:r>
            <a:r>
              <a:rPr sz="1350" b="0" i="0" u="none">
                <a:solidFill>
                  <a:srgbClr val="334155"/>
                </a:solidFill>
                <a:latin typeface="Lato"/>
              </a:rPr>
              <a:t> </a:t>
            </a:r>
            <a:r>
              <a:t>
</a:t>
            </a:r>
            <a:r>
              <a:rPr sz="1350" b="0" i="0" u="none">
                <a:solidFill>
                  <a:srgbClr val="334155"/>
                </a:solidFill>
                <a:latin typeface="Lato"/>
              </a:rPr>
              <a:t> Perhatikan judul grafik, sumbu X/Y, dan cari angka ekstrem (tertinggi, terendah, atau anomali).</a:t>
            </a:r>
            <a:endParaRPr sz="1350" b="0" i="0" u="none">
              <a:solidFill>
                <a:srgbClr val="334155"/>
              </a:solidFill>
              <a:latin typeface="Lato"/>
            </a:endParaRPr>
          </a:p>
        </p:txBody>
      </p:sp>
      <p:sp>
        <p:nvSpPr>
          <p:cNvPr id="11" name="Rounded Rectangle 10"/>
          <p:cNvSpPr/>
          <p:nvPr/>
        </p:nvSpPr>
        <p:spPr>
          <a:xfrm>
            <a:off x="571500" y="5721697"/>
            <a:ext cx="11049000" cy="1026765"/>
          </a:xfrm>
          <a:prstGeom prst="roundRect">
            <a:avLst>
              <a:gd name="adj" fmla="val 7421"/>
            </a:avLst>
          </a:prstGeom>
          <a:solidFill>
            <a:srgbClr val="FFFFFF"/>
          </a:solidFill>
          <a:ln w="9525">
            <a:solidFill>
              <a:srgbClr val="F1F5F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1143000" y="5912197"/>
            <a:ext cx="10287000" cy="645765"/>
          </a:xfrm>
          <a:prstGeom prst="rect">
            <a:avLst/>
          </a:prstGeom>
          <a:noFill/>
        </p:spPr>
        <p:txBody>
          <a:bodyPr wrap="square" lIns="0" tIns="0" rIns="0" bIns="0" anchor="t">
            <a:spAutoFit/>
          </a:bodyPr>
          <a:lstStyle/>
          <a:p>
            <a:pPr algn="l">
              <a:lnSpc>
                <a:spcPts val="2160"/>
              </a:lnSpc>
            </a:pPr>
            <a:r>
              <a:rPr sz="1350" b="1" i="0" u="none">
                <a:solidFill>
                  <a:srgbClr val="1E293B"/>
                </a:solidFill>
                <a:latin typeface="Lato"/>
              </a:rPr>
              <a:t>Logika Sebab-Akibat</a:t>
            </a:r>
            <a:r>
              <a:rPr sz="1350" b="0" i="0" u="none">
                <a:solidFill>
                  <a:srgbClr val="334155"/>
                </a:solidFill>
                <a:latin typeface="Lato"/>
              </a:rPr>
              <a:t> </a:t>
            </a:r>
            <a:r>
              <a:t>
</a:t>
            </a:r>
            <a:r>
              <a:rPr sz="1350" b="0" i="0" u="none">
                <a:solidFill>
                  <a:srgbClr val="334155"/>
                </a:solidFill>
                <a:latin typeface="Lato"/>
              </a:rPr>
              <a:t> Hubungkan data teks dengan realitas logis untuk menjawab soal bertipe penalaran atau evaluasi.</a:t>
            </a:r>
            <a:endParaRPr sz="1350" b="0" i="0" u="none">
              <a:solidFill>
                <a:srgbClr val="334155"/>
              </a:solidFill>
              <a:latin typeface="Lato"/>
            </a:endParaRPr>
          </a:p>
        </p:txBody>
      </p:sp>
      <p:sp>
        <p:nvSpPr>
          <p:cNvPr id="13" name="Rectangle 12"/>
          <p:cNvSpPr/>
          <p:nvPr/>
        </p:nvSpPr>
        <p:spPr>
          <a:xfrm>
            <a:off x="571500" y="2060376"/>
            <a:ext cx="11049000" cy="9525"/>
          </a:xfrm>
          <a:prstGeom prst="rect">
            <a:avLst/>
          </a:prstGeom>
          <a:solidFill>
            <a:srgbClr val="F1F5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571500" y="3230016"/>
            <a:ext cx="11049000" cy="9525"/>
          </a:xfrm>
          <a:prstGeom prst="rect">
            <a:avLst/>
          </a:prstGeom>
          <a:solidFill>
            <a:srgbClr val="F1F5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571500" y="4399657"/>
            <a:ext cx="11049000" cy="9525"/>
          </a:xfrm>
          <a:prstGeom prst="rect">
            <a:avLst/>
          </a:prstGeom>
          <a:solidFill>
            <a:srgbClr val="F1F5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571500" y="5569297"/>
            <a:ext cx="11049000" cy="9525"/>
          </a:xfrm>
          <a:prstGeom prst="rect">
            <a:avLst/>
          </a:prstGeom>
          <a:solidFill>
            <a:srgbClr val="F1F5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ectangle 16"/>
          <p:cNvSpPr/>
          <p:nvPr/>
        </p:nvSpPr>
        <p:spPr>
          <a:xfrm>
            <a:off x="571500" y="6738937"/>
            <a:ext cx="11049000" cy="9525"/>
          </a:xfrm>
          <a:prstGeom prst="rect">
            <a:avLst/>
          </a:prstGeom>
          <a:solidFill>
            <a:srgbClr val="F1F5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8" name="Picture 17" descr="image.png"/>
          <p:cNvPicPr>
            <a:picLocks noChangeAspect="1"/>
          </p:cNvPicPr>
          <p:nvPr/>
        </p:nvPicPr>
        <p:blipFill>
          <a:blip r:embed="rId2"/>
          <a:stretch>
            <a:fillRect/>
          </a:stretch>
        </p:blipFill>
        <p:spPr>
          <a:xfrm>
            <a:off x="771525" y="1252686"/>
            <a:ext cx="257175" cy="247650"/>
          </a:xfrm>
          <a:prstGeom prst="rect">
            <a:avLst/>
          </a:prstGeom>
        </p:spPr>
      </p:pic>
      <p:pic>
        <p:nvPicPr>
          <p:cNvPr id="19" name="Picture 18" descr="image.png"/>
          <p:cNvPicPr>
            <a:picLocks noChangeAspect="1"/>
          </p:cNvPicPr>
          <p:nvPr/>
        </p:nvPicPr>
        <p:blipFill>
          <a:blip r:embed="rId3"/>
          <a:stretch>
            <a:fillRect/>
          </a:stretch>
        </p:blipFill>
        <p:spPr>
          <a:xfrm>
            <a:off x="771525" y="2422326"/>
            <a:ext cx="257175" cy="247650"/>
          </a:xfrm>
          <a:prstGeom prst="rect">
            <a:avLst/>
          </a:prstGeom>
        </p:spPr>
      </p:pic>
      <p:pic>
        <p:nvPicPr>
          <p:cNvPr id="20" name="Picture 19" descr="image.png"/>
          <p:cNvPicPr>
            <a:picLocks noChangeAspect="1"/>
          </p:cNvPicPr>
          <p:nvPr/>
        </p:nvPicPr>
        <p:blipFill>
          <a:blip r:embed="rId4"/>
          <a:stretch>
            <a:fillRect/>
          </a:stretch>
        </p:blipFill>
        <p:spPr>
          <a:xfrm>
            <a:off x="771525" y="3591966"/>
            <a:ext cx="228600" cy="247650"/>
          </a:xfrm>
          <a:prstGeom prst="rect">
            <a:avLst/>
          </a:prstGeom>
        </p:spPr>
      </p:pic>
      <p:pic>
        <p:nvPicPr>
          <p:cNvPr id="21" name="Picture 20" descr="image.png"/>
          <p:cNvPicPr>
            <a:picLocks noChangeAspect="1"/>
          </p:cNvPicPr>
          <p:nvPr/>
        </p:nvPicPr>
        <p:blipFill>
          <a:blip r:embed="rId5"/>
          <a:stretch>
            <a:fillRect/>
          </a:stretch>
        </p:blipFill>
        <p:spPr>
          <a:xfrm>
            <a:off x="771525" y="4761607"/>
            <a:ext cx="228600" cy="247650"/>
          </a:xfrm>
          <a:prstGeom prst="rect">
            <a:avLst/>
          </a:prstGeom>
        </p:spPr>
      </p:pic>
      <p:pic>
        <p:nvPicPr>
          <p:cNvPr id="22" name="Picture 21" descr="image.png"/>
          <p:cNvPicPr>
            <a:picLocks noChangeAspect="1"/>
          </p:cNvPicPr>
          <p:nvPr/>
        </p:nvPicPr>
        <p:blipFill>
          <a:blip r:embed="rId6"/>
          <a:stretch>
            <a:fillRect/>
          </a:stretch>
        </p:blipFill>
        <p:spPr>
          <a:xfrm>
            <a:off x="771525" y="5931247"/>
            <a:ext cx="228600" cy="247650"/>
          </a:xfrm>
          <a:prstGeom prst="rect">
            <a:avLst/>
          </a:prstGeom>
        </p:spPr>
      </p:pic>
      <p:sp>
        <p:nvSpPr>
          <p:cNvPr id="23" name="TextBox 22"/>
          <p:cNvSpPr txBox="1"/>
          <p:nvPr/>
        </p:nvSpPr>
        <p:spPr>
          <a:xfrm>
            <a:off x="590550" y="452587"/>
            <a:ext cx="11601450" cy="600075"/>
          </a:xfrm>
          <a:prstGeom prst="rect">
            <a:avLst/>
          </a:prstGeom>
          <a:noFill/>
        </p:spPr>
        <p:txBody>
          <a:bodyPr wrap="square" lIns="0" tIns="0" rIns="0" bIns="0" anchor="t">
            <a:spAutoFit/>
          </a:bodyPr>
          <a:lstStyle/>
          <a:p>
            <a:pPr algn="l"/>
            <a:r>
              <a:rPr sz="3000" b="0" i="0" u="none">
                <a:solidFill>
                  <a:srgbClr val="4F46E5"/>
                </a:solidFill>
                <a:latin typeface="Poppins SemiBold"/>
              </a:rPr>
              <a:t>Tips &amp; Trik Menjawab Soal AKM</a:t>
            </a:r>
            <a:endParaRPr sz="3000" b="0" i="0" u="none">
              <a:solidFill>
                <a:srgbClr val="4F46E5"/>
              </a:solidFill>
              <a:latin typeface="Poppins SemiBold"/>
            </a:endParaRPr>
          </a:p>
        </p:txBody>
      </p:sp>
      <p:sp>
        <p:nvSpPr>
          <p:cNvPr id="24" name="Rectangle 23"/>
          <p:cNvSpPr/>
          <p:nvPr/>
        </p:nvSpPr>
        <p:spPr>
          <a:xfrm>
            <a:off x="771525" y="1074886"/>
            <a:ext cx="11049000" cy="28575"/>
          </a:xfrm>
          <a:prstGeom prst="rect">
            <a:avLst/>
          </a:prstGeom>
          <a:solidFill>
            <a:srgbClr val="E0E7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p:pic>
        <p:nvPicPr>
          <p:cNvPr id="2" name="Picture 1" descr="image.png"/>
          <p:cNvPicPr>
            <a:picLocks noChangeAspect="1"/>
          </p:cNvPicPr>
          <p:nvPr/>
        </p:nvPicPr>
        <p:blipFill>
          <a:blip r:embed="rId1"/>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2"/>
          <a:stretch>
            <a:fillRect/>
          </a:stretch>
        </p:blipFill>
        <p:spPr>
          <a:xfrm>
            <a:off x="571500" y="1647825"/>
            <a:ext cx="5286375" cy="4572000"/>
          </a:xfrm>
          <a:prstGeom prst="rect">
            <a:avLst/>
          </a:prstGeom>
        </p:spPr>
      </p:pic>
      <p:pic>
        <p:nvPicPr>
          <p:cNvPr id="4" name="Picture 3" descr="image.png"/>
          <p:cNvPicPr>
            <a:picLocks noChangeAspect="1"/>
          </p:cNvPicPr>
          <p:nvPr/>
        </p:nvPicPr>
        <p:blipFill>
          <a:blip r:embed="rId3"/>
          <a:stretch>
            <a:fillRect/>
          </a:stretch>
        </p:blipFill>
        <p:spPr>
          <a:xfrm>
            <a:off x="6334125" y="2029866"/>
            <a:ext cx="5286375" cy="3874442"/>
          </a:xfrm>
          <a:prstGeom prst="rect">
            <a:avLst/>
          </a:prstGeom>
        </p:spPr>
      </p:pic>
      <p:pic>
        <p:nvPicPr>
          <p:cNvPr id="5" name="Picture 4" descr="image.png"/>
          <p:cNvPicPr>
            <a:picLocks noChangeAspect="1"/>
          </p:cNvPicPr>
          <p:nvPr/>
        </p:nvPicPr>
        <p:blipFill>
          <a:blip r:embed="rId4"/>
          <a:stretch>
            <a:fillRect/>
          </a:stretch>
        </p:blipFill>
        <p:spPr>
          <a:xfrm>
            <a:off x="571500" y="1647825"/>
            <a:ext cx="5286375" cy="4572000"/>
          </a:xfrm>
          <a:prstGeom prst="rect">
            <a:avLst/>
          </a:prstGeom>
        </p:spPr>
      </p:pic>
      <p:sp>
        <p:nvSpPr>
          <p:cNvPr id="6" name="TextBox 5"/>
          <p:cNvSpPr txBox="1"/>
          <p:nvPr/>
        </p:nvSpPr>
        <p:spPr>
          <a:xfrm>
            <a:off x="6657975" y="2188616"/>
            <a:ext cx="4676775" cy="1371451"/>
          </a:xfrm>
          <a:prstGeom prst="rect">
            <a:avLst/>
          </a:prstGeom>
          <a:noFill/>
        </p:spPr>
        <p:txBody>
          <a:bodyPr wrap="square" lIns="0" tIns="0" rIns="0" bIns="0" anchor="t">
            <a:spAutoFit/>
          </a:bodyPr>
          <a:lstStyle/>
          <a:p>
            <a:pPr algn="l">
              <a:lnSpc>
                <a:spcPts val="2160"/>
              </a:lnSpc>
            </a:pPr>
            <a:r>
              <a:rPr sz="1350" b="0" i="0" u="none">
                <a:solidFill>
                  <a:srgbClr val="334155"/>
                </a:solidFill>
                <a:latin typeface="Lato"/>
              </a:rPr>
              <a:t>Laporan Badan Siber dan Sandi Negara (BSSN) menunjukkan bahwa selama semester pertama tahun 2026, serangan siber di Indonesia didominasi oleh phishing (penipuan tautan palsu) sebesar 42%, diikuti oleh malware (perangkat lunak berbahaya) sebesar 35%, dan kebocoran data sebesar 23%.</a:t>
            </a:r>
            <a:endParaRPr sz="1350" b="0" i="0" u="none">
              <a:solidFill>
                <a:srgbClr val="334155"/>
              </a:solidFill>
              <a:latin typeface="Lato"/>
            </a:endParaRPr>
          </a:p>
        </p:txBody>
      </p:sp>
      <p:sp>
        <p:nvSpPr>
          <p:cNvPr id="7" name="TextBox 6"/>
          <p:cNvSpPr txBox="1"/>
          <p:nvPr/>
        </p:nvSpPr>
        <p:spPr>
          <a:xfrm>
            <a:off x="6657975" y="4033142"/>
            <a:ext cx="4676775" cy="822870"/>
          </a:xfrm>
          <a:prstGeom prst="rect">
            <a:avLst/>
          </a:prstGeom>
          <a:noFill/>
        </p:spPr>
        <p:txBody>
          <a:bodyPr wrap="square" lIns="0" tIns="0" rIns="0" bIns="0" anchor="t">
            <a:spAutoFit/>
          </a:bodyPr>
          <a:lstStyle/>
          <a:p>
            <a:pPr algn="l">
              <a:lnSpc>
                <a:spcPts val="2160"/>
              </a:lnSpc>
            </a:pPr>
            <a:r>
              <a:rPr sz="1350" b="0" i="0" u="none">
                <a:solidFill>
                  <a:srgbClr val="334155"/>
                </a:solidFill>
                <a:latin typeface="Lato"/>
              </a:rPr>
              <a:t>Target utama serangan ini adalah kelompok usia 15–25 tahun (Gen-Z) yang aktif menggunakan media sosial dan aplikasi dompet digital.</a:t>
            </a:r>
            <a:endParaRPr sz="1350" b="0" i="0" u="none">
              <a:solidFill>
                <a:srgbClr val="334155"/>
              </a:solidFill>
              <a:latin typeface="Lato"/>
            </a:endParaRPr>
          </a:p>
        </p:txBody>
      </p:sp>
      <p:sp>
        <p:nvSpPr>
          <p:cNvPr id="8" name="TextBox 7"/>
          <p:cNvSpPr txBox="1"/>
          <p:nvPr/>
        </p:nvSpPr>
        <p:spPr>
          <a:xfrm>
            <a:off x="6657975" y="5157638"/>
            <a:ext cx="4676775" cy="822870"/>
          </a:xfrm>
          <a:prstGeom prst="rect">
            <a:avLst/>
          </a:prstGeom>
          <a:noFill/>
        </p:spPr>
        <p:txBody>
          <a:bodyPr wrap="square" lIns="0" tIns="0" rIns="0" bIns="0" anchor="t">
            <a:spAutoFit/>
          </a:bodyPr>
          <a:lstStyle/>
          <a:p>
            <a:pPr algn="l">
              <a:lnSpc>
                <a:spcPts val="2160"/>
              </a:lnSpc>
            </a:pPr>
            <a:r>
              <a:rPr sz="1350" b="0" i="0" u="none">
                <a:solidFill>
                  <a:srgbClr val="334155"/>
                </a:solidFill>
                <a:latin typeface="Lato"/>
              </a:rPr>
              <a:t>Kurangnya kesadaran untuk mengganti kata sandi secara berkala dan kebiasaan mengklik tautan hadiah gratis menjadi celah terbesar yang dimanfaatkan peretas.</a:t>
            </a:r>
            <a:endParaRPr sz="1350" b="0" i="0" u="none">
              <a:solidFill>
                <a:srgbClr val="334155"/>
              </a:solidFill>
              <a:latin typeface="Lato"/>
            </a:endParaRPr>
          </a:p>
        </p:txBody>
      </p:sp>
      <p:sp>
        <p:nvSpPr>
          <p:cNvPr id="9" name="TextBox 8"/>
          <p:cNvSpPr txBox="1"/>
          <p:nvPr/>
        </p:nvSpPr>
        <p:spPr>
          <a:xfrm>
            <a:off x="571500" y="571500"/>
            <a:ext cx="11601450" cy="600075"/>
          </a:xfrm>
          <a:prstGeom prst="rect">
            <a:avLst/>
          </a:prstGeom>
          <a:noFill/>
        </p:spPr>
        <p:txBody>
          <a:bodyPr wrap="square" lIns="0" tIns="0" rIns="0" bIns="0" anchor="t">
            <a:spAutoFit/>
          </a:bodyPr>
          <a:lstStyle/>
          <a:p>
            <a:pPr algn="l"/>
            <a:r>
              <a:rPr sz="3000" b="0" i="0" u="none">
                <a:solidFill>
                  <a:srgbClr val="4F46E5"/>
                </a:solidFill>
                <a:latin typeface="Poppins SemiBold"/>
              </a:rPr>
              <a:t>Teks Stimulus: Ancaman Keamanan Siber Gen-Z</a:t>
            </a:r>
            <a:endParaRPr sz="3000" b="0" i="0" u="none">
              <a:solidFill>
                <a:srgbClr val="4F46E5"/>
              </a:solidFill>
              <a:latin typeface="Poppins SemiBold"/>
            </a:endParaRPr>
          </a:p>
        </p:txBody>
      </p:sp>
      <p:sp>
        <p:nvSpPr>
          <p:cNvPr id="10" name="Rectangle 9"/>
          <p:cNvSpPr/>
          <p:nvPr/>
        </p:nvSpPr>
        <p:spPr>
          <a:xfrm>
            <a:off x="571500" y="1238250"/>
            <a:ext cx="11049000" cy="28575"/>
          </a:xfrm>
          <a:prstGeom prst="rect">
            <a:avLst/>
          </a:prstGeom>
          <a:solidFill>
            <a:srgbClr val="E0E7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p:pic>
        <p:nvPicPr>
          <p:cNvPr id="2" name="Picture 1" descr="image.png"/>
          <p:cNvPicPr>
            <a:picLocks noChangeAspect="1"/>
          </p:cNvPicPr>
          <p:nvPr/>
        </p:nvPicPr>
        <p:blipFill>
          <a:blip r:embed="rId1"/>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2"/>
          <a:stretch>
            <a:fillRect/>
          </a:stretch>
        </p:blipFill>
        <p:spPr>
          <a:xfrm>
            <a:off x="571500" y="2112615"/>
            <a:ext cx="11049000" cy="3030735"/>
          </a:xfrm>
          <a:prstGeom prst="rect">
            <a:avLst/>
          </a:prstGeom>
        </p:spPr>
      </p:pic>
      <p:sp>
        <p:nvSpPr>
          <p:cNvPr id="4" name="TextBox 3"/>
          <p:cNvSpPr txBox="1"/>
          <p:nvPr/>
        </p:nvSpPr>
        <p:spPr>
          <a:xfrm>
            <a:off x="571500" y="1647825"/>
            <a:ext cx="7105650" cy="274290"/>
          </a:xfrm>
          <a:prstGeom prst="rect">
            <a:avLst/>
          </a:prstGeom>
          <a:noFill/>
        </p:spPr>
        <p:txBody>
          <a:bodyPr wrap="square" lIns="0" tIns="0" rIns="0" bIns="0" anchor="t">
            <a:spAutoFit/>
          </a:bodyPr>
          <a:lstStyle/>
          <a:p>
            <a:pPr algn="l">
              <a:lnSpc>
                <a:spcPts val="2160"/>
              </a:lnSpc>
            </a:pPr>
            <a:r>
              <a:rPr sz="1350" b="0" i="0" u="none">
                <a:solidFill>
                  <a:srgbClr val="334155"/>
                </a:solidFill>
                <a:latin typeface="Lato SemiBold"/>
              </a:rPr>
              <a:t>Tentukan nilai kebenaran dari pernyataan berikut berdasarkan teks Ancaman Keamanan Siber!</a:t>
            </a:r>
            <a:endParaRPr sz="1350" b="0" i="0" u="none">
              <a:solidFill>
                <a:srgbClr val="334155"/>
              </a:solidFill>
              <a:latin typeface="Lato SemiBold"/>
            </a:endParaRPr>
          </a:p>
        </p:txBody>
      </p:sp>
      <p:graphicFrame>
        <p:nvGraphicFramePr>
          <p:cNvPr id="5" name="Table 4"/>
          <p:cNvGraphicFramePr>
            <a:graphicFrameLocks noGrp="1"/>
          </p:cNvGraphicFramePr>
          <p:nvPr/>
        </p:nvGraphicFramePr>
        <p:xfrm>
          <a:off x="581025" y="2122140"/>
          <a:ext cx="11029949" cy="3011685"/>
        </p:xfrm>
        <a:graphic>
          <a:graphicData uri="http://schemas.openxmlformats.org/drawingml/2006/table">
            <a:tbl>
              <a:tblPr firstRow="1" bandRow="1">
                <a:tableStyleId>{5C22544A-7EE6-4342-B048-85BDC9FD1C3A}</a:tableStyleId>
              </a:tblPr>
              <a:tblGrid>
                <a:gridCol w="7721203"/>
                <a:gridCol w="1654373"/>
                <a:gridCol w="1654373"/>
              </a:tblGrid>
              <a:tr h="752921">
                <a:tc>
                  <a:txBody>
                    <a:bodyPr/>
                    <a:lstStyle/>
                    <a:p>
                      <a:pPr algn="l"/>
                      <a:r>
                        <a:rPr sz="1500" b="0" i="0" u="none">
                          <a:solidFill>
                            <a:srgbClr val="1E293B"/>
                          </a:solidFill>
                          <a:latin typeface="Lato SemiBold"/>
                        </a:rPr>
                        <a:t>Pernyataan</a:t>
                      </a:r>
                      <a:endParaRPr sz="1500" b="0" i="0" u="none">
                        <a:solidFill>
                          <a:srgbClr val="1E293B"/>
                        </a:solidFill>
                        <a:latin typeface="Lato SemiBold"/>
                      </a:endParaRPr>
                    </a:p>
                  </a:txBody>
                  <a:tcPr marL="63500" marR="63500" marT="25400" marB="25400" anchor="ctr">
                    <a:lnL>
                      <a:noFill/>
                    </a:lnL>
                    <a:lnR>
                      <a:noFill/>
                    </a:lnR>
                    <a:lnT>
                      <a:noFill/>
                    </a:lnT>
                    <a:lnB>
                      <a:noFill/>
                    </a:lnB>
                    <a:solidFill>
                      <a:srgbClr val="F1F5F9"/>
                    </a:solidFill>
                  </a:tcPr>
                </a:tc>
                <a:tc>
                  <a:txBody>
                    <a:bodyPr/>
                    <a:lstStyle/>
                    <a:p>
                      <a:pPr algn="ctr"/>
                      <a:r>
                        <a:rPr sz="1500" b="0" i="0" u="none">
                          <a:solidFill>
                            <a:srgbClr val="1E293B"/>
                          </a:solidFill>
                          <a:latin typeface="Lato SemiBold"/>
                        </a:rPr>
                        <a:t>Benar</a:t>
                      </a:r>
                      <a:endParaRPr sz="1500" b="0" i="0" u="none">
                        <a:solidFill>
                          <a:srgbClr val="1E293B"/>
                        </a:solidFill>
                        <a:latin typeface="Lato SemiBold"/>
                      </a:endParaRPr>
                    </a:p>
                  </a:txBody>
                  <a:tcPr marL="63500" marR="63500" marT="25400" marB="25400" anchor="ctr">
                    <a:lnL>
                      <a:noFill/>
                    </a:lnL>
                    <a:lnR>
                      <a:noFill/>
                    </a:lnR>
                    <a:lnT>
                      <a:noFill/>
                    </a:lnT>
                    <a:lnB>
                      <a:noFill/>
                    </a:lnB>
                    <a:solidFill>
                      <a:srgbClr val="F1F5F9"/>
                    </a:solidFill>
                  </a:tcPr>
                </a:tc>
                <a:tc>
                  <a:txBody>
                    <a:bodyPr/>
                    <a:lstStyle/>
                    <a:p>
                      <a:pPr algn="ctr"/>
                      <a:r>
                        <a:rPr sz="1500" b="0" i="0" u="none">
                          <a:solidFill>
                            <a:srgbClr val="1E293B"/>
                          </a:solidFill>
                          <a:latin typeface="Lato SemiBold"/>
                        </a:rPr>
                        <a:t>Salah</a:t>
                      </a:r>
                      <a:endParaRPr sz="1500" b="0" i="0" u="none">
                        <a:solidFill>
                          <a:srgbClr val="1E293B"/>
                        </a:solidFill>
                        <a:latin typeface="Lato SemiBold"/>
                      </a:endParaRPr>
                    </a:p>
                  </a:txBody>
                  <a:tcPr marL="63500" marR="63500" marT="25400" marB="25400" anchor="ctr">
                    <a:lnL>
                      <a:noFill/>
                    </a:lnL>
                    <a:lnR>
                      <a:noFill/>
                    </a:lnR>
                    <a:lnT>
                      <a:noFill/>
                    </a:lnT>
                    <a:lnB>
                      <a:noFill/>
                    </a:lnB>
                    <a:solidFill>
                      <a:srgbClr val="F1F5F9"/>
                    </a:solidFill>
                  </a:tcPr>
                </a:tc>
              </a:tr>
              <a:tr h="752921">
                <a:tc>
                  <a:txBody>
                    <a:bodyPr/>
                    <a:lstStyle/>
                    <a:p>
                      <a:pPr algn="l"/>
                      <a:r>
                        <a:rPr sz="1350" b="0" i="0" u="none">
                          <a:solidFill>
                            <a:srgbClr val="334155"/>
                          </a:solidFill>
                          <a:latin typeface="Lato"/>
                        </a:rPr>
                        <a:t>Lebih dari sepertiga total serangan siber di Indonesia berbentuk malware.</a:t>
                      </a:r>
                      <a:endParaRPr sz="1350" b="0" i="0" u="none">
                        <a:solidFill>
                          <a:srgbClr val="334155"/>
                        </a:solidFill>
                        <a:latin typeface="Lato"/>
                      </a:endParaRPr>
                    </a:p>
                  </a:txBody>
                  <a:tcPr marL="63500" marR="63500" marT="25400" marB="25400" anchor="ctr">
                    <a:lnL>
                      <a:noFill/>
                    </a:lnL>
                    <a:lnR>
                      <a:noFill/>
                    </a:lnR>
                    <a:lnT>
                      <a:noFill/>
                    </a:lnT>
                    <a:lnB>
                      <a:noFill/>
                    </a:lnB>
                    <a:noFill/>
                  </a:tcPr>
                </a:tc>
                <a:tc>
                  <a:txBody>
                    <a:bodyPr/>
                    <a:lstStyle/>
                    <a:p>
                      <a:pPr algn="ctr"/>
                    </a:p>
                  </a:txBody>
                  <a:tcPr marL="63500" marR="63500" marT="25400" marB="25400" anchor="ctr">
                    <a:lnL>
                      <a:noFill/>
                    </a:lnL>
                    <a:lnR>
                      <a:noFill/>
                    </a:lnR>
                    <a:lnT>
                      <a:noFill/>
                    </a:lnT>
                    <a:lnB>
                      <a:noFill/>
                    </a:lnB>
                    <a:noFill/>
                  </a:tcPr>
                </a:tc>
                <a:tc>
                  <a:txBody>
                    <a:bodyPr/>
                    <a:lstStyle/>
                    <a:p>
                      <a:pPr algn="ctr"/>
                    </a:p>
                  </a:txBody>
                  <a:tcPr marL="63500" marR="63500" marT="25400" marB="25400" anchor="ctr">
                    <a:lnL>
                      <a:noFill/>
                    </a:lnL>
                    <a:lnR>
                      <a:noFill/>
                    </a:lnR>
                    <a:lnT>
                      <a:noFill/>
                    </a:lnT>
                    <a:lnB>
                      <a:noFill/>
                    </a:lnB>
                    <a:noFill/>
                  </a:tcPr>
                </a:tc>
              </a:tr>
              <a:tr h="752921">
                <a:tc>
                  <a:txBody>
                    <a:bodyPr/>
                    <a:lstStyle/>
                    <a:p>
                      <a:pPr algn="l"/>
                      <a:r>
                        <a:rPr sz="1350" b="0" i="0" u="none">
                          <a:solidFill>
                            <a:srgbClr val="334155"/>
                          </a:solidFill>
                          <a:latin typeface="Lato"/>
                        </a:rPr>
                        <a:t>Kelompok usia Gen-Z menjadi target utama karena mereka paling sering mengganti kata sandi dompet digital.</a:t>
                      </a:r>
                      <a:endParaRPr sz="1350" b="0" i="0" u="none">
                        <a:solidFill>
                          <a:srgbClr val="334155"/>
                        </a:solidFill>
                        <a:latin typeface="Lato"/>
                      </a:endParaRPr>
                    </a:p>
                  </a:txBody>
                  <a:tcPr marL="63500" marR="63500" marT="25400" marB="25400" anchor="ctr">
                    <a:lnL>
                      <a:noFill/>
                    </a:lnL>
                    <a:lnR>
                      <a:noFill/>
                    </a:lnR>
                    <a:lnT>
                      <a:noFill/>
                    </a:lnT>
                    <a:lnB>
                      <a:noFill/>
                    </a:lnB>
                    <a:noFill/>
                  </a:tcPr>
                </a:tc>
                <a:tc>
                  <a:txBody>
                    <a:bodyPr/>
                    <a:lstStyle/>
                    <a:p>
                      <a:pPr algn="ctr"/>
                    </a:p>
                  </a:txBody>
                  <a:tcPr marL="63500" marR="63500" marT="25400" marB="25400" anchor="ctr">
                    <a:lnL>
                      <a:noFill/>
                    </a:lnL>
                    <a:lnR>
                      <a:noFill/>
                    </a:lnR>
                    <a:lnT>
                      <a:noFill/>
                    </a:lnT>
                    <a:lnB>
                      <a:noFill/>
                    </a:lnB>
                    <a:noFill/>
                  </a:tcPr>
                </a:tc>
                <a:tc>
                  <a:txBody>
                    <a:bodyPr/>
                    <a:lstStyle/>
                    <a:p>
                      <a:pPr algn="ctr"/>
                    </a:p>
                  </a:txBody>
                  <a:tcPr marL="63500" marR="63500" marT="25400" marB="25400" anchor="ctr">
                    <a:lnL>
                      <a:noFill/>
                    </a:lnL>
                    <a:lnR>
                      <a:noFill/>
                    </a:lnR>
                    <a:lnT>
                      <a:noFill/>
                    </a:lnT>
                    <a:lnB>
                      <a:noFill/>
                    </a:lnB>
                    <a:noFill/>
                  </a:tcPr>
                </a:tc>
              </a:tr>
              <a:tr h="752922">
                <a:tc>
                  <a:txBody>
                    <a:bodyPr/>
                    <a:lstStyle/>
                    <a:p>
                      <a:pPr algn="l"/>
                      <a:r>
                        <a:rPr sz="1350" b="0" i="0" u="none">
                          <a:solidFill>
                            <a:srgbClr val="334155"/>
                          </a:solidFill>
                          <a:latin typeface="Lato"/>
                        </a:rPr>
                        <a:t>Kebocoran data menempati urutan kedua dalam jenis serangan siber yang paling sering terjadi.</a:t>
                      </a:r>
                      <a:endParaRPr sz="1350" b="0" i="0" u="none">
                        <a:solidFill>
                          <a:srgbClr val="334155"/>
                        </a:solidFill>
                        <a:latin typeface="Lato"/>
                      </a:endParaRPr>
                    </a:p>
                  </a:txBody>
                  <a:tcPr marL="63500" marR="63500" marT="25400" marB="25400" anchor="ctr">
                    <a:lnL>
                      <a:noFill/>
                    </a:lnL>
                    <a:lnR>
                      <a:noFill/>
                    </a:lnR>
                    <a:lnT>
                      <a:noFill/>
                    </a:lnT>
                    <a:lnB>
                      <a:noFill/>
                    </a:lnB>
                    <a:noFill/>
                  </a:tcPr>
                </a:tc>
                <a:tc>
                  <a:txBody>
                    <a:bodyPr/>
                    <a:lstStyle/>
                    <a:p>
                      <a:pPr algn="ctr"/>
                    </a:p>
                  </a:txBody>
                  <a:tcPr marL="63500" marR="63500" marT="25400" marB="25400" anchor="ctr">
                    <a:lnL>
                      <a:noFill/>
                    </a:lnL>
                    <a:lnR>
                      <a:noFill/>
                    </a:lnR>
                    <a:lnT>
                      <a:noFill/>
                    </a:lnT>
                    <a:lnB>
                      <a:noFill/>
                    </a:lnB>
                    <a:noFill/>
                  </a:tcPr>
                </a:tc>
                <a:tc>
                  <a:txBody>
                    <a:bodyPr/>
                    <a:lstStyle/>
                    <a:p>
                      <a:pPr algn="ctr"/>
                    </a:p>
                  </a:txBody>
                  <a:tcPr marL="63500" marR="63500" marT="25400" marB="25400" anchor="ctr">
                    <a:lnL>
                      <a:noFill/>
                    </a:lnL>
                    <a:lnR>
                      <a:noFill/>
                    </a:lnR>
                    <a:lnT>
                      <a:noFill/>
                    </a:lnT>
                    <a:lnB>
                      <a:noFill/>
                    </a:lnB>
                    <a:noFill/>
                  </a:tcPr>
                </a:tc>
              </a:tr>
            </a:tbl>
          </a:graphicData>
        </a:graphic>
      </p:graphicFrame>
      <p:sp>
        <p:nvSpPr>
          <p:cNvPr id="6" name="Rectangle 5"/>
          <p:cNvSpPr/>
          <p:nvPr/>
        </p:nvSpPr>
        <p:spPr>
          <a:xfrm>
            <a:off x="581025" y="2803177"/>
            <a:ext cx="7721203"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8302228" y="2803177"/>
            <a:ext cx="1654373"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9956601" y="2803177"/>
            <a:ext cx="1654373"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
          <p:cNvSpPr/>
          <p:nvPr/>
        </p:nvSpPr>
        <p:spPr>
          <a:xfrm>
            <a:off x="581025" y="3496567"/>
            <a:ext cx="7721203"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8302228" y="3496567"/>
            <a:ext cx="1654373"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9956601" y="3496567"/>
            <a:ext cx="1654373"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81025" y="4435673"/>
            <a:ext cx="7721203"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8302228" y="4435673"/>
            <a:ext cx="1654373"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9956601" y="4435673"/>
            <a:ext cx="1654373"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ounded Rectangle 14"/>
          <p:cNvSpPr/>
          <p:nvPr/>
        </p:nvSpPr>
        <p:spPr>
          <a:xfrm>
            <a:off x="9015114" y="3007965"/>
            <a:ext cx="228600" cy="228600"/>
          </a:xfrm>
          <a:prstGeom prst="roundRect">
            <a:avLst>
              <a:gd name="adj" fmla="val 16666"/>
            </a:avLst>
          </a:prstGeom>
          <a:solidFill>
            <a:srgbClr val="F8FAFC"/>
          </a:solidFill>
          <a:ln w="19050">
            <a:solidFill>
              <a:srgbClr val="94A3B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ounded Rectangle 15"/>
          <p:cNvSpPr/>
          <p:nvPr/>
        </p:nvSpPr>
        <p:spPr>
          <a:xfrm>
            <a:off x="10669488" y="3007965"/>
            <a:ext cx="228600" cy="228600"/>
          </a:xfrm>
          <a:prstGeom prst="roundRect">
            <a:avLst>
              <a:gd name="adj" fmla="val 16666"/>
            </a:avLst>
          </a:prstGeom>
          <a:solidFill>
            <a:srgbClr val="F8FAFC"/>
          </a:solidFill>
          <a:ln w="19050">
            <a:solidFill>
              <a:srgbClr val="94A3B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ounded Rectangle 16"/>
          <p:cNvSpPr/>
          <p:nvPr/>
        </p:nvSpPr>
        <p:spPr>
          <a:xfrm>
            <a:off x="9015114" y="3824138"/>
            <a:ext cx="228600" cy="228600"/>
          </a:xfrm>
          <a:prstGeom prst="roundRect">
            <a:avLst>
              <a:gd name="adj" fmla="val 16666"/>
            </a:avLst>
          </a:prstGeom>
          <a:solidFill>
            <a:srgbClr val="F8FAFC"/>
          </a:solidFill>
          <a:ln w="19050">
            <a:solidFill>
              <a:srgbClr val="94A3B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ounded Rectangle 17"/>
          <p:cNvSpPr/>
          <p:nvPr/>
        </p:nvSpPr>
        <p:spPr>
          <a:xfrm>
            <a:off x="10669488" y="3824138"/>
            <a:ext cx="228600" cy="228600"/>
          </a:xfrm>
          <a:prstGeom prst="roundRect">
            <a:avLst>
              <a:gd name="adj" fmla="val 16666"/>
            </a:avLst>
          </a:prstGeom>
          <a:solidFill>
            <a:srgbClr val="F8FAFC"/>
          </a:solidFill>
          <a:ln w="19050">
            <a:solidFill>
              <a:srgbClr val="94A3B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ounded Rectangle 18"/>
          <p:cNvSpPr/>
          <p:nvPr/>
        </p:nvSpPr>
        <p:spPr>
          <a:xfrm>
            <a:off x="9015114" y="4640460"/>
            <a:ext cx="228600" cy="228600"/>
          </a:xfrm>
          <a:prstGeom prst="roundRect">
            <a:avLst>
              <a:gd name="adj" fmla="val 16666"/>
            </a:avLst>
          </a:prstGeom>
          <a:solidFill>
            <a:srgbClr val="F8FAFC"/>
          </a:solidFill>
          <a:ln w="19050">
            <a:solidFill>
              <a:srgbClr val="94A3B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ounded Rectangle 19"/>
          <p:cNvSpPr/>
          <p:nvPr/>
        </p:nvSpPr>
        <p:spPr>
          <a:xfrm>
            <a:off x="10669488" y="4640460"/>
            <a:ext cx="228600" cy="228600"/>
          </a:xfrm>
          <a:prstGeom prst="roundRect">
            <a:avLst>
              <a:gd name="adj" fmla="val 16666"/>
            </a:avLst>
          </a:prstGeom>
          <a:solidFill>
            <a:srgbClr val="F8FAFC"/>
          </a:solidFill>
          <a:ln w="19050">
            <a:solidFill>
              <a:srgbClr val="94A3B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571500" y="571500"/>
            <a:ext cx="11601450" cy="600075"/>
          </a:xfrm>
          <a:prstGeom prst="rect">
            <a:avLst/>
          </a:prstGeom>
          <a:noFill/>
        </p:spPr>
        <p:txBody>
          <a:bodyPr wrap="square" lIns="0" tIns="0" rIns="0" bIns="0" anchor="t">
            <a:spAutoFit/>
          </a:bodyPr>
          <a:lstStyle/>
          <a:p>
            <a:pPr algn="l"/>
            <a:r>
              <a:rPr sz="3000" b="0" i="0" u="none">
                <a:solidFill>
                  <a:srgbClr val="4F46E5"/>
                </a:solidFill>
                <a:latin typeface="Poppins SemiBold"/>
              </a:rPr>
              <a:t>Soal Latihan 1 (Pilihan Ganda Kompleks)</a:t>
            </a:r>
            <a:endParaRPr sz="3000" b="0" i="0" u="none">
              <a:solidFill>
                <a:srgbClr val="4F46E5"/>
              </a:solidFill>
              <a:latin typeface="Poppins SemiBold"/>
            </a:endParaRPr>
          </a:p>
        </p:txBody>
      </p:sp>
      <p:sp>
        <p:nvSpPr>
          <p:cNvPr id="22" name="Rectangle 21"/>
          <p:cNvSpPr/>
          <p:nvPr/>
        </p:nvSpPr>
        <p:spPr>
          <a:xfrm>
            <a:off x="571500" y="1238250"/>
            <a:ext cx="11049000" cy="28575"/>
          </a:xfrm>
          <a:prstGeom prst="rect">
            <a:avLst/>
          </a:prstGeom>
          <a:solidFill>
            <a:srgbClr val="E0E7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p:pic>
        <p:nvPicPr>
          <p:cNvPr id="2" name="Picture 1" descr="image.png"/>
          <p:cNvPicPr>
            <a:picLocks noChangeAspect="1"/>
          </p:cNvPicPr>
          <p:nvPr/>
        </p:nvPicPr>
        <p:blipFill>
          <a:blip r:embed="rId1"/>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2"/>
          <a:stretch>
            <a:fillRect/>
          </a:stretch>
        </p:blipFill>
        <p:spPr>
          <a:xfrm>
            <a:off x="571500" y="1539478"/>
            <a:ext cx="5286375" cy="4855368"/>
          </a:xfrm>
          <a:prstGeom prst="rect">
            <a:avLst/>
          </a:prstGeom>
        </p:spPr>
      </p:pic>
      <p:pic>
        <p:nvPicPr>
          <p:cNvPr id="4" name="Picture 3" descr="image.png"/>
          <p:cNvPicPr>
            <a:picLocks noChangeAspect="1"/>
          </p:cNvPicPr>
          <p:nvPr/>
        </p:nvPicPr>
        <p:blipFill>
          <a:blip r:embed="rId3"/>
          <a:stretch>
            <a:fillRect/>
          </a:stretch>
        </p:blipFill>
        <p:spPr>
          <a:xfrm>
            <a:off x="6334125" y="1539478"/>
            <a:ext cx="5286375" cy="4855368"/>
          </a:xfrm>
          <a:prstGeom prst="rect">
            <a:avLst/>
          </a:prstGeom>
        </p:spPr>
      </p:pic>
      <p:pic>
        <p:nvPicPr>
          <p:cNvPr id="5" name="Picture 4" descr="image.png"/>
          <p:cNvPicPr>
            <a:picLocks noChangeAspect="1"/>
          </p:cNvPicPr>
          <p:nvPr/>
        </p:nvPicPr>
        <p:blipFill>
          <a:blip r:embed="rId4"/>
          <a:stretch>
            <a:fillRect/>
          </a:stretch>
        </p:blipFill>
        <p:spPr>
          <a:xfrm>
            <a:off x="6581775" y="3352948"/>
            <a:ext cx="4791075" cy="819001"/>
          </a:xfrm>
          <a:prstGeom prst="rect">
            <a:avLst/>
          </a:prstGeom>
        </p:spPr>
      </p:pic>
      <p:sp>
        <p:nvSpPr>
          <p:cNvPr id="6" name="TextBox 5"/>
          <p:cNvSpPr txBox="1"/>
          <p:nvPr/>
        </p:nvSpPr>
        <p:spPr>
          <a:xfrm>
            <a:off x="819150" y="1787128"/>
            <a:ext cx="5030628" cy="314325"/>
          </a:xfrm>
          <a:prstGeom prst="rect">
            <a:avLst/>
          </a:prstGeom>
          <a:noFill/>
        </p:spPr>
        <p:txBody>
          <a:bodyPr wrap="square" lIns="0" tIns="0" rIns="0" bIns="0" anchor="t">
            <a:spAutoFit/>
          </a:bodyPr>
          <a:lstStyle/>
          <a:p>
            <a:pPr algn="l"/>
            <a:r>
              <a:rPr sz="1650" b="0" i="0" u="none">
                <a:solidFill>
                  <a:srgbClr val="4F46E5"/>
                </a:solidFill>
                <a:latin typeface="Poppins SemiBold"/>
              </a:rPr>
              <a:t>Soal 2 (Pilihan Ganda)</a:t>
            </a:r>
            <a:endParaRPr sz="1650" b="0" i="0" u="none">
              <a:solidFill>
                <a:srgbClr val="4F46E5"/>
              </a:solidFill>
              <a:latin typeface="Poppins SemiBold"/>
            </a:endParaRPr>
          </a:p>
        </p:txBody>
      </p:sp>
      <p:sp>
        <p:nvSpPr>
          <p:cNvPr id="7" name="TextBox 6"/>
          <p:cNvSpPr txBox="1"/>
          <p:nvPr/>
        </p:nvSpPr>
        <p:spPr>
          <a:xfrm>
            <a:off x="819150" y="2244328"/>
            <a:ext cx="4791075" cy="548580"/>
          </a:xfrm>
          <a:prstGeom prst="rect">
            <a:avLst/>
          </a:prstGeom>
          <a:noFill/>
        </p:spPr>
        <p:txBody>
          <a:bodyPr wrap="square" lIns="0" tIns="0" rIns="0" bIns="0" anchor="t">
            <a:spAutoFit/>
          </a:bodyPr>
          <a:lstStyle/>
          <a:p>
            <a:pPr algn="l">
              <a:lnSpc>
                <a:spcPts val="2160"/>
              </a:lnSpc>
            </a:pPr>
            <a:r>
              <a:rPr sz="1350" b="0" i="0" u="none">
                <a:solidFill>
                  <a:srgbClr val="334155"/>
                </a:solidFill>
                <a:latin typeface="Lato"/>
              </a:rPr>
              <a:t>Apa penyebab utama kelompok Gen-Z sangat rentan terhadap serangan phishing menurut teks tersebut?</a:t>
            </a:r>
            <a:endParaRPr sz="1350" b="0" i="0" u="none">
              <a:solidFill>
                <a:srgbClr val="334155"/>
              </a:solidFill>
              <a:latin typeface="Lato"/>
            </a:endParaRPr>
          </a:p>
        </p:txBody>
      </p:sp>
      <p:sp>
        <p:nvSpPr>
          <p:cNvPr id="8" name="TextBox 7"/>
          <p:cNvSpPr txBox="1"/>
          <p:nvPr/>
        </p:nvSpPr>
        <p:spPr>
          <a:xfrm>
            <a:off x="6581775" y="1787128"/>
            <a:ext cx="5030628" cy="314325"/>
          </a:xfrm>
          <a:prstGeom prst="rect">
            <a:avLst/>
          </a:prstGeom>
          <a:noFill/>
        </p:spPr>
        <p:txBody>
          <a:bodyPr wrap="square" lIns="0" tIns="0" rIns="0" bIns="0" anchor="t">
            <a:spAutoFit/>
          </a:bodyPr>
          <a:lstStyle/>
          <a:p>
            <a:pPr algn="l"/>
            <a:r>
              <a:rPr sz="1650" b="0" i="0" u="none">
                <a:solidFill>
                  <a:srgbClr val="4F46E5"/>
                </a:solidFill>
                <a:latin typeface="Poppins SemiBold"/>
              </a:rPr>
              <a:t>Soal 3 (Isian Singkat)</a:t>
            </a:r>
            <a:endParaRPr sz="1650" b="0" i="0" u="none">
              <a:solidFill>
                <a:srgbClr val="4F46E5"/>
              </a:solidFill>
              <a:latin typeface="Poppins SemiBold"/>
            </a:endParaRPr>
          </a:p>
        </p:txBody>
      </p:sp>
      <p:sp>
        <p:nvSpPr>
          <p:cNvPr id="9" name="TextBox 8"/>
          <p:cNvSpPr txBox="1"/>
          <p:nvPr/>
        </p:nvSpPr>
        <p:spPr>
          <a:xfrm>
            <a:off x="6581775" y="2244328"/>
            <a:ext cx="4791075" cy="822870"/>
          </a:xfrm>
          <a:prstGeom prst="rect">
            <a:avLst/>
          </a:prstGeom>
          <a:noFill/>
        </p:spPr>
        <p:txBody>
          <a:bodyPr wrap="square" lIns="0" tIns="0" rIns="0" bIns="0" anchor="t">
            <a:spAutoFit/>
          </a:bodyPr>
          <a:lstStyle/>
          <a:p>
            <a:pPr algn="l">
              <a:lnSpc>
                <a:spcPts val="2160"/>
              </a:lnSpc>
            </a:pPr>
            <a:r>
              <a:rPr sz="1350" b="0" i="0" u="none">
                <a:solidFill>
                  <a:srgbClr val="334155"/>
                </a:solidFill>
                <a:latin typeface="Lato"/>
              </a:rPr>
              <a:t>Berapa persentase total gabungan serangan siber yang disebabkan oleh phishing dan kebocoran data berdasarkan laporan BSSN semester pertama 2026?</a:t>
            </a:r>
            <a:endParaRPr sz="1350" b="0" i="0" u="none">
              <a:solidFill>
                <a:srgbClr val="334155"/>
              </a:solidFill>
              <a:latin typeface="Lato"/>
            </a:endParaRPr>
          </a:p>
        </p:txBody>
      </p:sp>
      <p:sp>
        <p:nvSpPr>
          <p:cNvPr id="10" name="TextBox 9"/>
          <p:cNvSpPr txBox="1"/>
          <p:nvPr/>
        </p:nvSpPr>
        <p:spPr>
          <a:xfrm>
            <a:off x="1114425" y="3112948"/>
            <a:ext cx="85725" cy="247650"/>
          </a:xfrm>
          <a:prstGeom prst="rect">
            <a:avLst/>
          </a:prstGeom>
          <a:noFill/>
        </p:spPr>
        <p:txBody>
          <a:bodyPr wrap="square" lIns="0" tIns="0" rIns="0" bIns="0" anchor="t">
            <a:spAutoFit/>
          </a:bodyPr>
          <a:lstStyle/>
          <a:p>
            <a:pPr algn="l"/>
            <a:r>
              <a:rPr sz="1200" b="0" i="0" u="none">
                <a:solidFill>
                  <a:srgbClr val="334155"/>
                </a:solidFill>
                <a:latin typeface="Lato"/>
              </a:rPr>
              <a:t>•</a:t>
            </a:r>
            <a:endParaRPr sz="1200" b="0" i="0" u="none">
              <a:solidFill>
                <a:srgbClr val="334155"/>
              </a:solidFill>
              <a:latin typeface="Lato"/>
            </a:endParaRPr>
          </a:p>
        </p:txBody>
      </p:sp>
      <p:sp>
        <p:nvSpPr>
          <p:cNvPr id="11" name="Rounded Rectangle 10"/>
          <p:cNvSpPr/>
          <p:nvPr/>
        </p:nvSpPr>
        <p:spPr>
          <a:xfrm>
            <a:off x="1057275" y="2935783"/>
            <a:ext cx="4552950" cy="453330"/>
          </a:xfrm>
          <a:prstGeom prst="roundRect">
            <a:avLst>
              <a:gd name="adj" fmla="val 12606"/>
            </a:avLst>
          </a:prstGeom>
          <a:noFill/>
          <a:ln w="9525">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1200150" y="3031033"/>
            <a:ext cx="4267200" cy="262830"/>
          </a:xfrm>
          <a:prstGeom prst="rect">
            <a:avLst/>
          </a:prstGeom>
          <a:noFill/>
        </p:spPr>
        <p:txBody>
          <a:bodyPr wrap="square" lIns="85725" tIns="0" rIns="0" bIns="0" anchor="t">
            <a:spAutoFit/>
          </a:bodyPr>
          <a:lstStyle/>
          <a:p>
            <a:pPr algn="l">
              <a:lnSpc>
                <a:spcPts val="1920"/>
              </a:lnSpc>
            </a:pPr>
            <a:r>
              <a:rPr sz="1200" b="1" i="0" u="none">
                <a:solidFill>
                  <a:srgbClr val="334155"/>
                </a:solidFill>
                <a:latin typeface="Lato"/>
              </a:rPr>
              <a:t>A.</a:t>
            </a:r>
            <a:r>
              <a:rPr sz="1200" b="0" i="0" u="none">
                <a:solidFill>
                  <a:srgbClr val="334155"/>
                </a:solidFill>
                <a:latin typeface="Lato"/>
              </a:rPr>
              <a:t> Mereka tidak memiliki aplikasi dompet digital.</a:t>
            </a:r>
            <a:endParaRPr sz="1200" b="0" i="0" u="none">
              <a:solidFill>
                <a:srgbClr val="334155"/>
              </a:solidFill>
              <a:latin typeface="Lato"/>
            </a:endParaRPr>
          </a:p>
        </p:txBody>
      </p:sp>
      <p:sp>
        <p:nvSpPr>
          <p:cNvPr id="13" name="TextBox 12"/>
          <p:cNvSpPr txBox="1"/>
          <p:nvPr/>
        </p:nvSpPr>
        <p:spPr>
          <a:xfrm>
            <a:off x="1200150" y="3695184"/>
            <a:ext cx="85725" cy="247650"/>
          </a:xfrm>
          <a:prstGeom prst="rect">
            <a:avLst/>
          </a:prstGeom>
          <a:noFill/>
        </p:spPr>
        <p:txBody>
          <a:bodyPr wrap="square" lIns="0" tIns="0" rIns="0" bIns="0" anchor="t">
            <a:spAutoFit/>
          </a:bodyPr>
          <a:lstStyle/>
          <a:p>
            <a:pPr algn="l"/>
            <a:r>
              <a:rPr sz="1200" b="0" i="0" u="none">
                <a:solidFill>
                  <a:srgbClr val="334155"/>
                </a:solidFill>
                <a:latin typeface="Lato"/>
              </a:rPr>
              <a:t>•</a:t>
            </a:r>
            <a:endParaRPr sz="1200" b="0" i="0" u="none">
              <a:solidFill>
                <a:srgbClr val="334155"/>
              </a:solidFill>
              <a:latin typeface="Lato"/>
            </a:endParaRPr>
          </a:p>
        </p:txBody>
      </p:sp>
      <p:sp>
        <p:nvSpPr>
          <p:cNvPr id="14" name="Rounded Rectangle 13"/>
          <p:cNvSpPr/>
          <p:nvPr/>
        </p:nvSpPr>
        <p:spPr>
          <a:xfrm>
            <a:off x="1057275" y="3484364"/>
            <a:ext cx="4552950" cy="697110"/>
          </a:xfrm>
          <a:prstGeom prst="roundRect">
            <a:avLst>
              <a:gd name="adj" fmla="val 8198"/>
            </a:avLst>
          </a:prstGeom>
          <a:noFill/>
          <a:ln w="9525">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1200150" y="3579614"/>
            <a:ext cx="4267200" cy="506610"/>
          </a:xfrm>
          <a:prstGeom prst="rect">
            <a:avLst/>
          </a:prstGeom>
          <a:noFill/>
        </p:spPr>
        <p:txBody>
          <a:bodyPr wrap="square" lIns="85725" tIns="0" rIns="0" bIns="0" anchor="t">
            <a:spAutoFit/>
          </a:bodyPr>
          <a:lstStyle/>
          <a:p>
            <a:pPr algn="l">
              <a:lnSpc>
                <a:spcPts val="1920"/>
              </a:lnSpc>
            </a:pPr>
            <a:r>
              <a:rPr sz="1200" b="1" i="0" u="none">
                <a:solidFill>
                  <a:srgbClr val="334155"/>
                </a:solidFill>
                <a:latin typeface="Lato"/>
              </a:rPr>
              <a:t>B.</a:t>
            </a:r>
            <a:r>
              <a:rPr sz="1200" b="0" i="0" u="none">
                <a:solidFill>
                  <a:srgbClr val="334155"/>
                </a:solidFill>
                <a:latin typeface="Lato"/>
              </a:rPr>
              <a:t> Kebiasaan mengklik tautan yang mengiming-imingi hadiah gratis.</a:t>
            </a:r>
            <a:endParaRPr sz="1200" b="0" i="0" u="none">
              <a:solidFill>
                <a:srgbClr val="334155"/>
              </a:solidFill>
              <a:latin typeface="Lato"/>
            </a:endParaRPr>
          </a:p>
        </p:txBody>
      </p:sp>
      <p:sp>
        <p:nvSpPr>
          <p:cNvPr id="16" name="TextBox 15"/>
          <p:cNvSpPr txBox="1"/>
          <p:nvPr/>
        </p:nvSpPr>
        <p:spPr>
          <a:xfrm>
            <a:off x="1200150" y="4549140"/>
            <a:ext cx="85725" cy="247650"/>
          </a:xfrm>
          <a:prstGeom prst="rect">
            <a:avLst/>
          </a:prstGeom>
          <a:noFill/>
        </p:spPr>
        <p:txBody>
          <a:bodyPr wrap="square" lIns="0" tIns="0" rIns="0" bIns="0" anchor="t">
            <a:spAutoFit/>
          </a:bodyPr>
          <a:lstStyle/>
          <a:p>
            <a:pPr algn="l"/>
            <a:r>
              <a:rPr sz="1200" b="0" i="0" u="none">
                <a:solidFill>
                  <a:srgbClr val="334155"/>
                </a:solidFill>
                <a:latin typeface="Lato"/>
              </a:rPr>
              <a:t>•</a:t>
            </a:r>
            <a:endParaRPr sz="1200" b="0" i="0" u="none">
              <a:solidFill>
                <a:srgbClr val="334155"/>
              </a:solidFill>
              <a:latin typeface="Lato"/>
            </a:endParaRPr>
          </a:p>
        </p:txBody>
      </p:sp>
      <p:sp>
        <p:nvSpPr>
          <p:cNvPr id="17" name="Rounded Rectangle 16"/>
          <p:cNvSpPr/>
          <p:nvPr/>
        </p:nvSpPr>
        <p:spPr>
          <a:xfrm>
            <a:off x="1057275" y="4276725"/>
            <a:ext cx="4552950" cy="697110"/>
          </a:xfrm>
          <a:prstGeom prst="roundRect">
            <a:avLst>
              <a:gd name="adj" fmla="val 8198"/>
            </a:avLst>
          </a:prstGeom>
          <a:noFill/>
          <a:ln w="9525">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1200150" y="4371975"/>
            <a:ext cx="4267200" cy="506610"/>
          </a:xfrm>
          <a:prstGeom prst="rect">
            <a:avLst/>
          </a:prstGeom>
          <a:noFill/>
        </p:spPr>
        <p:txBody>
          <a:bodyPr wrap="square" lIns="85725" tIns="0" rIns="0" bIns="0" anchor="t">
            <a:spAutoFit/>
          </a:bodyPr>
          <a:lstStyle/>
          <a:p>
            <a:pPr algn="l">
              <a:lnSpc>
                <a:spcPts val="1920"/>
              </a:lnSpc>
            </a:pPr>
            <a:r>
              <a:rPr sz="1200" b="1" i="0" u="none">
                <a:solidFill>
                  <a:srgbClr val="334155"/>
                </a:solidFill>
                <a:latin typeface="Lato"/>
              </a:rPr>
              <a:t>C.</a:t>
            </a:r>
            <a:r>
              <a:rPr sz="1200" b="0" i="0" u="none">
                <a:solidFill>
                  <a:srgbClr val="334155"/>
                </a:solidFill>
                <a:latin typeface="Lato"/>
              </a:rPr>
              <a:t> BSSN tidak memberikan perlindungan siber pada ponsel mereka.</a:t>
            </a:r>
            <a:endParaRPr sz="1200" b="0" i="0" u="none">
              <a:solidFill>
                <a:srgbClr val="334155"/>
              </a:solidFill>
              <a:latin typeface="Lato"/>
            </a:endParaRPr>
          </a:p>
        </p:txBody>
      </p:sp>
      <p:sp>
        <p:nvSpPr>
          <p:cNvPr id="19" name="TextBox 18"/>
          <p:cNvSpPr txBox="1"/>
          <p:nvPr/>
        </p:nvSpPr>
        <p:spPr>
          <a:xfrm>
            <a:off x="1200150" y="5261490"/>
            <a:ext cx="85725" cy="247650"/>
          </a:xfrm>
          <a:prstGeom prst="rect">
            <a:avLst/>
          </a:prstGeom>
          <a:noFill/>
        </p:spPr>
        <p:txBody>
          <a:bodyPr wrap="square" lIns="0" tIns="0" rIns="0" bIns="0" anchor="t">
            <a:spAutoFit/>
          </a:bodyPr>
          <a:lstStyle/>
          <a:p>
            <a:pPr algn="l"/>
            <a:r>
              <a:rPr sz="1200" b="0" i="0" u="none">
                <a:solidFill>
                  <a:srgbClr val="334155"/>
                </a:solidFill>
                <a:latin typeface="Lato"/>
              </a:rPr>
              <a:t>•</a:t>
            </a:r>
            <a:endParaRPr sz="1200" b="0" i="0" u="none">
              <a:solidFill>
                <a:srgbClr val="334155"/>
              </a:solidFill>
              <a:latin typeface="Lato"/>
            </a:endParaRPr>
          </a:p>
        </p:txBody>
      </p:sp>
      <p:sp>
        <p:nvSpPr>
          <p:cNvPr id="20" name="Rounded Rectangle 19"/>
          <p:cNvSpPr/>
          <p:nvPr/>
        </p:nvSpPr>
        <p:spPr>
          <a:xfrm>
            <a:off x="1057275" y="5069085"/>
            <a:ext cx="4552950" cy="697110"/>
          </a:xfrm>
          <a:prstGeom prst="roundRect">
            <a:avLst>
              <a:gd name="adj" fmla="val 8198"/>
            </a:avLst>
          </a:prstGeom>
          <a:noFill/>
          <a:ln w="9525">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1200150" y="5164335"/>
            <a:ext cx="4267200" cy="506610"/>
          </a:xfrm>
          <a:prstGeom prst="rect">
            <a:avLst/>
          </a:prstGeom>
          <a:noFill/>
        </p:spPr>
        <p:txBody>
          <a:bodyPr wrap="square" lIns="85725" tIns="0" rIns="0" bIns="0" anchor="t">
            <a:spAutoFit/>
          </a:bodyPr>
          <a:lstStyle/>
          <a:p>
            <a:pPr algn="l">
              <a:lnSpc>
                <a:spcPts val="1920"/>
              </a:lnSpc>
            </a:pPr>
            <a:r>
              <a:rPr sz="1200" b="1" i="0" u="none">
                <a:solidFill>
                  <a:srgbClr val="334155"/>
                </a:solidFill>
                <a:latin typeface="Lato"/>
              </a:rPr>
              <a:t>D.</a:t>
            </a:r>
            <a:r>
              <a:rPr sz="1200" b="0" i="0" u="none">
                <a:solidFill>
                  <a:srgbClr val="334155"/>
                </a:solidFill>
                <a:latin typeface="Lato"/>
              </a:rPr>
              <a:t> Usia mereka yang masih terlalu muda untuk menggunakan media sosial.</a:t>
            </a:r>
            <a:endParaRPr sz="1200" b="0" i="0" u="none">
              <a:solidFill>
                <a:srgbClr val="334155"/>
              </a:solidFill>
              <a:latin typeface="Lato"/>
            </a:endParaRPr>
          </a:p>
        </p:txBody>
      </p:sp>
      <p:sp>
        <p:nvSpPr>
          <p:cNvPr id="22" name="TextBox 21"/>
          <p:cNvSpPr txBox="1"/>
          <p:nvPr/>
        </p:nvSpPr>
        <p:spPr>
          <a:xfrm>
            <a:off x="6772275" y="3495823"/>
            <a:ext cx="4410075" cy="243780"/>
          </a:xfrm>
          <a:prstGeom prst="rect">
            <a:avLst/>
          </a:prstGeom>
          <a:noFill/>
        </p:spPr>
        <p:txBody>
          <a:bodyPr wrap="square" lIns="0" tIns="0" rIns="0" bIns="0" anchor="t">
            <a:spAutoFit/>
          </a:bodyPr>
          <a:lstStyle/>
          <a:p>
            <a:pPr algn="l">
              <a:lnSpc>
                <a:spcPts val="1920"/>
              </a:lnSpc>
            </a:pPr>
            <a:r>
              <a:rPr sz="1200" b="1" i="0" u="none">
                <a:solidFill>
                  <a:srgbClr val="15803D"/>
                </a:solidFill>
                <a:latin typeface="Lato"/>
              </a:rPr>
              <a:t>Kunci Jawaban:</a:t>
            </a:r>
            <a:r>
              <a:rPr sz="1200" b="0" i="0" u="none">
                <a:solidFill>
                  <a:srgbClr val="334155"/>
                </a:solidFill>
                <a:latin typeface="Lato"/>
              </a:rPr>
              <a:t> 65%</a:t>
            </a:r>
            <a:endParaRPr sz="1200" b="0" i="0" u="none">
              <a:solidFill>
                <a:srgbClr val="334155"/>
              </a:solidFill>
              <a:latin typeface="Lato"/>
            </a:endParaRPr>
          </a:p>
        </p:txBody>
      </p:sp>
      <p:sp>
        <p:nvSpPr>
          <p:cNvPr id="23" name="TextBox 22"/>
          <p:cNvSpPr txBox="1"/>
          <p:nvPr/>
        </p:nvSpPr>
        <p:spPr>
          <a:xfrm>
            <a:off x="6772275" y="3815804"/>
            <a:ext cx="4410075" cy="213270"/>
          </a:xfrm>
          <a:prstGeom prst="rect">
            <a:avLst/>
          </a:prstGeom>
          <a:noFill/>
        </p:spPr>
        <p:txBody>
          <a:bodyPr wrap="square" lIns="0" tIns="0" rIns="0" bIns="0" anchor="t">
            <a:spAutoFit/>
          </a:bodyPr>
          <a:lstStyle/>
          <a:p>
            <a:pPr algn="l">
              <a:lnSpc>
                <a:spcPts val="1680"/>
              </a:lnSpc>
            </a:pPr>
            <a:r>
              <a:rPr sz="1050" b="0" i="0" u="none">
                <a:solidFill>
                  <a:srgbClr val="475569"/>
                </a:solidFill>
                <a:latin typeface="Lato"/>
              </a:rPr>
              <a:t>(Hasil perhitungan dari 42% Phishing + 23% Kebocoran Data)</a:t>
            </a:r>
            <a:endParaRPr sz="1050" b="0" i="0" u="none">
              <a:solidFill>
                <a:srgbClr val="475569"/>
              </a:solidFill>
              <a:latin typeface="Lato"/>
            </a:endParaRPr>
          </a:p>
        </p:txBody>
      </p:sp>
      <p:sp>
        <p:nvSpPr>
          <p:cNvPr id="24" name="Rectangle 23"/>
          <p:cNvSpPr/>
          <p:nvPr/>
        </p:nvSpPr>
        <p:spPr>
          <a:xfrm>
            <a:off x="1057275" y="3379589"/>
            <a:ext cx="4552950" cy="9525"/>
          </a:xfrm>
          <a:prstGeom prst="rect">
            <a:avLst/>
          </a:prstGeom>
          <a:solidFill>
            <a:srgbClr val="CBD5E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Rectangle 24"/>
          <p:cNvSpPr/>
          <p:nvPr/>
        </p:nvSpPr>
        <p:spPr>
          <a:xfrm>
            <a:off x="1057275" y="4171950"/>
            <a:ext cx="4552950" cy="9525"/>
          </a:xfrm>
          <a:prstGeom prst="rect">
            <a:avLst/>
          </a:prstGeom>
          <a:solidFill>
            <a:srgbClr val="CBD5E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1057275" y="4964310"/>
            <a:ext cx="4552950" cy="9525"/>
          </a:xfrm>
          <a:prstGeom prst="rect">
            <a:avLst/>
          </a:prstGeom>
          <a:solidFill>
            <a:srgbClr val="CBD5E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Rectangle 26"/>
          <p:cNvSpPr/>
          <p:nvPr/>
        </p:nvSpPr>
        <p:spPr>
          <a:xfrm>
            <a:off x="1057275" y="5756671"/>
            <a:ext cx="4552950" cy="9525"/>
          </a:xfrm>
          <a:prstGeom prst="rect">
            <a:avLst/>
          </a:prstGeom>
          <a:solidFill>
            <a:srgbClr val="CBD5E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571500" y="463153"/>
            <a:ext cx="11601450" cy="600075"/>
          </a:xfrm>
          <a:prstGeom prst="rect">
            <a:avLst/>
          </a:prstGeom>
          <a:noFill/>
        </p:spPr>
        <p:txBody>
          <a:bodyPr wrap="square" lIns="0" tIns="0" rIns="0" bIns="0" anchor="t">
            <a:spAutoFit/>
          </a:bodyPr>
          <a:lstStyle/>
          <a:p>
            <a:pPr algn="l"/>
            <a:r>
              <a:rPr sz="3000" b="0" i="0" u="none">
                <a:solidFill>
                  <a:srgbClr val="4F46E5"/>
                </a:solidFill>
                <a:latin typeface="Poppins SemiBold"/>
              </a:rPr>
              <a:t>Soal Latihan 2 &amp; 3</a:t>
            </a:r>
            <a:endParaRPr sz="3000" b="0" i="0" u="none">
              <a:solidFill>
                <a:srgbClr val="4F46E5"/>
              </a:solidFill>
              <a:latin typeface="Poppins SemiBold"/>
            </a:endParaRPr>
          </a:p>
        </p:txBody>
      </p:sp>
      <p:sp>
        <p:nvSpPr>
          <p:cNvPr id="29" name="Rectangle 28"/>
          <p:cNvSpPr/>
          <p:nvPr/>
        </p:nvSpPr>
        <p:spPr>
          <a:xfrm>
            <a:off x="571500" y="1129903"/>
            <a:ext cx="11049000" cy="28575"/>
          </a:xfrm>
          <a:prstGeom prst="rect">
            <a:avLst/>
          </a:prstGeom>
          <a:solidFill>
            <a:srgbClr val="E0E7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p:pic>
        <p:nvPicPr>
          <p:cNvPr id="2" name="Picture 1" descr="image.png"/>
          <p:cNvPicPr>
            <a:picLocks noChangeAspect="1"/>
          </p:cNvPicPr>
          <p:nvPr/>
        </p:nvPicPr>
        <p:blipFill>
          <a:blip r:embed="rId1"/>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2"/>
          <a:stretch>
            <a:fillRect/>
          </a:stretch>
        </p:blipFill>
        <p:spPr>
          <a:xfrm>
            <a:off x="571500" y="1755576"/>
            <a:ext cx="5286375" cy="4423023"/>
          </a:xfrm>
          <a:prstGeom prst="rect">
            <a:avLst/>
          </a:prstGeom>
        </p:spPr>
      </p:pic>
      <p:pic>
        <p:nvPicPr>
          <p:cNvPr id="4" name="Picture 3" descr="image.png"/>
          <p:cNvPicPr>
            <a:picLocks noChangeAspect="1"/>
          </p:cNvPicPr>
          <p:nvPr/>
        </p:nvPicPr>
        <p:blipFill>
          <a:blip r:embed="rId3"/>
          <a:stretch>
            <a:fillRect/>
          </a:stretch>
        </p:blipFill>
        <p:spPr>
          <a:xfrm>
            <a:off x="6334125" y="1647825"/>
            <a:ext cx="5286375" cy="4572000"/>
          </a:xfrm>
          <a:prstGeom prst="rect">
            <a:avLst/>
          </a:prstGeom>
        </p:spPr>
      </p:pic>
      <p:sp>
        <p:nvSpPr>
          <p:cNvPr id="5" name="TextBox 4"/>
          <p:cNvSpPr txBox="1"/>
          <p:nvPr/>
        </p:nvSpPr>
        <p:spPr>
          <a:xfrm>
            <a:off x="895350" y="1780341"/>
            <a:ext cx="4676775" cy="1097160"/>
          </a:xfrm>
          <a:prstGeom prst="rect">
            <a:avLst/>
          </a:prstGeom>
          <a:noFill/>
        </p:spPr>
        <p:txBody>
          <a:bodyPr wrap="square" lIns="0" tIns="0" rIns="0" bIns="0" anchor="t">
            <a:spAutoFit/>
          </a:bodyPr>
          <a:lstStyle/>
          <a:p>
            <a:pPr algn="l">
              <a:lnSpc>
                <a:spcPts val="2160"/>
              </a:lnSpc>
            </a:pPr>
            <a:r>
              <a:rPr sz="1350" b="0" i="0" u="none">
                <a:solidFill>
                  <a:srgbClr val="334155"/>
                </a:solidFill>
                <a:latin typeface="Lato"/>
              </a:rPr>
              <a:t>Maya menatap keluar jendela kereta ekonomi yang membawanya kembali ke kampung halaman. Di luar, kegelapan malam hanya diselingi lampu-lampu tiang listrik yang melintas cepat.</a:t>
            </a:r>
            <a:endParaRPr sz="1350" b="0" i="0" u="none">
              <a:solidFill>
                <a:srgbClr val="334155"/>
              </a:solidFill>
              <a:latin typeface="Lato"/>
            </a:endParaRPr>
          </a:p>
        </p:txBody>
      </p:sp>
      <p:sp>
        <p:nvSpPr>
          <p:cNvPr id="6" name="TextBox 5"/>
          <p:cNvSpPr txBox="1"/>
          <p:nvPr/>
        </p:nvSpPr>
        <p:spPr>
          <a:xfrm>
            <a:off x="895350" y="3046412"/>
            <a:ext cx="4676775" cy="1371451"/>
          </a:xfrm>
          <a:prstGeom prst="rect">
            <a:avLst/>
          </a:prstGeom>
          <a:noFill/>
        </p:spPr>
        <p:txBody>
          <a:bodyPr wrap="square" lIns="0" tIns="0" rIns="0" bIns="0" anchor="t">
            <a:spAutoFit/>
          </a:bodyPr>
          <a:lstStyle/>
          <a:p>
            <a:pPr algn="l">
              <a:lnSpc>
                <a:spcPts val="2160"/>
              </a:lnSpc>
            </a:pPr>
            <a:r>
              <a:rPr sz="1350" b="0" i="0" u="none">
                <a:solidFill>
                  <a:srgbClr val="334155"/>
                </a:solidFill>
                <a:latin typeface="Lato"/>
              </a:rPr>
              <a:t>Di tangannya, sebuah ijazah sarjana arsitektur yang sudah mulai kusut karena genggaman yang terlalu erat. Di kota perantauan, ia ditolak di belasan perusahaan. Semua meminta "pengalaman kerja", sesuatu yang mustahil dimiliki oleh seorang lulusan baru sepertinya.</a:t>
            </a:r>
            <a:endParaRPr sz="1350" b="0" i="0" u="none">
              <a:solidFill>
                <a:srgbClr val="334155"/>
              </a:solidFill>
              <a:latin typeface="Lato"/>
            </a:endParaRPr>
          </a:p>
        </p:txBody>
      </p:sp>
      <p:sp>
        <p:nvSpPr>
          <p:cNvPr id="7" name="TextBox 6"/>
          <p:cNvSpPr txBox="1"/>
          <p:nvPr/>
        </p:nvSpPr>
        <p:spPr>
          <a:xfrm>
            <a:off x="895350" y="4814738"/>
            <a:ext cx="4676775" cy="1097160"/>
          </a:xfrm>
          <a:prstGeom prst="rect">
            <a:avLst/>
          </a:prstGeom>
          <a:noFill/>
        </p:spPr>
        <p:txBody>
          <a:bodyPr wrap="square" lIns="0" tIns="0" rIns="0" bIns="0" anchor="t">
            <a:spAutoFit/>
          </a:bodyPr>
          <a:lstStyle/>
          <a:p>
            <a:pPr algn="l">
              <a:lnSpc>
                <a:spcPts val="2160"/>
              </a:lnSpc>
            </a:pPr>
            <a:r>
              <a:rPr sz="1350" b="1" i="0" u="none">
                <a:solidFill>
                  <a:srgbClr val="334155"/>
                </a:solidFill>
                <a:latin typeface="Lato"/>
              </a:rPr>
              <a:t>Kereta melambat saat memasuki Stasiun Tugu. Maya menarik napas dalam-dalam, menelan rasa getirnya, dan berbisik pada dirinya sendiri, "Kota ini mungkin menolakku, tapi tanah kelahiranku selalu butuh dibangun."</a:t>
            </a:r>
            <a:endParaRPr sz="1350" b="1" i="0" u="none">
              <a:solidFill>
                <a:srgbClr val="334155"/>
              </a:solidFill>
              <a:latin typeface="Lato"/>
            </a:endParaRPr>
          </a:p>
        </p:txBody>
      </p:sp>
      <p:pic>
        <p:nvPicPr>
          <p:cNvPr id="8" name="Picture 7" descr="image.png"/>
          <p:cNvPicPr>
            <a:picLocks noChangeAspect="1"/>
          </p:cNvPicPr>
          <p:nvPr/>
        </p:nvPicPr>
        <p:blipFill>
          <a:blip r:embed="rId4"/>
          <a:stretch>
            <a:fillRect/>
          </a:stretch>
        </p:blipFill>
        <p:spPr>
          <a:xfrm>
            <a:off x="6334125" y="1647825"/>
            <a:ext cx="5286375" cy="4572000"/>
          </a:xfrm>
          <a:prstGeom prst="rect">
            <a:avLst/>
          </a:prstGeom>
        </p:spPr>
      </p:pic>
      <p:sp>
        <p:nvSpPr>
          <p:cNvPr id="9" name="TextBox 8"/>
          <p:cNvSpPr txBox="1"/>
          <p:nvPr/>
        </p:nvSpPr>
        <p:spPr>
          <a:xfrm>
            <a:off x="571500" y="571500"/>
            <a:ext cx="11601450" cy="600075"/>
          </a:xfrm>
          <a:prstGeom prst="rect">
            <a:avLst/>
          </a:prstGeom>
          <a:noFill/>
        </p:spPr>
        <p:txBody>
          <a:bodyPr wrap="square" lIns="0" tIns="0" rIns="0" bIns="0" anchor="t">
            <a:spAutoFit/>
          </a:bodyPr>
          <a:lstStyle/>
          <a:p>
            <a:pPr algn="l"/>
            <a:r>
              <a:rPr sz="3000" b="0" i="0" u="none">
                <a:solidFill>
                  <a:srgbClr val="4F46E5"/>
                </a:solidFill>
                <a:latin typeface="Poppins SemiBold"/>
              </a:rPr>
              <a:t>Teks Stimulus: Deru Kereta Malam</a:t>
            </a:r>
            <a:endParaRPr sz="3000" b="0" i="0" u="none">
              <a:solidFill>
                <a:srgbClr val="4F46E5"/>
              </a:solidFill>
              <a:latin typeface="Poppins SemiBold"/>
            </a:endParaRPr>
          </a:p>
        </p:txBody>
      </p:sp>
      <p:sp>
        <p:nvSpPr>
          <p:cNvPr id="10" name="Rectangle 9"/>
          <p:cNvSpPr/>
          <p:nvPr/>
        </p:nvSpPr>
        <p:spPr>
          <a:xfrm>
            <a:off x="571500" y="1238250"/>
            <a:ext cx="11049000" cy="28575"/>
          </a:xfrm>
          <a:prstGeom prst="rect">
            <a:avLst/>
          </a:prstGeom>
          <a:solidFill>
            <a:srgbClr val="E0E7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5675</Words>
  <Application>WPS Presentation</Application>
  <PresentationFormat>On-screen Show (4:3)</PresentationFormat>
  <Paragraphs>176</Paragraphs>
  <Slides>12</Slides>
  <Notes>0</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12</vt:i4>
      </vt:variant>
    </vt:vector>
  </HeadingPairs>
  <TitlesOfParts>
    <vt:vector size="25" baseType="lpstr">
      <vt:lpstr>Arial</vt:lpstr>
      <vt:lpstr>SimSun</vt:lpstr>
      <vt:lpstr>Wingdings</vt:lpstr>
      <vt:lpstr>Arial</vt:lpstr>
      <vt:lpstr>Poppins</vt:lpstr>
      <vt:lpstr>Segoe Print</vt:lpstr>
      <vt:lpstr>Lato</vt:lpstr>
      <vt:lpstr>Poppins SemiBold</vt:lpstr>
      <vt:lpstr>Lato SemiBold</vt:lpstr>
      <vt:lpstr>Microsoft YaHei</vt:lpstr>
      <vt:lpstr>Arial Unicode MS</vt:lpstr>
      <vt:lpstr>Calibri</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dc:description>generated using python-pptx</dc:description>
  <cp:lastModifiedBy>Sella Moy</cp:lastModifiedBy>
  <cp:revision>2</cp:revision>
  <dcterms:created xsi:type="dcterms:W3CDTF">2013-01-27T09:14:00Z</dcterms:created>
  <dcterms:modified xsi:type="dcterms:W3CDTF">2026-07-30T07:39:29Z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1033-12.1.0.28032</vt:lpwstr>
  </property>
  <property fmtid="{D5CDD505-2E9C-101B-9397-08002B2CF9AE}" pid="3" name="ICV">
    <vt:lpwstr>1EFBAA16698C4386B9DDC64A35A16042_12</vt:lpwstr>
  </property>
</Properties>
</file>