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3_B62AE2BD.xml" ContentType="application/vnd.ms-powerpoint.comments+xml"/>
  <Override PartName="/ppt/comments/modernComment_105_583B523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59" r:id="rId3"/>
    <p:sldId id="261" r:id="rId4"/>
    <p:sldId id="265" r:id="rId5"/>
    <p:sldId id="264" r:id="rId6"/>
    <p:sldId id="280" r:id="rId7"/>
    <p:sldId id="263" r:id="rId8"/>
    <p:sldId id="266" r:id="rId9"/>
    <p:sldId id="267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82" r:id="rId18"/>
    <p:sldId id="274" r:id="rId19"/>
    <p:sldId id="283" r:id="rId20"/>
    <p:sldId id="275" r:id="rId21"/>
    <p:sldId id="276" r:id="rId22"/>
    <p:sldId id="284" r:id="rId23"/>
    <p:sldId id="277" r:id="rId24"/>
    <p:sldId id="278" r:id="rId25"/>
    <p:sldId id="279" r:id="rId26"/>
    <p:sldId id="286" r:id="rId27"/>
    <p:sldId id="285" r:id="rId28"/>
    <p:sldId id="287" r:id="rId29"/>
    <p:sldId id="290" r:id="rId30"/>
    <p:sldId id="288" r:id="rId31"/>
    <p:sldId id="291" r:id="rId32"/>
    <p:sldId id="289" r:id="rId33"/>
    <p:sldId id="292" r:id="rId34"/>
    <p:sldId id="293" r:id="rId35"/>
    <p:sldId id="294" r:id="rId36"/>
    <p:sldId id="296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219206-A1CD-A356-E767-FC6E356A4008}" name="Riadhotul Firda Iskandar" initials="RI" userId="4bdcfaf2c9794e5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085"/>
    <a:srgbClr val="1A86D0"/>
    <a:srgbClr val="6699FF"/>
    <a:srgbClr val="2C987E"/>
    <a:srgbClr val="09C7C2"/>
    <a:srgbClr val="1777B9"/>
    <a:srgbClr val="0077D0"/>
    <a:srgbClr val="D78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2396" autoAdjust="0"/>
  </p:normalViewPr>
  <p:slideViewPr>
    <p:cSldViewPr>
      <p:cViewPr varScale="1">
        <p:scale>
          <a:sx n="111" d="100"/>
          <a:sy n="111" d="100"/>
        </p:scale>
        <p:origin x="85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modernComment_103_B62AE2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0B0A34-496D-B648-A073-A9ACE48B7023}" authorId="{6F219206-A1CD-A356-E767-FC6E356A4008}" created="2023-05-30T06:41:46.2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6263869" sldId="259"/>
      <ac:picMk id="9" creationId="{8062FE91-C27D-4039-A9A4-F04B34A3A4AA}"/>
    </ac:deMkLst>
    <p188:txBody>
      <a:bodyPr/>
      <a:lstStyle/>
      <a:p>
        <a:r>
          <a:rPr lang="id-ID"/>
          <a:t>Gambar halaman 1</a:t>
        </a:r>
      </a:p>
    </p188:txBody>
  </p188:cm>
</p188:cmLst>
</file>

<file path=ppt/comments/modernComment_105_583B52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705C5B-565D-5D4E-BFEF-20E1DA32BC39}" authorId="{6F219206-A1CD-A356-E767-FC6E356A4008}" created="2023-05-30T06:41:20.399">
    <pc:sldMkLst xmlns:pc="http://schemas.microsoft.com/office/powerpoint/2013/main/command">
      <pc:docMk/>
      <pc:sldMk cId="1480282681" sldId="261"/>
    </pc:sldMkLst>
    <p188:txBody>
      <a:bodyPr/>
      <a:lstStyle/>
      <a:p>
        <a:r>
          <a:rPr lang="id-ID"/>
          <a:t>Gambar 1 halaman 2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F8FF0-F8D9-4B6F-A026-846BB1DDAC7D}" type="doc">
      <dgm:prSet loTypeId="urn:microsoft.com/office/officeart/2005/8/layout/radial6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0AF94E0-0D4C-4464-952A-0395F2B17F4E}">
      <dgm:prSet custT="1"/>
      <dgm:spPr/>
      <dgm:t>
        <a:bodyPr/>
        <a:lstStyle/>
        <a:p>
          <a:r>
            <a:rPr lang="en-ID" sz="1400" b="1" dirty="0" err="1"/>
            <a:t>Faktor-Faktor</a:t>
          </a:r>
          <a:r>
            <a:rPr lang="en-ID" sz="1400" b="1" dirty="0"/>
            <a:t> yang </a:t>
          </a:r>
          <a:r>
            <a:rPr lang="en-ID" sz="1400" b="1" dirty="0" err="1"/>
            <a:t>Memengaruhi</a:t>
          </a:r>
          <a:r>
            <a:rPr lang="en-ID" sz="1400" b="1" dirty="0"/>
            <a:t> </a:t>
          </a:r>
          <a:r>
            <a:rPr lang="en-ID" sz="1400" b="1" dirty="0" err="1"/>
            <a:t>Kebutuhan</a:t>
          </a:r>
          <a:r>
            <a:rPr lang="en-ID" sz="1400" b="1" dirty="0"/>
            <a:t> </a:t>
          </a:r>
        </a:p>
      </dgm:t>
    </dgm:pt>
    <dgm:pt modelId="{DDCC6285-A879-43C4-BAD3-4A3C9102516D}" type="parTrans" cxnId="{19AF8C88-996F-4243-B341-7CAB0F6169A5}">
      <dgm:prSet/>
      <dgm:spPr/>
      <dgm:t>
        <a:bodyPr/>
        <a:lstStyle/>
        <a:p>
          <a:endParaRPr lang="en-ID"/>
        </a:p>
      </dgm:t>
    </dgm:pt>
    <dgm:pt modelId="{F32B78BC-8C7B-455F-AAB8-28D1061C2E4E}" type="sibTrans" cxnId="{19AF8C88-996F-4243-B341-7CAB0F6169A5}">
      <dgm:prSet/>
      <dgm:spPr/>
      <dgm:t>
        <a:bodyPr/>
        <a:lstStyle/>
        <a:p>
          <a:endParaRPr lang="en-ID"/>
        </a:p>
      </dgm:t>
    </dgm:pt>
    <dgm:pt modelId="{D3DFB1E4-BF7A-449C-AEE0-4B8981DF7EB9}">
      <dgm:prSet custT="1"/>
      <dgm:spPr/>
      <dgm:t>
        <a:bodyPr/>
        <a:lstStyle/>
        <a:p>
          <a:r>
            <a:rPr lang="en-US" sz="1400" b="1" dirty="0" err="1"/>
            <a:t>Lingkungan</a:t>
          </a:r>
          <a:endParaRPr lang="en-ID" sz="1400" b="1" dirty="0"/>
        </a:p>
      </dgm:t>
    </dgm:pt>
    <dgm:pt modelId="{E153916D-5E7B-498D-BEE7-13474DE9EBDF}" type="parTrans" cxnId="{94A0091B-05BA-4AE0-84F6-F839AB506FE1}">
      <dgm:prSet/>
      <dgm:spPr/>
      <dgm:t>
        <a:bodyPr/>
        <a:lstStyle/>
        <a:p>
          <a:endParaRPr lang="en-ID"/>
        </a:p>
      </dgm:t>
    </dgm:pt>
    <dgm:pt modelId="{7A9C8E5D-2B48-4FFA-B22A-2D2E79B25FE5}" type="sibTrans" cxnId="{94A0091B-05BA-4AE0-84F6-F839AB506FE1}">
      <dgm:prSet/>
      <dgm:spPr/>
      <dgm:t>
        <a:bodyPr/>
        <a:lstStyle/>
        <a:p>
          <a:endParaRPr lang="en-ID"/>
        </a:p>
      </dgm:t>
    </dgm:pt>
    <dgm:pt modelId="{5ED2AD99-5766-41D9-B228-1189957438AB}">
      <dgm:prSet custT="1"/>
      <dgm:spPr/>
      <dgm:t>
        <a:bodyPr/>
        <a:lstStyle/>
        <a:p>
          <a:r>
            <a:rPr lang="en-US" sz="1400" b="1" dirty="0"/>
            <a:t>Agama </a:t>
          </a:r>
          <a:endParaRPr lang="en-ID" sz="1400" b="1" dirty="0"/>
        </a:p>
      </dgm:t>
    </dgm:pt>
    <dgm:pt modelId="{A1733A04-3BD1-4027-8CAA-590E176A5A7F}" type="parTrans" cxnId="{3FA4A795-7A7E-4529-900E-903A646D0B4C}">
      <dgm:prSet/>
      <dgm:spPr/>
      <dgm:t>
        <a:bodyPr/>
        <a:lstStyle/>
        <a:p>
          <a:endParaRPr lang="en-ID"/>
        </a:p>
      </dgm:t>
    </dgm:pt>
    <dgm:pt modelId="{039931E9-481E-45E6-B26A-96DB14475DDD}" type="sibTrans" cxnId="{3FA4A795-7A7E-4529-900E-903A646D0B4C}">
      <dgm:prSet/>
      <dgm:spPr/>
      <dgm:t>
        <a:bodyPr/>
        <a:lstStyle/>
        <a:p>
          <a:endParaRPr lang="en-ID"/>
        </a:p>
      </dgm:t>
    </dgm:pt>
    <dgm:pt modelId="{1A52B5C5-FAB5-49DE-9210-86820B213403}">
      <dgm:prSet custT="1"/>
      <dgm:spPr/>
      <dgm:t>
        <a:bodyPr/>
        <a:lstStyle/>
        <a:p>
          <a:r>
            <a:rPr lang="en-US" sz="1400" b="1" dirty="0"/>
            <a:t>Adat </a:t>
          </a:r>
          <a:r>
            <a:rPr lang="en-US" sz="1400" b="1" dirty="0" err="1"/>
            <a:t>Istiadat</a:t>
          </a:r>
          <a:endParaRPr lang="en-ID" sz="1400" b="1" dirty="0"/>
        </a:p>
      </dgm:t>
    </dgm:pt>
    <dgm:pt modelId="{07819A49-1642-4DF2-B49C-23935F790186}" type="parTrans" cxnId="{D8E52AC7-EE8D-4A21-A509-9A895EFF29F0}">
      <dgm:prSet/>
      <dgm:spPr/>
      <dgm:t>
        <a:bodyPr/>
        <a:lstStyle/>
        <a:p>
          <a:endParaRPr lang="en-ID"/>
        </a:p>
      </dgm:t>
    </dgm:pt>
    <dgm:pt modelId="{A470BFC5-312A-4CBD-BF4E-80AF32CC5104}" type="sibTrans" cxnId="{D8E52AC7-EE8D-4A21-A509-9A895EFF29F0}">
      <dgm:prSet/>
      <dgm:spPr/>
      <dgm:t>
        <a:bodyPr/>
        <a:lstStyle/>
        <a:p>
          <a:endParaRPr lang="en-ID"/>
        </a:p>
      </dgm:t>
    </dgm:pt>
    <dgm:pt modelId="{EE929303-1CA2-4EAF-B0E2-1DFF7B4A7B58}">
      <dgm:prSet custT="1"/>
      <dgm:spPr/>
      <dgm:t>
        <a:bodyPr/>
        <a:lstStyle/>
        <a:p>
          <a:r>
            <a:rPr lang="en-US" sz="1400" b="1" dirty="0" err="1"/>
            <a:t>Peradaban</a:t>
          </a:r>
          <a:endParaRPr lang="en-ID" sz="1200" b="1" dirty="0"/>
        </a:p>
      </dgm:t>
    </dgm:pt>
    <dgm:pt modelId="{9BCDF3FD-1D05-4519-A897-F8C4F9329B69}" type="parTrans" cxnId="{2DD54C78-C770-43E7-9223-C28590B326C3}">
      <dgm:prSet/>
      <dgm:spPr/>
      <dgm:t>
        <a:bodyPr/>
        <a:lstStyle/>
        <a:p>
          <a:endParaRPr lang="en-ID"/>
        </a:p>
      </dgm:t>
    </dgm:pt>
    <dgm:pt modelId="{58EE735F-354B-49F0-8479-965EBE0335A7}" type="sibTrans" cxnId="{2DD54C78-C770-43E7-9223-C28590B326C3}">
      <dgm:prSet/>
      <dgm:spPr/>
      <dgm:t>
        <a:bodyPr/>
        <a:lstStyle/>
        <a:p>
          <a:endParaRPr lang="en-ID"/>
        </a:p>
      </dgm:t>
    </dgm:pt>
    <dgm:pt modelId="{B86516A1-2BBE-41A9-BBAB-D4CAD34B0CD4}" type="pres">
      <dgm:prSet presAssocID="{610F8FF0-F8D9-4B6F-A026-846BB1DDAC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99A0D-11C3-4768-95C3-3FE590B9A4AD}" type="pres">
      <dgm:prSet presAssocID="{A0AF94E0-0D4C-4464-952A-0395F2B17F4E}" presName="centerShape" presStyleLbl="node0" presStyleIdx="0" presStyleCnt="1" custScaleX="138031" custScaleY="146194"/>
      <dgm:spPr/>
      <dgm:t>
        <a:bodyPr/>
        <a:lstStyle/>
        <a:p>
          <a:endParaRPr lang="en-US"/>
        </a:p>
      </dgm:t>
    </dgm:pt>
    <dgm:pt modelId="{2A027253-9F20-4A5F-B802-538B26AD653D}" type="pres">
      <dgm:prSet presAssocID="{D3DFB1E4-BF7A-449C-AEE0-4B8981DF7EB9}" presName="node" presStyleLbl="node1" presStyleIdx="0" presStyleCnt="4" custScaleX="149105" custScaleY="128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6ED1B-B97D-4431-841B-3FA93626B589}" type="pres">
      <dgm:prSet presAssocID="{D3DFB1E4-BF7A-449C-AEE0-4B8981DF7EB9}" presName="dummy" presStyleCnt="0"/>
      <dgm:spPr/>
    </dgm:pt>
    <dgm:pt modelId="{0B45A588-AADD-4824-A6CA-1EC0D7D045ED}" type="pres">
      <dgm:prSet presAssocID="{7A9C8E5D-2B48-4FFA-B22A-2D2E79B25FE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1BA3BD6-9392-49F3-A16A-177153024433}" type="pres">
      <dgm:prSet presAssocID="{5ED2AD99-5766-41D9-B228-1189957438AB}" presName="node" presStyleLbl="node1" presStyleIdx="1" presStyleCnt="4" custScaleX="131920" custScaleY="12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B60A8-9D03-469C-9878-B11AE0205F49}" type="pres">
      <dgm:prSet presAssocID="{5ED2AD99-5766-41D9-B228-1189957438AB}" presName="dummy" presStyleCnt="0"/>
      <dgm:spPr/>
    </dgm:pt>
    <dgm:pt modelId="{FD82DED3-370D-47D7-829E-097ACF20DBF9}" type="pres">
      <dgm:prSet presAssocID="{039931E9-481E-45E6-B26A-96DB14475DD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5C2EDDF-A775-40BE-AFD1-62B3DA7B17C0}" type="pres">
      <dgm:prSet presAssocID="{1A52B5C5-FAB5-49DE-9210-86820B213403}" presName="node" presStyleLbl="node1" presStyleIdx="2" presStyleCnt="4" custScaleX="131773" custScaleY="12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48373-A7C8-4166-A5C4-E68F738E61B0}" type="pres">
      <dgm:prSet presAssocID="{1A52B5C5-FAB5-49DE-9210-86820B213403}" presName="dummy" presStyleCnt="0"/>
      <dgm:spPr/>
    </dgm:pt>
    <dgm:pt modelId="{59BE7EA6-F2C2-4F5E-9305-E67FB4C5BB09}" type="pres">
      <dgm:prSet presAssocID="{A470BFC5-312A-4CBD-BF4E-80AF32CC510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A25F0A3-927C-46B5-8075-CDCD97EA7EC7}" type="pres">
      <dgm:prSet presAssocID="{EE929303-1CA2-4EAF-B0E2-1DFF7B4A7B58}" presName="node" presStyleLbl="node1" presStyleIdx="3" presStyleCnt="4" custScaleX="145676" custScaleY="14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D6344-9229-413D-847F-894E5DF7E455}" type="pres">
      <dgm:prSet presAssocID="{EE929303-1CA2-4EAF-B0E2-1DFF7B4A7B58}" presName="dummy" presStyleCnt="0"/>
      <dgm:spPr/>
    </dgm:pt>
    <dgm:pt modelId="{51EE9FCA-5CE2-498A-8BE1-C1E114D06FF2}" type="pres">
      <dgm:prSet presAssocID="{58EE735F-354B-49F0-8479-965EBE0335A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2EC29E4-309D-42AB-9A49-9DB61ACB47E1}" type="presOf" srcId="{610F8FF0-F8D9-4B6F-A026-846BB1DDAC7D}" destId="{B86516A1-2BBE-41A9-BBAB-D4CAD34B0CD4}" srcOrd="0" destOrd="0" presId="urn:microsoft.com/office/officeart/2005/8/layout/radial6"/>
    <dgm:cxn modelId="{D01E7567-BED7-4B82-B690-E47EEFD99103}" type="presOf" srcId="{A470BFC5-312A-4CBD-BF4E-80AF32CC5104}" destId="{59BE7EA6-F2C2-4F5E-9305-E67FB4C5BB09}" srcOrd="0" destOrd="0" presId="urn:microsoft.com/office/officeart/2005/8/layout/radial6"/>
    <dgm:cxn modelId="{387C3236-FA7A-44CE-B62F-9734327874A6}" type="presOf" srcId="{EE929303-1CA2-4EAF-B0E2-1DFF7B4A7B58}" destId="{AA25F0A3-927C-46B5-8075-CDCD97EA7EC7}" srcOrd="0" destOrd="0" presId="urn:microsoft.com/office/officeart/2005/8/layout/radial6"/>
    <dgm:cxn modelId="{A5508EFF-FED0-458D-84F9-367B3EB70549}" type="presOf" srcId="{039931E9-481E-45E6-B26A-96DB14475DDD}" destId="{FD82DED3-370D-47D7-829E-097ACF20DBF9}" srcOrd="0" destOrd="0" presId="urn:microsoft.com/office/officeart/2005/8/layout/radial6"/>
    <dgm:cxn modelId="{F30D76F5-7370-4BC1-898E-9FF1AB9105E0}" type="presOf" srcId="{D3DFB1E4-BF7A-449C-AEE0-4B8981DF7EB9}" destId="{2A027253-9F20-4A5F-B802-538B26AD653D}" srcOrd="0" destOrd="0" presId="urn:microsoft.com/office/officeart/2005/8/layout/radial6"/>
    <dgm:cxn modelId="{3FA4A795-7A7E-4529-900E-903A646D0B4C}" srcId="{A0AF94E0-0D4C-4464-952A-0395F2B17F4E}" destId="{5ED2AD99-5766-41D9-B228-1189957438AB}" srcOrd="1" destOrd="0" parTransId="{A1733A04-3BD1-4027-8CAA-590E176A5A7F}" sibTransId="{039931E9-481E-45E6-B26A-96DB14475DDD}"/>
    <dgm:cxn modelId="{479087BA-C856-4ED4-B445-74947158AFCB}" type="presOf" srcId="{A0AF94E0-0D4C-4464-952A-0395F2B17F4E}" destId="{9FE99A0D-11C3-4768-95C3-3FE590B9A4AD}" srcOrd="0" destOrd="0" presId="urn:microsoft.com/office/officeart/2005/8/layout/radial6"/>
    <dgm:cxn modelId="{C7D81359-7D5A-441C-8665-D7C470F7AB27}" type="presOf" srcId="{5ED2AD99-5766-41D9-B228-1189957438AB}" destId="{F1BA3BD6-9392-49F3-A16A-177153024433}" srcOrd="0" destOrd="0" presId="urn:microsoft.com/office/officeart/2005/8/layout/radial6"/>
    <dgm:cxn modelId="{19AF8C88-996F-4243-B341-7CAB0F6169A5}" srcId="{610F8FF0-F8D9-4B6F-A026-846BB1DDAC7D}" destId="{A0AF94E0-0D4C-4464-952A-0395F2B17F4E}" srcOrd="0" destOrd="0" parTransId="{DDCC6285-A879-43C4-BAD3-4A3C9102516D}" sibTransId="{F32B78BC-8C7B-455F-AAB8-28D1061C2E4E}"/>
    <dgm:cxn modelId="{65CBC9F7-27EF-434D-9F83-AE017BFA0000}" type="presOf" srcId="{1A52B5C5-FAB5-49DE-9210-86820B213403}" destId="{45C2EDDF-A775-40BE-AFD1-62B3DA7B17C0}" srcOrd="0" destOrd="0" presId="urn:microsoft.com/office/officeart/2005/8/layout/radial6"/>
    <dgm:cxn modelId="{94A0091B-05BA-4AE0-84F6-F839AB506FE1}" srcId="{A0AF94E0-0D4C-4464-952A-0395F2B17F4E}" destId="{D3DFB1E4-BF7A-449C-AEE0-4B8981DF7EB9}" srcOrd="0" destOrd="0" parTransId="{E153916D-5E7B-498D-BEE7-13474DE9EBDF}" sibTransId="{7A9C8E5D-2B48-4FFA-B22A-2D2E79B25FE5}"/>
    <dgm:cxn modelId="{A6DA7B81-2326-4C04-8312-578CDDB209DA}" type="presOf" srcId="{58EE735F-354B-49F0-8479-965EBE0335A7}" destId="{51EE9FCA-5CE2-498A-8BE1-C1E114D06FF2}" srcOrd="0" destOrd="0" presId="urn:microsoft.com/office/officeart/2005/8/layout/radial6"/>
    <dgm:cxn modelId="{2DD54C78-C770-43E7-9223-C28590B326C3}" srcId="{A0AF94E0-0D4C-4464-952A-0395F2B17F4E}" destId="{EE929303-1CA2-4EAF-B0E2-1DFF7B4A7B58}" srcOrd="3" destOrd="0" parTransId="{9BCDF3FD-1D05-4519-A897-F8C4F9329B69}" sibTransId="{58EE735F-354B-49F0-8479-965EBE0335A7}"/>
    <dgm:cxn modelId="{D8E52AC7-EE8D-4A21-A509-9A895EFF29F0}" srcId="{A0AF94E0-0D4C-4464-952A-0395F2B17F4E}" destId="{1A52B5C5-FAB5-49DE-9210-86820B213403}" srcOrd="2" destOrd="0" parTransId="{07819A49-1642-4DF2-B49C-23935F790186}" sibTransId="{A470BFC5-312A-4CBD-BF4E-80AF32CC5104}"/>
    <dgm:cxn modelId="{CD6DDC57-23DE-47B7-A9BC-31B8D9FA6E20}" type="presOf" srcId="{7A9C8E5D-2B48-4FFA-B22A-2D2E79B25FE5}" destId="{0B45A588-AADD-4824-A6CA-1EC0D7D045ED}" srcOrd="0" destOrd="0" presId="urn:microsoft.com/office/officeart/2005/8/layout/radial6"/>
    <dgm:cxn modelId="{77017BFC-DA53-4318-8660-B47368B8C109}" type="presParOf" srcId="{B86516A1-2BBE-41A9-BBAB-D4CAD34B0CD4}" destId="{9FE99A0D-11C3-4768-95C3-3FE590B9A4AD}" srcOrd="0" destOrd="0" presId="urn:microsoft.com/office/officeart/2005/8/layout/radial6"/>
    <dgm:cxn modelId="{EFAA76E7-5ECE-474E-9C64-BFE4309AA400}" type="presParOf" srcId="{B86516A1-2BBE-41A9-BBAB-D4CAD34B0CD4}" destId="{2A027253-9F20-4A5F-B802-538B26AD653D}" srcOrd="1" destOrd="0" presId="urn:microsoft.com/office/officeart/2005/8/layout/radial6"/>
    <dgm:cxn modelId="{106A39FF-E4E8-4E5A-9824-68DD3B94B328}" type="presParOf" srcId="{B86516A1-2BBE-41A9-BBAB-D4CAD34B0CD4}" destId="{0306ED1B-B97D-4431-841B-3FA93626B589}" srcOrd="2" destOrd="0" presId="urn:microsoft.com/office/officeart/2005/8/layout/radial6"/>
    <dgm:cxn modelId="{36479B44-D83B-496D-928C-F2B0A6C22354}" type="presParOf" srcId="{B86516A1-2BBE-41A9-BBAB-D4CAD34B0CD4}" destId="{0B45A588-AADD-4824-A6CA-1EC0D7D045ED}" srcOrd="3" destOrd="0" presId="urn:microsoft.com/office/officeart/2005/8/layout/radial6"/>
    <dgm:cxn modelId="{6F2921A4-F7EB-492D-85D6-F0216258418D}" type="presParOf" srcId="{B86516A1-2BBE-41A9-BBAB-D4CAD34B0CD4}" destId="{F1BA3BD6-9392-49F3-A16A-177153024433}" srcOrd="4" destOrd="0" presId="urn:microsoft.com/office/officeart/2005/8/layout/radial6"/>
    <dgm:cxn modelId="{0460C9AB-4A4B-48CB-A459-ACCC27D443A0}" type="presParOf" srcId="{B86516A1-2BBE-41A9-BBAB-D4CAD34B0CD4}" destId="{063B60A8-9D03-469C-9878-B11AE0205F49}" srcOrd="5" destOrd="0" presId="urn:microsoft.com/office/officeart/2005/8/layout/radial6"/>
    <dgm:cxn modelId="{87935E13-E10D-40DB-AF3B-67C8AB8CF66E}" type="presParOf" srcId="{B86516A1-2BBE-41A9-BBAB-D4CAD34B0CD4}" destId="{FD82DED3-370D-47D7-829E-097ACF20DBF9}" srcOrd="6" destOrd="0" presId="urn:microsoft.com/office/officeart/2005/8/layout/radial6"/>
    <dgm:cxn modelId="{FCC85E6A-E85C-490F-8187-308900866D8D}" type="presParOf" srcId="{B86516A1-2BBE-41A9-BBAB-D4CAD34B0CD4}" destId="{45C2EDDF-A775-40BE-AFD1-62B3DA7B17C0}" srcOrd="7" destOrd="0" presId="urn:microsoft.com/office/officeart/2005/8/layout/radial6"/>
    <dgm:cxn modelId="{D15DC4F2-F8C6-498A-ADA9-E3EF903E371C}" type="presParOf" srcId="{B86516A1-2BBE-41A9-BBAB-D4CAD34B0CD4}" destId="{52348373-A7C8-4166-A5C4-E68F738E61B0}" srcOrd="8" destOrd="0" presId="urn:microsoft.com/office/officeart/2005/8/layout/radial6"/>
    <dgm:cxn modelId="{55E7D54D-E8A8-4F24-BD0C-E9EBAF0F410D}" type="presParOf" srcId="{B86516A1-2BBE-41A9-BBAB-D4CAD34B0CD4}" destId="{59BE7EA6-F2C2-4F5E-9305-E67FB4C5BB09}" srcOrd="9" destOrd="0" presId="urn:microsoft.com/office/officeart/2005/8/layout/radial6"/>
    <dgm:cxn modelId="{B8A93C6C-A55F-4799-84B0-61C2249B35CB}" type="presParOf" srcId="{B86516A1-2BBE-41A9-BBAB-D4CAD34B0CD4}" destId="{AA25F0A3-927C-46B5-8075-CDCD97EA7EC7}" srcOrd="10" destOrd="0" presId="urn:microsoft.com/office/officeart/2005/8/layout/radial6"/>
    <dgm:cxn modelId="{113D876E-3AA0-417C-8296-8F9CB8CB7ACB}" type="presParOf" srcId="{B86516A1-2BBE-41A9-BBAB-D4CAD34B0CD4}" destId="{740D6344-9229-413D-847F-894E5DF7E455}" srcOrd="11" destOrd="0" presId="urn:microsoft.com/office/officeart/2005/8/layout/radial6"/>
    <dgm:cxn modelId="{81329A8F-1102-4360-95DA-CCA39B54B6C1}" type="presParOf" srcId="{B86516A1-2BBE-41A9-BBAB-D4CAD34B0CD4}" destId="{51EE9FCA-5CE2-498A-8BE1-C1E114D06F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1D96E-B3A8-4406-AC90-98626713387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DC7ED12C-2509-4B0E-B289-652DA5890272}">
      <dgm:prSet phldrT="[Text]"/>
      <dgm:spPr/>
      <dgm:t>
        <a:bodyPr/>
        <a:lstStyle/>
        <a:p>
          <a:r>
            <a:rPr lang="en-US" dirty="0" err="1"/>
            <a:t>Ekonomi</a:t>
          </a:r>
          <a:r>
            <a:rPr lang="en-US" dirty="0"/>
            <a:t> Makro</a:t>
          </a:r>
          <a:endParaRPr lang="en-ID" dirty="0"/>
        </a:p>
      </dgm:t>
    </dgm:pt>
    <dgm:pt modelId="{F83AAC4D-DF7B-4855-A76B-E7606A2E5C06}" type="parTrans" cxnId="{9529B5CA-F742-4F12-B165-28E5A0DA98A3}">
      <dgm:prSet/>
      <dgm:spPr/>
      <dgm:t>
        <a:bodyPr/>
        <a:lstStyle/>
        <a:p>
          <a:endParaRPr lang="en-ID"/>
        </a:p>
      </dgm:t>
    </dgm:pt>
    <dgm:pt modelId="{32B1009C-1756-4116-AE90-39C5C533FC51}" type="sibTrans" cxnId="{9529B5CA-F742-4F12-B165-28E5A0DA98A3}">
      <dgm:prSet/>
      <dgm:spPr/>
      <dgm:t>
        <a:bodyPr/>
        <a:lstStyle/>
        <a:p>
          <a:endParaRPr lang="en-ID"/>
        </a:p>
      </dgm:t>
    </dgm:pt>
    <dgm:pt modelId="{149D25B6-79C7-434D-B14B-3590FEC395DC}">
      <dgm:prSet phldrT="[Text]" custT="1"/>
      <dgm:spPr/>
      <dgm:t>
        <a:bodyPr/>
        <a:lstStyle/>
        <a:p>
          <a:pPr algn="just"/>
          <a:r>
            <a:rPr lang="sv-SE" sz="1600" dirty="0"/>
            <a:t>Bagian dari ilmu ekonomi yang </a:t>
          </a:r>
          <a:r>
            <a:rPr lang="fi-FI" sz="1600" dirty="0"/>
            <a:t>khusus mempelajari mekanisme kerja perekonomian </a:t>
          </a:r>
          <a:r>
            <a:rPr lang="en-ID" sz="1600" dirty="0" err="1"/>
            <a:t>secara</a:t>
          </a:r>
          <a:r>
            <a:rPr lang="en-ID" sz="1600" dirty="0"/>
            <a:t> </a:t>
          </a:r>
          <a:r>
            <a:rPr lang="en-ID" sz="1600" dirty="0" err="1"/>
            <a:t>keseluruhan</a:t>
          </a:r>
          <a:endParaRPr lang="en-ID" sz="1600" dirty="0"/>
        </a:p>
      </dgm:t>
    </dgm:pt>
    <dgm:pt modelId="{376BFED6-FB50-4102-B37C-E00F54DFF809}" type="parTrans" cxnId="{4D60DAA6-4241-443C-909F-9D9FD9901B35}">
      <dgm:prSet/>
      <dgm:spPr/>
      <dgm:t>
        <a:bodyPr/>
        <a:lstStyle/>
        <a:p>
          <a:endParaRPr lang="en-ID"/>
        </a:p>
      </dgm:t>
    </dgm:pt>
    <dgm:pt modelId="{A2E7CE06-42E9-4F71-9C49-48CE558E020A}" type="sibTrans" cxnId="{4D60DAA6-4241-443C-909F-9D9FD9901B35}">
      <dgm:prSet/>
      <dgm:spPr/>
      <dgm:t>
        <a:bodyPr/>
        <a:lstStyle/>
        <a:p>
          <a:endParaRPr lang="en-ID"/>
        </a:p>
      </dgm:t>
    </dgm:pt>
    <dgm:pt modelId="{F2535A09-D6B4-412B-B979-C812645A13C0}">
      <dgm:prSet phldrT="[Text]"/>
      <dgm:spPr/>
      <dgm:t>
        <a:bodyPr/>
        <a:lstStyle/>
        <a:p>
          <a:r>
            <a:rPr lang="en-US" dirty="0" err="1"/>
            <a:t>Ekonomi</a:t>
          </a:r>
          <a:r>
            <a:rPr lang="en-US" dirty="0"/>
            <a:t> </a:t>
          </a:r>
          <a:r>
            <a:rPr lang="en-US" dirty="0" err="1"/>
            <a:t>Mikro</a:t>
          </a:r>
          <a:endParaRPr lang="en-ID" dirty="0"/>
        </a:p>
      </dgm:t>
    </dgm:pt>
    <dgm:pt modelId="{91010627-A925-4F11-A5FC-9F6D4A8D1E1A}" type="parTrans" cxnId="{3A60C4E6-0595-41E1-930E-7B54B168467F}">
      <dgm:prSet/>
      <dgm:spPr/>
      <dgm:t>
        <a:bodyPr/>
        <a:lstStyle/>
        <a:p>
          <a:endParaRPr lang="en-ID"/>
        </a:p>
      </dgm:t>
    </dgm:pt>
    <dgm:pt modelId="{9EFF870B-43B3-4A3F-9039-C953DE528892}" type="sibTrans" cxnId="{3A60C4E6-0595-41E1-930E-7B54B168467F}">
      <dgm:prSet/>
      <dgm:spPr/>
      <dgm:t>
        <a:bodyPr/>
        <a:lstStyle/>
        <a:p>
          <a:endParaRPr lang="en-ID"/>
        </a:p>
      </dgm:t>
    </dgm:pt>
    <dgm:pt modelId="{34DE4894-4531-4900-A143-1F4101EBA685}">
      <dgm:prSet phldrT="[Text]"/>
      <dgm:spPr/>
      <dgm:t>
        <a:bodyPr/>
        <a:lstStyle/>
        <a:p>
          <a:pPr algn="just"/>
          <a:r>
            <a:rPr lang="en-ID" dirty="0"/>
            <a:t>Bagian </a:t>
          </a:r>
          <a:r>
            <a:rPr lang="en-ID" dirty="0" err="1"/>
            <a:t>ilmu</a:t>
          </a:r>
          <a:r>
            <a:rPr lang="en-ID" dirty="0"/>
            <a:t> </a:t>
          </a:r>
          <a:r>
            <a:rPr lang="en-ID" dirty="0" err="1"/>
            <a:t>ekonomi</a:t>
          </a:r>
          <a:r>
            <a:rPr lang="en-ID" dirty="0"/>
            <a:t> yang </a:t>
          </a:r>
          <a:r>
            <a:rPr lang="en-ID" dirty="0" err="1"/>
            <a:t>mempelajari</a:t>
          </a:r>
          <a:r>
            <a:rPr lang="en-ID" dirty="0"/>
            <a:t> </a:t>
          </a:r>
          <a:r>
            <a:rPr lang="en-ID" dirty="0" err="1"/>
            <a:t>perilaku</a:t>
          </a:r>
          <a:r>
            <a:rPr lang="en-ID" dirty="0"/>
            <a:t> </a:t>
          </a:r>
          <a:r>
            <a:rPr lang="en-ID" dirty="0" err="1"/>
            <a:t>individu</a:t>
          </a:r>
          <a:r>
            <a:rPr lang="en-ID" dirty="0"/>
            <a:t> dan </a:t>
          </a:r>
          <a:r>
            <a:rPr lang="en-ID" dirty="0" err="1"/>
            <a:t>rumah</a:t>
          </a:r>
          <a:r>
            <a:rPr lang="en-ID" dirty="0"/>
            <a:t> </a:t>
          </a:r>
          <a:r>
            <a:rPr lang="en-ID" dirty="0" err="1"/>
            <a:t>tangga</a:t>
          </a:r>
          <a:r>
            <a:rPr lang="en-ID" dirty="0"/>
            <a:t> </a:t>
          </a:r>
          <a:r>
            <a:rPr lang="en-ID" dirty="0" err="1"/>
            <a:t>produksi</a:t>
          </a:r>
          <a:r>
            <a:rPr lang="en-ID" dirty="0"/>
            <a:t> </a:t>
          </a:r>
          <a:r>
            <a:rPr lang="fi-FI" dirty="0"/>
            <a:t>atau perusahaan dalam membuat keputusan untuk </a:t>
          </a:r>
          <a:r>
            <a:rPr lang="en-ID" dirty="0" err="1"/>
            <a:t>mengalokasikan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daya</a:t>
          </a:r>
          <a:r>
            <a:rPr lang="en-ID" dirty="0"/>
            <a:t> yang </a:t>
          </a:r>
          <a:r>
            <a:rPr lang="en-ID" dirty="0" err="1"/>
            <a:t>terbatas</a:t>
          </a:r>
          <a:endParaRPr lang="en-ID" dirty="0"/>
        </a:p>
      </dgm:t>
    </dgm:pt>
    <dgm:pt modelId="{BB82D54A-2622-4F6D-A27F-924623B25616}" type="parTrans" cxnId="{03C9E960-BB6D-417A-AF60-60F8247C9F05}">
      <dgm:prSet/>
      <dgm:spPr/>
      <dgm:t>
        <a:bodyPr/>
        <a:lstStyle/>
        <a:p>
          <a:endParaRPr lang="en-ID"/>
        </a:p>
      </dgm:t>
    </dgm:pt>
    <dgm:pt modelId="{03DC12FF-810C-4296-A40B-F692290A4A8E}" type="sibTrans" cxnId="{03C9E960-BB6D-417A-AF60-60F8247C9F05}">
      <dgm:prSet/>
      <dgm:spPr/>
      <dgm:t>
        <a:bodyPr/>
        <a:lstStyle/>
        <a:p>
          <a:endParaRPr lang="en-ID"/>
        </a:p>
      </dgm:t>
    </dgm:pt>
    <dgm:pt modelId="{E14E273E-C6D6-4DAA-84F0-D724411455E7}">
      <dgm:prSet phldrT="[Text]" custT="1"/>
      <dgm:spPr/>
      <dgm:t>
        <a:bodyPr/>
        <a:lstStyle/>
        <a:p>
          <a:pPr algn="just"/>
          <a:r>
            <a:rPr lang="en-ID" sz="1600" dirty="0" err="1"/>
            <a:t>Ekonomi</a:t>
          </a:r>
          <a:r>
            <a:rPr lang="en-ID" sz="1600" dirty="0"/>
            <a:t> </a:t>
          </a:r>
          <a:r>
            <a:rPr lang="en-ID" sz="1600" dirty="0" err="1"/>
            <a:t>makro</a:t>
          </a:r>
          <a:r>
            <a:rPr lang="en-ID" sz="1600" dirty="0"/>
            <a:t> </a:t>
          </a:r>
          <a:r>
            <a:rPr lang="en-ID" sz="1600" dirty="0" err="1"/>
            <a:t>meneliti</a:t>
          </a:r>
          <a:r>
            <a:rPr lang="en-ID" sz="1600" dirty="0"/>
            <a:t> </a:t>
          </a:r>
          <a:r>
            <a:rPr lang="en-ID" sz="1600" dirty="0" err="1"/>
            <a:t>fenomena</a:t>
          </a:r>
          <a:r>
            <a:rPr lang="en-ID" sz="1600" dirty="0"/>
            <a:t> </a:t>
          </a:r>
          <a:r>
            <a:rPr lang="en-ID" sz="1600" dirty="0" err="1"/>
            <a:t>ekonomi</a:t>
          </a:r>
          <a:r>
            <a:rPr lang="en-ID" sz="1600" dirty="0"/>
            <a:t> yang </a:t>
          </a:r>
          <a:r>
            <a:rPr lang="en-ID" sz="1600" dirty="0" err="1"/>
            <a:t>luas</a:t>
          </a:r>
          <a:r>
            <a:rPr lang="en-ID" sz="1600" dirty="0"/>
            <a:t>, </a:t>
          </a:r>
          <a:r>
            <a:rPr lang="en-ID" sz="1600" dirty="0" err="1"/>
            <a:t>seperti</a:t>
          </a:r>
          <a:r>
            <a:rPr lang="en-ID" sz="1600" dirty="0"/>
            <a:t> </a:t>
          </a:r>
          <a:r>
            <a:rPr lang="en-ID" sz="1600" dirty="0" err="1"/>
            <a:t>tingkat</a:t>
          </a:r>
          <a:r>
            <a:rPr lang="en-ID" sz="1600" dirty="0"/>
            <a:t> </a:t>
          </a:r>
          <a:r>
            <a:rPr lang="en-ID" sz="1600" dirty="0" err="1"/>
            <a:t>pengangguran</a:t>
          </a:r>
          <a:r>
            <a:rPr lang="en-ID" sz="1600" dirty="0"/>
            <a:t>, </a:t>
          </a:r>
          <a:r>
            <a:rPr lang="en-ID" sz="1600" dirty="0" err="1"/>
            <a:t>pendapatan</a:t>
          </a:r>
          <a:r>
            <a:rPr lang="en-ID" sz="1600" dirty="0"/>
            <a:t> </a:t>
          </a:r>
          <a:r>
            <a:rPr lang="en-ID" sz="1600" dirty="0" err="1"/>
            <a:t>nasional</a:t>
          </a:r>
          <a:r>
            <a:rPr lang="en-ID" sz="1600" dirty="0"/>
            <a:t>, </a:t>
          </a:r>
          <a:r>
            <a:rPr lang="en-ID" sz="1600" dirty="0" err="1"/>
            <a:t>tingkat</a:t>
          </a:r>
          <a:r>
            <a:rPr lang="en-ID" sz="1600" dirty="0"/>
            <a:t> </a:t>
          </a:r>
          <a:r>
            <a:rPr lang="en-ID" sz="1600" dirty="0" err="1"/>
            <a:t>pertumbuhan</a:t>
          </a:r>
          <a:r>
            <a:rPr lang="en-ID" sz="1600" dirty="0"/>
            <a:t> </a:t>
          </a:r>
          <a:r>
            <a:rPr lang="en-ID" sz="1600" dirty="0" err="1"/>
            <a:t>ekonomi</a:t>
          </a:r>
          <a:r>
            <a:rPr lang="en-ID" sz="1600" dirty="0"/>
            <a:t>, </a:t>
          </a:r>
          <a:r>
            <a:rPr lang="en-ID" sz="1600" dirty="0" err="1"/>
            <a:t>inflasi</a:t>
          </a:r>
          <a:r>
            <a:rPr lang="en-ID" sz="1600" dirty="0"/>
            <a:t>, dan </a:t>
          </a:r>
          <a:r>
            <a:rPr lang="en-ID" sz="1600" dirty="0" err="1"/>
            <a:t>tingkat</a:t>
          </a:r>
          <a:r>
            <a:rPr lang="en-ID" sz="1600" dirty="0"/>
            <a:t> </a:t>
          </a:r>
          <a:r>
            <a:rPr lang="en-ID" sz="1600" dirty="0" err="1"/>
            <a:t>harga</a:t>
          </a:r>
          <a:endParaRPr lang="en-ID" sz="1600" dirty="0"/>
        </a:p>
      </dgm:t>
    </dgm:pt>
    <dgm:pt modelId="{A84DED14-E5EB-4060-8D55-86E41605327E}" type="sibTrans" cxnId="{8D018741-4A44-44E6-9589-02DFF6537775}">
      <dgm:prSet/>
      <dgm:spPr/>
      <dgm:t>
        <a:bodyPr/>
        <a:lstStyle/>
        <a:p>
          <a:endParaRPr lang="en-ID"/>
        </a:p>
      </dgm:t>
    </dgm:pt>
    <dgm:pt modelId="{8E08E9B9-55A9-4A70-B404-3E3B5EC646F9}" type="parTrans" cxnId="{8D018741-4A44-44E6-9589-02DFF6537775}">
      <dgm:prSet/>
      <dgm:spPr/>
      <dgm:t>
        <a:bodyPr/>
        <a:lstStyle/>
        <a:p>
          <a:endParaRPr lang="en-ID"/>
        </a:p>
      </dgm:t>
    </dgm:pt>
    <dgm:pt modelId="{0C3F4700-C5E1-438E-BA8A-692EF013EB54}" type="pres">
      <dgm:prSet presAssocID="{A681D96E-B3A8-4406-AC90-986267133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F6C7A-487C-42F3-808A-8720A503DEBF}" type="pres">
      <dgm:prSet presAssocID="{DC7ED12C-2509-4B0E-B289-652DA5890272}" presName="linNode" presStyleCnt="0"/>
      <dgm:spPr/>
    </dgm:pt>
    <dgm:pt modelId="{D798C1D3-7171-4C97-9E9A-711FF244D21E}" type="pres">
      <dgm:prSet presAssocID="{DC7ED12C-2509-4B0E-B289-652DA5890272}" presName="parentText" presStyleLbl="node1" presStyleIdx="0" presStyleCnt="2" custScaleY="100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2E219-B997-4310-A6D0-042CDCF0FD7C}" type="pres">
      <dgm:prSet presAssocID="{DC7ED12C-2509-4B0E-B289-652DA5890272}" presName="descendantText" presStyleLbl="alignAccFollowNode1" presStyleIdx="0" presStyleCnt="2" custScaleY="103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30C39-4161-4AEE-A006-D85D78B81031}" type="pres">
      <dgm:prSet presAssocID="{32B1009C-1756-4116-AE90-39C5C533FC51}" presName="sp" presStyleCnt="0"/>
      <dgm:spPr/>
    </dgm:pt>
    <dgm:pt modelId="{4B15826F-FAE7-478C-8C0F-CFEB6B0AABE6}" type="pres">
      <dgm:prSet presAssocID="{F2535A09-D6B4-412B-B979-C812645A13C0}" presName="linNode" presStyleCnt="0"/>
      <dgm:spPr/>
    </dgm:pt>
    <dgm:pt modelId="{D1B08724-C144-4A83-97BA-CB8E61DBD779}" type="pres">
      <dgm:prSet presAssocID="{F2535A09-D6B4-412B-B979-C812645A13C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22DB1-684A-48C8-B9B2-0F0365806798}" type="pres">
      <dgm:prSet presAssocID="{F2535A09-D6B4-412B-B979-C812645A13C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60DAA6-4241-443C-909F-9D9FD9901B35}" srcId="{DC7ED12C-2509-4B0E-B289-652DA5890272}" destId="{149D25B6-79C7-434D-B14B-3590FEC395DC}" srcOrd="0" destOrd="0" parTransId="{376BFED6-FB50-4102-B37C-E00F54DFF809}" sibTransId="{A2E7CE06-42E9-4F71-9C49-48CE558E020A}"/>
    <dgm:cxn modelId="{2406F7FA-24BA-4660-9ABE-5ED9D7174ECD}" type="presOf" srcId="{E14E273E-C6D6-4DAA-84F0-D724411455E7}" destId="{DA62E219-B997-4310-A6D0-042CDCF0FD7C}" srcOrd="0" destOrd="1" presId="urn:microsoft.com/office/officeart/2005/8/layout/vList5"/>
    <dgm:cxn modelId="{8D018741-4A44-44E6-9589-02DFF6537775}" srcId="{DC7ED12C-2509-4B0E-B289-652DA5890272}" destId="{E14E273E-C6D6-4DAA-84F0-D724411455E7}" srcOrd="1" destOrd="0" parTransId="{8E08E9B9-55A9-4A70-B404-3E3B5EC646F9}" sibTransId="{A84DED14-E5EB-4060-8D55-86E41605327E}"/>
    <dgm:cxn modelId="{A46CDC36-E03A-4D52-83A3-155CB45DABF7}" type="presOf" srcId="{DC7ED12C-2509-4B0E-B289-652DA5890272}" destId="{D798C1D3-7171-4C97-9E9A-711FF244D21E}" srcOrd="0" destOrd="0" presId="urn:microsoft.com/office/officeart/2005/8/layout/vList5"/>
    <dgm:cxn modelId="{F39638AD-938B-4B51-87B6-AB61AC28F0AA}" type="presOf" srcId="{F2535A09-D6B4-412B-B979-C812645A13C0}" destId="{D1B08724-C144-4A83-97BA-CB8E61DBD779}" srcOrd="0" destOrd="0" presId="urn:microsoft.com/office/officeart/2005/8/layout/vList5"/>
    <dgm:cxn modelId="{ADA89F12-AA2A-4E8F-8A0C-AC4200951BE1}" type="presOf" srcId="{A681D96E-B3A8-4406-AC90-98626713387D}" destId="{0C3F4700-C5E1-438E-BA8A-692EF013EB54}" srcOrd="0" destOrd="0" presId="urn:microsoft.com/office/officeart/2005/8/layout/vList5"/>
    <dgm:cxn modelId="{D0FB0B0E-1C4E-4D2A-941E-3BC9A0623CEC}" type="presOf" srcId="{149D25B6-79C7-434D-B14B-3590FEC395DC}" destId="{DA62E219-B997-4310-A6D0-042CDCF0FD7C}" srcOrd="0" destOrd="0" presId="urn:microsoft.com/office/officeart/2005/8/layout/vList5"/>
    <dgm:cxn modelId="{03C9E960-BB6D-417A-AF60-60F8247C9F05}" srcId="{F2535A09-D6B4-412B-B979-C812645A13C0}" destId="{34DE4894-4531-4900-A143-1F4101EBA685}" srcOrd="0" destOrd="0" parTransId="{BB82D54A-2622-4F6D-A27F-924623B25616}" sibTransId="{03DC12FF-810C-4296-A40B-F692290A4A8E}"/>
    <dgm:cxn modelId="{E8C46E68-7884-4095-A440-170B57F44852}" type="presOf" srcId="{34DE4894-4531-4900-A143-1F4101EBA685}" destId="{E0922DB1-684A-48C8-B9B2-0F0365806798}" srcOrd="0" destOrd="0" presId="urn:microsoft.com/office/officeart/2005/8/layout/vList5"/>
    <dgm:cxn modelId="{9529B5CA-F742-4F12-B165-28E5A0DA98A3}" srcId="{A681D96E-B3A8-4406-AC90-98626713387D}" destId="{DC7ED12C-2509-4B0E-B289-652DA5890272}" srcOrd="0" destOrd="0" parTransId="{F83AAC4D-DF7B-4855-A76B-E7606A2E5C06}" sibTransId="{32B1009C-1756-4116-AE90-39C5C533FC51}"/>
    <dgm:cxn modelId="{3A60C4E6-0595-41E1-930E-7B54B168467F}" srcId="{A681D96E-B3A8-4406-AC90-98626713387D}" destId="{F2535A09-D6B4-412B-B979-C812645A13C0}" srcOrd="1" destOrd="0" parTransId="{91010627-A925-4F11-A5FC-9F6D4A8D1E1A}" sibTransId="{9EFF870B-43B3-4A3F-9039-C953DE528892}"/>
    <dgm:cxn modelId="{DD423ED7-1753-4E50-B43A-4DA28D0CA395}" type="presParOf" srcId="{0C3F4700-C5E1-438E-BA8A-692EF013EB54}" destId="{AE4F6C7A-487C-42F3-808A-8720A503DEBF}" srcOrd="0" destOrd="0" presId="urn:microsoft.com/office/officeart/2005/8/layout/vList5"/>
    <dgm:cxn modelId="{F9E9ADD8-43B6-4D28-A5B1-441FB11B8908}" type="presParOf" srcId="{AE4F6C7A-487C-42F3-808A-8720A503DEBF}" destId="{D798C1D3-7171-4C97-9E9A-711FF244D21E}" srcOrd="0" destOrd="0" presId="urn:microsoft.com/office/officeart/2005/8/layout/vList5"/>
    <dgm:cxn modelId="{2FD34E9C-58F8-417B-8274-99EBFA98C87E}" type="presParOf" srcId="{AE4F6C7A-487C-42F3-808A-8720A503DEBF}" destId="{DA62E219-B997-4310-A6D0-042CDCF0FD7C}" srcOrd="1" destOrd="0" presId="urn:microsoft.com/office/officeart/2005/8/layout/vList5"/>
    <dgm:cxn modelId="{17DA0D28-A621-4033-A77A-BF0A1F1341C6}" type="presParOf" srcId="{0C3F4700-C5E1-438E-BA8A-692EF013EB54}" destId="{3B530C39-4161-4AEE-A006-D85D78B81031}" srcOrd="1" destOrd="0" presId="urn:microsoft.com/office/officeart/2005/8/layout/vList5"/>
    <dgm:cxn modelId="{D0A98EB9-C2FF-4047-AF3B-D30D14913454}" type="presParOf" srcId="{0C3F4700-C5E1-438E-BA8A-692EF013EB54}" destId="{4B15826F-FAE7-478C-8C0F-CFEB6B0AABE6}" srcOrd="2" destOrd="0" presId="urn:microsoft.com/office/officeart/2005/8/layout/vList5"/>
    <dgm:cxn modelId="{91A4D781-094B-40F8-8AFD-E07CEDBEA83C}" type="presParOf" srcId="{4B15826F-FAE7-478C-8C0F-CFEB6B0AABE6}" destId="{D1B08724-C144-4A83-97BA-CB8E61DBD779}" srcOrd="0" destOrd="0" presId="urn:microsoft.com/office/officeart/2005/8/layout/vList5"/>
    <dgm:cxn modelId="{48DCF482-D8EC-4033-B38A-93377D0C6DB3}" type="presParOf" srcId="{4B15826F-FAE7-478C-8C0F-CFEB6B0AABE6}" destId="{E0922DB1-684A-48C8-B9B2-0F03658067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9FCA-5CE2-498A-8BE1-C1E114D06FF2}">
      <dsp:nvSpPr>
        <dsp:cNvPr id="0" name=""/>
        <dsp:cNvSpPr/>
      </dsp:nvSpPr>
      <dsp:spPr>
        <a:xfrm>
          <a:off x="2552774" y="426036"/>
          <a:ext cx="2727331" cy="2727331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BE7EA6-F2C2-4F5E-9305-E67FB4C5BB09}">
      <dsp:nvSpPr>
        <dsp:cNvPr id="0" name=""/>
        <dsp:cNvSpPr/>
      </dsp:nvSpPr>
      <dsp:spPr>
        <a:xfrm>
          <a:off x="2552774" y="426036"/>
          <a:ext cx="2727331" cy="272733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82DED3-370D-47D7-829E-097ACF20DBF9}">
      <dsp:nvSpPr>
        <dsp:cNvPr id="0" name=""/>
        <dsp:cNvSpPr/>
      </dsp:nvSpPr>
      <dsp:spPr>
        <a:xfrm>
          <a:off x="2552774" y="426036"/>
          <a:ext cx="2727331" cy="2727331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45A588-AADD-4824-A6CA-1EC0D7D045ED}">
      <dsp:nvSpPr>
        <dsp:cNvPr id="0" name=""/>
        <dsp:cNvSpPr/>
      </dsp:nvSpPr>
      <dsp:spPr>
        <a:xfrm>
          <a:off x="2552774" y="426036"/>
          <a:ext cx="2727331" cy="2727331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E99A0D-11C3-4768-95C3-3FE590B9A4AD}">
      <dsp:nvSpPr>
        <dsp:cNvPr id="0" name=""/>
        <dsp:cNvSpPr/>
      </dsp:nvSpPr>
      <dsp:spPr>
        <a:xfrm>
          <a:off x="3049478" y="871469"/>
          <a:ext cx="1733923" cy="18364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/>
            <a:t>Faktor-Faktor</a:t>
          </a:r>
          <a:r>
            <a:rPr lang="en-ID" sz="1400" b="1" kern="1200" dirty="0"/>
            <a:t> yang </a:t>
          </a:r>
          <a:r>
            <a:rPr lang="en-ID" sz="1400" b="1" kern="1200" dirty="0" err="1"/>
            <a:t>Memengaruhi</a:t>
          </a:r>
          <a:r>
            <a:rPr lang="en-ID" sz="1400" b="1" kern="1200" dirty="0"/>
            <a:t> </a:t>
          </a:r>
          <a:r>
            <a:rPr lang="en-ID" sz="1400" b="1" kern="1200" dirty="0" err="1"/>
            <a:t>Kebutuhan</a:t>
          </a:r>
          <a:r>
            <a:rPr lang="en-ID" sz="1400" b="1" kern="1200" dirty="0"/>
            <a:t> </a:t>
          </a:r>
        </a:p>
      </dsp:txBody>
      <dsp:txXfrm>
        <a:off x="3303405" y="1140413"/>
        <a:ext cx="1226069" cy="1298577"/>
      </dsp:txXfrm>
    </dsp:sp>
    <dsp:sp modelId="{2A027253-9F20-4A5F-B802-538B26AD653D}">
      <dsp:nvSpPr>
        <dsp:cNvPr id="0" name=""/>
        <dsp:cNvSpPr/>
      </dsp:nvSpPr>
      <dsp:spPr>
        <a:xfrm>
          <a:off x="3260878" y="-108481"/>
          <a:ext cx="1311122" cy="11323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Lingkungan</a:t>
          </a:r>
          <a:endParaRPr lang="en-ID" sz="1400" b="1" kern="1200" dirty="0"/>
        </a:p>
      </dsp:txBody>
      <dsp:txXfrm>
        <a:off x="3452887" y="57347"/>
        <a:ext cx="927104" cy="800690"/>
      </dsp:txXfrm>
    </dsp:sp>
    <dsp:sp modelId="{F1BA3BD6-9392-49F3-A16A-177153024433}">
      <dsp:nvSpPr>
        <dsp:cNvPr id="0" name=""/>
        <dsp:cNvSpPr/>
      </dsp:nvSpPr>
      <dsp:spPr>
        <a:xfrm>
          <a:off x="4668444" y="1230888"/>
          <a:ext cx="1160010" cy="1117626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Agama </a:t>
          </a:r>
          <a:endParaRPr lang="en-ID" sz="1400" b="1" kern="1200" dirty="0"/>
        </a:p>
      </dsp:txBody>
      <dsp:txXfrm>
        <a:off x="4838324" y="1394561"/>
        <a:ext cx="820250" cy="790280"/>
      </dsp:txXfrm>
    </dsp:sp>
    <dsp:sp modelId="{45C2EDDF-A775-40BE-AFD1-62B3DA7B17C0}">
      <dsp:nvSpPr>
        <dsp:cNvPr id="0" name=""/>
        <dsp:cNvSpPr/>
      </dsp:nvSpPr>
      <dsp:spPr>
        <a:xfrm>
          <a:off x="3337081" y="2589379"/>
          <a:ext cx="1158717" cy="1064664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Adat </a:t>
          </a:r>
          <a:r>
            <a:rPr lang="en-US" sz="1400" b="1" kern="1200" dirty="0" err="1"/>
            <a:t>Istiadat</a:t>
          </a:r>
          <a:endParaRPr lang="en-ID" sz="1400" b="1" kern="1200" dirty="0"/>
        </a:p>
      </dsp:txBody>
      <dsp:txXfrm>
        <a:off x="3506771" y="2745295"/>
        <a:ext cx="819337" cy="752832"/>
      </dsp:txXfrm>
    </dsp:sp>
    <dsp:sp modelId="{AA25F0A3-927C-46B5-8075-CDCD97EA7EC7}">
      <dsp:nvSpPr>
        <dsp:cNvPr id="0" name=""/>
        <dsp:cNvSpPr/>
      </dsp:nvSpPr>
      <dsp:spPr>
        <a:xfrm>
          <a:off x="1943944" y="1173714"/>
          <a:ext cx="1280970" cy="123197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Peradaban</a:t>
          </a:r>
          <a:endParaRPr lang="en-ID" sz="1200" b="1" kern="1200" dirty="0"/>
        </a:p>
      </dsp:txBody>
      <dsp:txXfrm>
        <a:off x="2131538" y="1354132"/>
        <a:ext cx="905782" cy="87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2E219-B997-4310-A6D0-042CDCF0FD7C}">
      <dsp:nvSpPr>
        <dsp:cNvPr id="0" name=""/>
        <dsp:cNvSpPr/>
      </dsp:nvSpPr>
      <dsp:spPr>
        <a:xfrm rot="5400000">
          <a:off x="5292840" y="-2079676"/>
          <a:ext cx="1113299" cy="55054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/>
            <a:t>Bagian dari ilmu ekonomi yang </a:t>
          </a:r>
          <a:r>
            <a:rPr lang="fi-FI" sz="1600" kern="1200" dirty="0"/>
            <a:t>khusus mempelajari mekanisme kerja perekonomian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keseluruhan</a:t>
          </a:r>
          <a:endParaRPr lang="en-ID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600" kern="1200" dirty="0" err="1"/>
            <a:t>Ekonomi</a:t>
          </a:r>
          <a:r>
            <a:rPr lang="en-ID" sz="1600" kern="1200" dirty="0"/>
            <a:t> </a:t>
          </a:r>
          <a:r>
            <a:rPr lang="en-ID" sz="1600" kern="1200" dirty="0" err="1"/>
            <a:t>makro</a:t>
          </a:r>
          <a:r>
            <a:rPr lang="en-ID" sz="1600" kern="1200" dirty="0"/>
            <a:t> </a:t>
          </a:r>
          <a:r>
            <a:rPr lang="en-ID" sz="1600" kern="1200" dirty="0" err="1"/>
            <a:t>meneliti</a:t>
          </a:r>
          <a:r>
            <a:rPr lang="en-ID" sz="1600" kern="1200" dirty="0"/>
            <a:t> </a:t>
          </a:r>
          <a:r>
            <a:rPr lang="en-ID" sz="1600" kern="1200" dirty="0" err="1"/>
            <a:t>fenomena</a:t>
          </a:r>
          <a:r>
            <a:rPr lang="en-ID" sz="1600" kern="1200" dirty="0"/>
            <a:t> </a:t>
          </a:r>
          <a:r>
            <a:rPr lang="en-ID" sz="1600" kern="1200" dirty="0" err="1"/>
            <a:t>ekonomi</a:t>
          </a:r>
          <a:r>
            <a:rPr lang="en-ID" sz="1600" kern="1200" dirty="0"/>
            <a:t> yang </a:t>
          </a:r>
          <a:r>
            <a:rPr lang="en-ID" sz="1600" kern="1200" dirty="0" err="1"/>
            <a:t>luas</a:t>
          </a:r>
          <a:r>
            <a:rPr lang="en-ID" sz="1600" kern="1200" dirty="0"/>
            <a:t>, </a:t>
          </a:r>
          <a:r>
            <a:rPr lang="en-ID" sz="1600" kern="1200" dirty="0" err="1"/>
            <a:t>seperti</a:t>
          </a:r>
          <a:r>
            <a:rPr lang="en-ID" sz="1600" kern="1200" dirty="0"/>
            <a:t> </a:t>
          </a:r>
          <a:r>
            <a:rPr lang="en-ID" sz="1600" kern="1200" dirty="0" err="1"/>
            <a:t>tingkat</a:t>
          </a:r>
          <a:r>
            <a:rPr lang="en-ID" sz="1600" kern="1200" dirty="0"/>
            <a:t> </a:t>
          </a:r>
          <a:r>
            <a:rPr lang="en-ID" sz="1600" kern="1200" dirty="0" err="1"/>
            <a:t>pengangguran</a:t>
          </a:r>
          <a:r>
            <a:rPr lang="en-ID" sz="1600" kern="1200" dirty="0"/>
            <a:t>, </a:t>
          </a:r>
          <a:r>
            <a:rPr lang="en-ID" sz="1600" kern="1200" dirty="0" err="1"/>
            <a:t>pendapatan</a:t>
          </a:r>
          <a:r>
            <a:rPr lang="en-ID" sz="1600" kern="1200" dirty="0"/>
            <a:t> </a:t>
          </a:r>
          <a:r>
            <a:rPr lang="en-ID" sz="1600" kern="1200" dirty="0" err="1"/>
            <a:t>nasional</a:t>
          </a:r>
          <a:r>
            <a:rPr lang="en-ID" sz="1600" kern="1200" dirty="0"/>
            <a:t>, </a:t>
          </a:r>
          <a:r>
            <a:rPr lang="en-ID" sz="1600" kern="1200" dirty="0" err="1"/>
            <a:t>tingkat</a:t>
          </a:r>
          <a:r>
            <a:rPr lang="en-ID" sz="1600" kern="1200" dirty="0"/>
            <a:t> </a:t>
          </a:r>
          <a:r>
            <a:rPr lang="en-ID" sz="1600" kern="1200" dirty="0" err="1"/>
            <a:t>pertumbuhan</a:t>
          </a:r>
          <a:r>
            <a:rPr lang="en-ID" sz="1600" kern="1200" dirty="0"/>
            <a:t> </a:t>
          </a:r>
          <a:r>
            <a:rPr lang="en-ID" sz="1600" kern="1200" dirty="0" err="1"/>
            <a:t>ekonomi</a:t>
          </a:r>
          <a:r>
            <a:rPr lang="en-ID" sz="1600" kern="1200" dirty="0"/>
            <a:t>, </a:t>
          </a:r>
          <a:r>
            <a:rPr lang="en-ID" sz="1600" kern="1200" dirty="0" err="1"/>
            <a:t>inflasi</a:t>
          </a:r>
          <a:r>
            <a:rPr lang="en-ID" sz="1600" kern="1200" dirty="0"/>
            <a:t>, dan </a:t>
          </a:r>
          <a:r>
            <a:rPr lang="en-ID" sz="1600" kern="1200" dirty="0" err="1"/>
            <a:t>tingkat</a:t>
          </a:r>
          <a:r>
            <a:rPr lang="en-ID" sz="1600" kern="1200" dirty="0"/>
            <a:t> </a:t>
          </a:r>
          <a:r>
            <a:rPr lang="en-ID" sz="1600" kern="1200" dirty="0" err="1"/>
            <a:t>harga</a:t>
          </a:r>
          <a:endParaRPr lang="en-ID" sz="1600" kern="1200" dirty="0"/>
        </a:p>
      </dsp:txBody>
      <dsp:txXfrm rot="-5400000">
        <a:off x="3096789" y="170722"/>
        <a:ext cx="5451055" cy="1004605"/>
      </dsp:txXfrm>
    </dsp:sp>
    <dsp:sp modelId="{D798C1D3-7171-4C97-9E9A-711FF244D21E}">
      <dsp:nvSpPr>
        <dsp:cNvPr id="0" name=""/>
        <dsp:cNvSpPr/>
      </dsp:nvSpPr>
      <dsp:spPr>
        <a:xfrm>
          <a:off x="0" y="0"/>
          <a:ext cx="3096788" cy="1346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/>
            <a:t>Ekonomi</a:t>
          </a:r>
          <a:r>
            <a:rPr lang="en-US" sz="3800" kern="1200" dirty="0"/>
            <a:t> Makro</a:t>
          </a:r>
          <a:endParaRPr lang="en-ID" sz="3800" kern="1200" dirty="0"/>
        </a:p>
      </dsp:txBody>
      <dsp:txXfrm>
        <a:off x="65709" y="65709"/>
        <a:ext cx="2965370" cy="1214631"/>
      </dsp:txXfrm>
    </dsp:sp>
    <dsp:sp modelId="{E0922DB1-684A-48C8-B9B2-0F0365806798}">
      <dsp:nvSpPr>
        <dsp:cNvPr id="0" name=""/>
        <dsp:cNvSpPr/>
      </dsp:nvSpPr>
      <dsp:spPr>
        <a:xfrm rot="5400000">
          <a:off x="5316815" y="-669052"/>
          <a:ext cx="1076785" cy="55107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600" kern="1200" dirty="0"/>
            <a:t>Bagian </a:t>
          </a:r>
          <a:r>
            <a:rPr lang="en-ID" sz="1600" kern="1200" dirty="0" err="1"/>
            <a:t>ilmu</a:t>
          </a:r>
          <a:r>
            <a:rPr lang="en-ID" sz="1600" kern="1200" dirty="0"/>
            <a:t> </a:t>
          </a:r>
          <a:r>
            <a:rPr lang="en-ID" sz="1600" kern="1200" dirty="0" err="1"/>
            <a:t>ekonomi</a:t>
          </a:r>
          <a:r>
            <a:rPr lang="en-ID" sz="1600" kern="1200" dirty="0"/>
            <a:t> yang </a:t>
          </a:r>
          <a:r>
            <a:rPr lang="en-ID" sz="1600" kern="1200" dirty="0" err="1"/>
            <a:t>mempelajari</a:t>
          </a:r>
          <a:r>
            <a:rPr lang="en-ID" sz="1600" kern="1200" dirty="0"/>
            <a:t> </a:t>
          </a:r>
          <a:r>
            <a:rPr lang="en-ID" sz="1600" kern="1200" dirty="0" err="1"/>
            <a:t>perilaku</a:t>
          </a:r>
          <a:r>
            <a:rPr lang="en-ID" sz="1600" kern="1200" dirty="0"/>
            <a:t> </a:t>
          </a:r>
          <a:r>
            <a:rPr lang="en-ID" sz="1600" kern="1200" dirty="0" err="1"/>
            <a:t>individu</a:t>
          </a:r>
          <a:r>
            <a:rPr lang="en-ID" sz="1600" kern="1200" dirty="0"/>
            <a:t> dan </a:t>
          </a:r>
          <a:r>
            <a:rPr lang="en-ID" sz="1600" kern="1200" dirty="0" err="1"/>
            <a:t>rumah</a:t>
          </a:r>
          <a:r>
            <a:rPr lang="en-ID" sz="1600" kern="1200" dirty="0"/>
            <a:t> </a:t>
          </a:r>
          <a:r>
            <a:rPr lang="en-ID" sz="1600" kern="1200" dirty="0" err="1"/>
            <a:t>tangga</a:t>
          </a:r>
          <a:r>
            <a:rPr lang="en-ID" sz="1600" kern="1200" dirty="0"/>
            <a:t> </a:t>
          </a:r>
          <a:r>
            <a:rPr lang="en-ID" sz="1600" kern="1200" dirty="0" err="1"/>
            <a:t>produksi</a:t>
          </a:r>
          <a:r>
            <a:rPr lang="en-ID" sz="1600" kern="1200" dirty="0"/>
            <a:t> </a:t>
          </a:r>
          <a:r>
            <a:rPr lang="fi-FI" sz="1600" kern="1200" dirty="0"/>
            <a:t>atau perusahaan dalam membuat keputusan untuk </a:t>
          </a:r>
          <a:r>
            <a:rPr lang="en-ID" sz="1600" kern="1200" dirty="0" err="1"/>
            <a:t>mengalokasikan</a:t>
          </a:r>
          <a:r>
            <a:rPr lang="en-ID" sz="1600" kern="1200" dirty="0"/>
            <a:t> </a:t>
          </a:r>
          <a:r>
            <a:rPr lang="en-ID" sz="1600" kern="1200" dirty="0" err="1"/>
            <a:t>sumber</a:t>
          </a:r>
          <a:r>
            <a:rPr lang="en-ID" sz="1600" kern="1200" dirty="0"/>
            <a:t> </a:t>
          </a:r>
          <a:r>
            <a:rPr lang="en-ID" sz="1600" kern="1200" dirty="0" err="1"/>
            <a:t>daya</a:t>
          </a:r>
          <a:r>
            <a:rPr lang="en-ID" sz="1600" kern="1200" dirty="0"/>
            <a:t> yang </a:t>
          </a:r>
          <a:r>
            <a:rPr lang="en-ID" sz="1600" kern="1200" dirty="0" err="1"/>
            <a:t>terbatas</a:t>
          </a:r>
          <a:endParaRPr lang="en-ID" sz="1600" kern="1200" dirty="0"/>
        </a:p>
      </dsp:txBody>
      <dsp:txXfrm rot="-5400000">
        <a:off x="3099816" y="1600511"/>
        <a:ext cx="5458220" cy="971657"/>
      </dsp:txXfrm>
    </dsp:sp>
    <dsp:sp modelId="{D1B08724-C144-4A83-97BA-CB8E61DBD779}">
      <dsp:nvSpPr>
        <dsp:cNvPr id="0" name=""/>
        <dsp:cNvSpPr/>
      </dsp:nvSpPr>
      <dsp:spPr>
        <a:xfrm>
          <a:off x="0" y="1413348"/>
          <a:ext cx="3099816" cy="13459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/>
            <a:t>Ekonomi</a:t>
          </a:r>
          <a:r>
            <a:rPr lang="en-US" sz="3800" kern="1200" dirty="0"/>
            <a:t> </a:t>
          </a:r>
          <a:r>
            <a:rPr lang="en-US" sz="3800" kern="1200" dirty="0" err="1"/>
            <a:t>Mikro</a:t>
          </a:r>
          <a:endParaRPr lang="en-ID" sz="3800" kern="1200" dirty="0"/>
        </a:p>
      </dsp:txBody>
      <dsp:txXfrm>
        <a:off x="65705" y="1479053"/>
        <a:ext cx="2968406" cy="121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6D27-DE06-40B4-BEBB-99905555E75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1283-1CAC-4C22-AE27-57A3D245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4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6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0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1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18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0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8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70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8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3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4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7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6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8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7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EE17-CFAB-4D26-B63C-0014F2997EC4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CEBB-2B45-44E7-9A9C-6831F2A34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18/10/relationships/comments" Target="../comments/modernComment_103_B62AE2B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18/10/relationships/comments" Target="../comments/modernComment_105_583B52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833094"/>
            <a:ext cx="6019800" cy="707878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40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MEDIA</a:t>
            </a:r>
            <a:r>
              <a:rPr lang="en-US" sz="36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40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PEMBELAJARAN</a:t>
            </a:r>
            <a:endParaRPr lang="id-ID" sz="3600" b="1" noProof="1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645" y="2522494"/>
            <a:ext cx="5669280" cy="101565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36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IPS EKONOMI</a:t>
            </a:r>
            <a:endParaRPr lang="id-ID" sz="60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id-ID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untuk SMA/MA Kelas 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7245" y="2533650"/>
            <a:ext cx="52120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11815-BC5C-44EA-8ED3-BBE32AFFAC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574" y="214090"/>
            <a:ext cx="2863934" cy="4088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7C7A0A-6499-4C23-964A-E33883A45446}"/>
              </a:ext>
            </a:extLst>
          </p:cNvPr>
          <p:cNvSpPr txBox="1"/>
          <p:nvPr/>
        </p:nvSpPr>
        <p:spPr>
          <a:xfrm>
            <a:off x="23446" y="552731"/>
            <a:ext cx="688144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/>
              <a:t>1) </a:t>
            </a:r>
            <a:r>
              <a:rPr lang="en-ID" sz="1600" b="1" dirty="0" err="1"/>
              <a:t>Jenis-Jenis</a:t>
            </a:r>
            <a:r>
              <a:rPr lang="en-ID" sz="1600" b="1" dirty="0"/>
              <a:t> </a:t>
            </a:r>
            <a:r>
              <a:rPr lang="en-ID" sz="1600" b="1" dirty="0" err="1"/>
              <a:t>Kebutuhan</a:t>
            </a:r>
            <a:endParaRPr lang="en-ID" sz="1600" b="1" dirty="0"/>
          </a:p>
          <a:p>
            <a:r>
              <a:rPr lang="en-ID" sz="1600" b="1" dirty="0"/>
              <a:t>     b)</a:t>
            </a:r>
            <a:r>
              <a:rPr lang="en-ID" b="1" dirty="0"/>
              <a:t> 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subjek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249238">
              <a:buFont typeface="+mj-lt"/>
              <a:buAutoNum type="alphaLcPeriod"/>
            </a:pP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DA5A6-12C4-4FF1-A31A-67AA760787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6" y="1303308"/>
            <a:ext cx="3120380" cy="1613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DEE51E-E2DD-4F2D-9F74-DB1848E67D2A}"/>
              </a:ext>
            </a:extLst>
          </p:cNvPr>
          <p:cNvSpPr txBox="1"/>
          <p:nvPr/>
        </p:nvSpPr>
        <p:spPr>
          <a:xfrm>
            <a:off x="4141902" y="1442717"/>
            <a:ext cx="4607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individu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Contohnya</a:t>
            </a:r>
            <a:r>
              <a:rPr lang="en-ID" dirty="0"/>
              <a:t>, </a:t>
            </a:r>
            <a:r>
              <a:rPr lang="en-ID" dirty="0" err="1"/>
              <a:t>petani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bajak</a:t>
            </a:r>
            <a:r>
              <a:rPr lang="en-ID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3A4934-72CD-487D-B482-D8B4660CCC1E}"/>
              </a:ext>
            </a:extLst>
          </p:cNvPr>
          <p:cNvSpPr txBox="1"/>
          <p:nvPr/>
        </p:nvSpPr>
        <p:spPr>
          <a:xfrm>
            <a:off x="219359" y="3206042"/>
            <a:ext cx="533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juga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  <a:r>
              <a:rPr lang="en-ID" dirty="0" err="1"/>
              <a:t>Contohnya</a:t>
            </a:r>
            <a:r>
              <a:rPr lang="en-ID" dirty="0"/>
              <a:t>,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raya</a:t>
            </a:r>
            <a:r>
              <a:rPr lang="en-ID" dirty="0"/>
              <a:t>, air </a:t>
            </a:r>
            <a:r>
              <a:rPr lang="en-ID" dirty="0" err="1"/>
              <a:t>bersih</a:t>
            </a:r>
            <a:r>
              <a:rPr lang="en-ID" dirty="0"/>
              <a:t>, dan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EAD94F-0F04-4A0F-B57B-CA08337794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917130"/>
            <a:ext cx="2731979" cy="13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DB5C1-387A-4A10-9481-4FCC078AC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42063" y="309632"/>
            <a:ext cx="6201937" cy="4675679"/>
          </a:xfrm>
          <a:prstGeom prst="rect">
            <a:avLst/>
          </a:prstGeom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7C7A0A-6499-4C23-964A-E33883A45446}"/>
              </a:ext>
            </a:extLst>
          </p:cNvPr>
          <p:cNvSpPr txBox="1"/>
          <p:nvPr/>
        </p:nvSpPr>
        <p:spPr>
          <a:xfrm>
            <a:off x="194137" y="645017"/>
            <a:ext cx="43609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ID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endParaRPr lang="en-ID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c) </a:t>
            </a:r>
            <a:r>
              <a:rPr lang="en-ID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ID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9A47D-A6E1-412A-8B24-F8FB779C979A}"/>
              </a:ext>
            </a:extLst>
          </p:cNvPr>
          <p:cNvSpPr txBox="1"/>
          <p:nvPr/>
        </p:nvSpPr>
        <p:spPr>
          <a:xfrm>
            <a:off x="533400" y="1452348"/>
            <a:ext cx="3811231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sekarang</a:t>
            </a:r>
            <a:r>
              <a:rPr lang="en-ID" b="1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ditunda</a:t>
            </a:r>
            <a:r>
              <a:rPr lang="en-ID" dirty="0"/>
              <a:t> </a:t>
            </a:r>
            <a:r>
              <a:rPr lang="en-ID" dirty="0" err="1"/>
              <a:t>pemenuhannya</a:t>
            </a:r>
            <a:r>
              <a:rPr lang="en-ID" dirty="0"/>
              <a:t> dan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b="1" dirty="0" err="1"/>
              <a:t>Kebutuhan</a:t>
            </a:r>
            <a:r>
              <a:rPr lang="en-ID" b="1" dirty="0"/>
              <a:t> masa </a:t>
            </a:r>
            <a:r>
              <a:rPr lang="en-ID" b="1" dirty="0" err="1"/>
              <a:t>mendatang</a:t>
            </a:r>
            <a:r>
              <a:rPr lang="en-ID" b="1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direncanakan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terpenuhi</a:t>
            </a:r>
            <a:r>
              <a:rPr lang="en-ID" dirty="0"/>
              <a:t> di masa </a:t>
            </a:r>
            <a:r>
              <a:rPr lang="en-ID" dirty="0" err="1"/>
              <a:t>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76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FAA98AA-3FBA-473E-A8ED-E92716A3A86A}"/>
              </a:ext>
            </a:extLst>
          </p:cNvPr>
          <p:cNvSpPr txBox="1"/>
          <p:nvPr/>
        </p:nvSpPr>
        <p:spPr>
          <a:xfrm>
            <a:off x="366193" y="3368138"/>
            <a:ext cx="85492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ID" sz="1600" b="1" dirty="0" err="1"/>
              <a:t>Kebutuhan</a:t>
            </a:r>
            <a:r>
              <a:rPr lang="en-ID" sz="1600" b="1" dirty="0"/>
              <a:t> </a:t>
            </a:r>
            <a:r>
              <a:rPr lang="en-ID" sz="1600" b="1" dirty="0" err="1"/>
              <a:t>jasmani</a:t>
            </a:r>
            <a:r>
              <a:rPr lang="en-ID" sz="1600" b="1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fisik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berhubungan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tubuh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. </a:t>
            </a:r>
            <a:r>
              <a:rPr lang="en-ID" sz="1600" dirty="0" err="1"/>
              <a:t>Jenisnya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lain </a:t>
            </a:r>
            <a:r>
              <a:rPr lang="en-ID" sz="1600" dirty="0" err="1"/>
              <a:t>pakaian</a:t>
            </a:r>
            <a:r>
              <a:rPr lang="en-ID" sz="1600" dirty="0"/>
              <a:t>, </a:t>
            </a:r>
            <a:r>
              <a:rPr lang="en-ID" sz="1600" dirty="0" err="1"/>
              <a:t>makanan</a:t>
            </a:r>
            <a:r>
              <a:rPr lang="en-ID" sz="1600" dirty="0"/>
              <a:t>, </a:t>
            </a:r>
            <a:r>
              <a:rPr lang="en-ID" sz="1600" dirty="0" err="1"/>
              <a:t>minuman</a:t>
            </a:r>
            <a:r>
              <a:rPr lang="en-ID" sz="1600" dirty="0"/>
              <a:t>, dan </a:t>
            </a:r>
            <a:r>
              <a:rPr lang="en-ID" sz="1600" dirty="0" err="1"/>
              <a:t>obat-obatan</a:t>
            </a:r>
            <a:r>
              <a:rPr lang="en-ID" sz="1600" dirty="0"/>
              <a:t>. </a:t>
            </a:r>
          </a:p>
          <a:p>
            <a:pPr marL="342900" indent="-342900">
              <a:buFont typeface="+mj-lt"/>
              <a:buAutoNum type="arabicParenR"/>
            </a:pPr>
            <a:r>
              <a:rPr lang="en-ID" sz="1600" b="1" dirty="0" err="1"/>
              <a:t>Kebutuhan</a:t>
            </a:r>
            <a:r>
              <a:rPr lang="en-ID" sz="1600" b="1" dirty="0"/>
              <a:t> </a:t>
            </a:r>
            <a:r>
              <a:rPr lang="en-ID" sz="1600" b="1" dirty="0" err="1"/>
              <a:t>rohani</a:t>
            </a:r>
            <a:r>
              <a:rPr lang="en-ID" sz="1600" b="1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berhubungan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kejiwaan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. </a:t>
            </a:r>
            <a:r>
              <a:rPr lang="en-ID" sz="1600" dirty="0" err="1"/>
              <a:t>Contohnya</a:t>
            </a:r>
            <a:r>
              <a:rPr lang="en-ID" sz="1600" dirty="0"/>
              <a:t>, agar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karyawan</a:t>
            </a:r>
            <a:r>
              <a:rPr lang="en-ID" sz="1600" dirty="0"/>
              <a:t> </a:t>
            </a:r>
            <a:r>
              <a:rPr lang="en-ID" sz="1600" dirty="0" err="1"/>
              <a:t>perlu</a:t>
            </a:r>
            <a:r>
              <a:rPr lang="en-ID" sz="1600" dirty="0"/>
              <a:t> </a:t>
            </a:r>
            <a:r>
              <a:rPr lang="en-ID" sz="1600" dirty="0" err="1"/>
              <a:t>mendapat</a:t>
            </a:r>
            <a:r>
              <a:rPr lang="en-ID" sz="1600" dirty="0"/>
              <a:t> </a:t>
            </a:r>
            <a:r>
              <a:rPr lang="en-ID" sz="1600" dirty="0" err="1"/>
              <a:t>nasihat</a:t>
            </a:r>
            <a:r>
              <a:rPr lang="en-ID" sz="1600" dirty="0"/>
              <a:t>, </a:t>
            </a:r>
            <a:r>
              <a:rPr lang="en-ID" sz="1600" dirty="0" err="1"/>
              <a:t>motivasi</a:t>
            </a:r>
            <a:r>
              <a:rPr lang="en-ID" sz="1600" dirty="0"/>
              <a:t>, dan </a:t>
            </a:r>
            <a:r>
              <a:rPr lang="en-ID" sz="1600" dirty="0" err="1"/>
              <a:t>latihan</a:t>
            </a:r>
            <a:r>
              <a:rPr lang="en-ID" sz="1600" dirty="0"/>
              <a:t>.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93B380-89B5-4B39-BAA7-5B334A1CE21A}"/>
              </a:ext>
            </a:extLst>
          </p:cNvPr>
          <p:cNvSpPr txBox="1"/>
          <p:nvPr/>
        </p:nvSpPr>
        <p:spPr>
          <a:xfrm>
            <a:off x="191425" y="576601"/>
            <a:ext cx="6477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/>
              <a:t>1) Jenis – jenis kebutuhan</a:t>
            </a:r>
          </a:p>
          <a:p>
            <a:r>
              <a:rPr lang="fi-FI" sz="1600" b="1" dirty="0"/>
              <a:t>    d) Jenis kebutuhan menurut sifat pemenuhan kebutuhan    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FFF0B-7DBD-05AB-4629-9C43237C00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"/>
          <a:stretch/>
        </p:blipFill>
        <p:spPr>
          <a:xfrm>
            <a:off x="2590799" y="1126176"/>
            <a:ext cx="3419281" cy="21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C91266-87E1-41CF-91B8-80AC3DABE84B}"/>
              </a:ext>
            </a:extLst>
          </p:cNvPr>
          <p:cNvSpPr txBox="1"/>
          <p:nvPr/>
        </p:nvSpPr>
        <p:spPr>
          <a:xfrm>
            <a:off x="0" y="535166"/>
            <a:ext cx="571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b. </a:t>
            </a:r>
            <a:r>
              <a:rPr lang="en-ID" b="1" dirty="0" err="1"/>
              <a:t>Barang</a:t>
            </a:r>
            <a:r>
              <a:rPr lang="en-ID" b="1" dirty="0"/>
              <a:t> dan Jasa </a:t>
            </a:r>
            <a:r>
              <a:rPr lang="en-ID" b="1" dirty="0" err="1"/>
              <a:t>sebagai</a:t>
            </a:r>
            <a:r>
              <a:rPr lang="en-ID" b="1" dirty="0"/>
              <a:t> Alat </a:t>
            </a:r>
            <a:r>
              <a:rPr lang="en-ID" b="1" dirty="0" err="1"/>
              <a:t>Pemenuhan</a:t>
            </a:r>
            <a:r>
              <a:rPr lang="en-ID" b="1" dirty="0"/>
              <a:t> </a:t>
            </a:r>
            <a:r>
              <a:rPr lang="en-ID" b="1" dirty="0" err="1"/>
              <a:t>Kebutuhan</a:t>
            </a:r>
            <a:endParaRPr lang="en-ID" b="1" dirty="0"/>
          </a:p>
          <a:p>
            <a:pPr marL="265113"/>
            <a:endParaRPr lang="en-ID" b="1" dirty="0"/>
          </a:p>
          <a:p>
            <a:pPr marL="265113"/>
            <a:r>
              <a:rPr lang="en-ID" sz="1600" b="1" dirty="0"/>
              <a:t>1) </a:t>
            </a:r>
            <a:r>
              <a:rPr lang="en-ID" sz="1600" b="1" dirty="0" err="1"/>
              <a:t>Jenis-Jenis</a:t>
            </a:r>
            <a:r>
              <a:rPr lang="en-ID" sz="1600" b="1" dirty="0"/>
              <a:t> </a:t>
            </a:r>
            <a:r>
              <a:rPr lang="en-ID" sz="1600" b="1" dirty="0" err="1"/>
              <a:t>Barang</a:t>
            </a:r>
            <a:endParaRPr lang="en-ID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7DB97-30F6-4A65-9D61-BB2CA9D5D75A}"/>
              </a:ext>
            </a:extLst>
          </p:cNvPr>
          <p:cNvSpPr txBox="1"/>
          <p:nvPr/>
        </p:nvSpPr>
        <p:spPr>
          <a:xfrm>
            <a:off x="304800" y="1420701"/>
            <a:ext cx="3962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memperoleh</a:t>
            </a:r>
            <a:r>
              <a:rPr lang="en-ID" sz="16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kepentingan</a:t>
            </a:r>
            <a:r>
              <a:rPr lang="en-ID" sz="16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penggunaan</a:t>
            </a:r>
            <a:r>
              <a:rPr lang="en-ID" sz="16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pemakaian</a:t>
            </a:r>
            <a:r>
              <a:rPr lang="en-ID" sz="16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pengerjaan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proses </a:t>
            </a:r>
            <a:r>
              <a:rPr lang="en-ID" sz="1600" dirty="0" err="1"/>
              <a:t>pengolahan</a:t>
            </a:r>
            <a:r>
              <a:rPr lang="en-ID" sz="1600" dirty="0"/>
              <a:t>; dan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/>
              <a:t>Berdasarkan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dan </a:t>
            </a:r>
            <a:r>
              <a:rPr lang="en-ID" sz="1600" dirty="0" err="1"/>
              <a:t>sifat</a:t>
            </a:r>
            <a:r>
              <a:rPr lang="en-ID" sz="1600" dirty="0"/>
              <a:t> 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36BF56-A9C0-487C-AD40-73623F70DDA3}"/>
              </a:ext>
            </a:extLst>
          </p:cNvPr>
          <p:cNvSpPr txBox="1"/>
          <p:nvPr/>
        </p:nvSpPr>
        <p:spPr>
          <a:xfrm>
            <a:off x="4671261" y="1079818"/>
            <a:ext cx="4602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/>
              <a:t>2) </a:t>
            </a:r>
            <a:r>
              <a:rPr lang="en-ID" sz="1600" b="1" dirty="0" err="1"/>
              <a:t>Kegunaan</a:t>
            </a:r>
            <a:r>
              <a:rPr lang="en-ID" sz="1600" b="1" dirty="0"/>
              <a:t> </a:t>
            </a:r>
            <a:r>
              <a:rPr lang="en-ID" sz="1600" b="1" dirty="0" err="1"/>
              <a:t>Suatu</a:t>
            </a:r>
            <a:r>
              <a:rPr lang="en-ID" sz="1600" b="1" dirty="0"/>
              <a:t> </a:t>
            </a:r>
            <a:r>
              <a:rPr lang="en-ID" sz="1600" b="1" dirty="0" err="1"/>
              <a:t>Barang</a:t>
            </a:r>
            <a:endParaRPr lang="en-ID" sz="1600" b="1" dirty="0"/>
          </a:p>
          <a:p>
            <a:endParaRPr lang="en-ID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B4D8A6-3A3B-4BDF-A300-FBA05148EEB9}"/>
              </a:ext>
            </a:extLst>
          </p:cNvPr>
          <p:cNvSpPr txBox="1"/>
          <p:nvPr/>
        </p:nvSpPr>
        <p:spPr>
          <a:xfrm>
            <a:off x="4687455" y="1439174"/>
            <a:ext cx="372978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ID" sz="1600" dirty="0" err="1"/>
              <a:t>Kegunaan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(</a:t>
            </a:r>
            <a:r>
              <a:rPr lang="en-ID" sz="1600" i="1" dirty="0"/>
              <a:t>form utility</a:t>
            </a:r>
            <a:r>
              <a:rPr lang="en-ID" sz="1600" dirty="0"/>
              <a:t>);</a:t>
            </a:r>
          </a:p>
          <a:p>
            <a:pPr marL="342900" indent="-342900">
              <a:buAutoNum type="alphaLcParenR"/>
            </a:pPr>
            <a:r>
              <a:rPr lang="en-ID" sz="1600" dirty="0" err="1"/>
              <a:t>Kegunaan</a:t>
            </a:r>
            <a:r>
              <a:rPr lang="en-ID" sz="1600" dirty="0"/>
              <a:t> </a:t>
            </a:r>
            <a:r>
              <a:rPr lang="en-ID" sz="1600" dirty="0" err="1"/>
              <a:t>tempat</a:t>
            </a:r>
            <a:r>
              <a:rPr lang="en-ID" sz="1600" dirty="0"/>
              <a:t> (</a:t>
            </a:r>
            <a:r>
              <a:rPr lang="en-ID" sz="1600" i="1" dirty="0"/>
              <a:t>place utility</a:t>
            </a:r>
            <a:r>
              <a:rPr lang="en-ID" sz="1600" dirty="0"/>
              <a:t>);</a:t>
            </a:r>
          </a:p>
          <a:p>
            <a:pPr marL="342900" indent="-342900">
              <a:buAutoNum type="alphaLcParenR"/>
            </a:pPr>
            <a:r>
              <a:rPr lang="en-ID" sz="1600" dirty="0" err="1"/>
              <a:t>Kegunaan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 (</a:t>
            </a:r>
            <a:r>
              <a:rPr lang="en-ID" sz="1600" i="1" dirty="0"/>
              <a:t>time utility</a:t>
            </a:r>
            <a:r>
              <a:rPr lang="en-ID" sz="1600" dirty="0"/>
              <a:t>); dan</a:t>
            </a:r>
          </a:p>
          <a:p>
            <a:pPr marL="342900" indent="-342900">
              <a:buAutoNum type="alphaLcParenR"/>
            </a:pPr>
            <a:r>
              <a:rPr lang="en-ID" sz="1600" dirty="0" err="1"/>
              <a:t>Kegunaan</a:t>
            </a:r>
            <a:r>
              <a:rPr lang="en-ID" sz="1600" dirty="0"/>
              <a:t> </a:t>
            </a:r>
            <a:r>
              <a:rPr lang="en-ID" sz="1600" dirty="0" err="1"/>
              <a:t>milik</a:t>
            </a:r>
            <a:r>
              <a:rPr lang="en-ID" sz="1600" dirty="0"/>
              <a:t> (</a:t>
            </a:r>
            <a:r>
              <a:rPr lang="en-ID" sz="1600" i="1" dirty="0"/>
              <a:t>ownership utility</a:t>
            </a:r>
            <a:r>
              <a:rPr lang="en-ID" sz="16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588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68637B-A319-5C6E-D589-E3A54397FEC0}"/>
              </a:ext>
            </a:extLst>
          </p:cNvPr>
          <p:cNvSpPr txBox="1"/>
          <p:nvPr/>
        </p:nvSpPr>
        <p:spPr>
          <a:xfrm>
            <a:off x="4230642" y="600720"/>
            <a:ext cx="4913358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sv-SE" sz="1600" b="1" dirty="0"/>
              <a:t>Lingkungan </a:t>
            </a:r>
            <a:r>
              <a:rPr lang="sv-SE" sz="1600" dirty="0"/>
              <a:t>merupakan salah satu faktor yang memengaruhi perbedaan kebutuhan manusia. Contohnya, orang yang tinggal di daerah dingin cenderung menggunakan pakaian tebal.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600" b="1" dirty="0"/>
              <a:t>Agama</a:t>
            </a:r>
            <a:r>
              <a:rPr lang="en-ID" sz="1600" dirty="0"/>
              <a:t> juga </a:t>
            </a:r>
            <a:r>
              <a:rPr lang="en-ID" sz="1600" dirty="0" err="1"/>
              <a:t>merupakan</a:t>
            </a:r>
            <a:r>
              <a:rPr lang="en-ID" sz="1600" dirty="0"/>
              <a:t> salah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faktor</a:t>
            </a:r>
            <a:r>
              <a:rPr lang="en-ID" sz="1600" dirty="0"/>
              <a:t> </a:t>
            </a:r>
            <a:r>
              <a:rPr lang="en-ID" sz="1600" dirty="0" err="1"/>
              <a:t>pembeda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. </a:t>
            </a:r>
            <a:r>
              <a:rPr lang="en-ID" sz="1600" dirty="0" err="1"/>
              <a:t>Contohnya</a:t>
            </a:r>
            <a:r>
              <a:rPr lang="en-ID" sz="1600" dirty="0"/>
              <a:t>, orang yang </a:t>
            </a:r>
            <a:r>
              <a:rPr lang="en-ID" sz="1600" dirty="0" err="1"/>
              <a:t>beragama</a:t>
            </a:r>
            <a:r>
              <a:rPr lang="en-ID" sz="1600" dirty="0"/>
              <a:t> Islam </a:t>
            </a:r>
            <a:r>
              <a:rPr lang="en-ID" sz="1600" dirty="0" err="1"/>
              <a:t>membutuhkan</a:t>
            </a:r>
            <a:r>
              <a:rPr lang="en-ID" sz="1600" dirty="0"/>
              <a:t> Al-Quran.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600" b="1" dirty="0"/>
              <a:t>Adat </a:t>
            </a:r>
            <a:r>
              <a:rPr lang="en-ID" sz="1600" b="1" dirty="0" err="1"/>
              <a:t>istiadat</a:t>
            </a:r>
            <a:r>
              <a:rPr lang="en-ID" sz="1600" b="1" dirty="0"/>
              <a:t> </a:t>
            </a:r>
            <a:r>
              <a:rPr lang="en-ID" sz="1600" dirty="0"/>
              <a:t>yang </a:t>
            </a:r>
            <a:r>
              <a:rPr lang="en-ID" sz="1600" dirty="0" err="1"/>
              <a:t>berlaku</a:t>
            </a:r>
            <a:r>
              <a:rPr lang="en-ID" sz="1600" dirty="0"/>
              <a:t> di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daerah</a:t>
            </a:r>
            <a:r>
              <a:rPr lang="en-ID" sz="1600" dirty="0"/>
              <a:t> juga </a:t>
            </a:r>
            <a:r>
              <a:rPr lang="en-ID" sz="1600" dirty="0" err="1"/>
              <a:t>turut</a:t>
            </a:r>
            <a:r>
              <a:rPr lang="en-ID" sz="1600" dirty="0"/>
              <a:t> </a:t>
            </a:r>
            <a:r>
              <a:rPr lang="en-ID" sz="1600" dirty="0" err="1"/>
              <a:t>memengaruhi</a:t>
            </a:r>
            <a:r>
              <a:rPr lang="en-ID" sz="1600" dirty="0"/>
              <a:t> </a:t>
            </a:r>
            <a:r>
              <a:rPr lang="en-ID" sz="1600" dirty="0" err="1"/>
              <a:t>perbedaan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. </a:t>
            </a:r>
            <a:r>
              <a:rPr lang="en-ID" sz="1600" dirty="0" err="1"/>
              <a:t>Contohnya</a:t>
            </a:r>
            <a:r>
              <a:rPr lang="en-ID" sz="1600" dirty="0"/>
              <a:t>, </a:t>
            </a:r>
            <a:r>
              <a:rPr lang="en-ID" sz="1600" dirty="0" err="1"/>
              <a:t>suku</a:t>
            </a:r>
            <a:r>
              <a:rPr lang="en-ID" sz="1600" dirty="0"/>
              <a:t> </a:t>
            </a:r>
            <a:r>
              <a:rPr lang="en-ID" sz="1600" dirty="0" err="1"/>
              <a:t>Melayu</a:t>
            </a:r>
            <a:r>
              <a:rPr lang="en-ID" sz="1600" dirty="0"/>
              <a:t> Riau </a:t>
            </a:r>
            <a:r>
              <a:rPr lang="en-ID" sz="1600" dirty="0" err="1"/>
              <a:t>tradisi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dirty="0" err="1"/>
              <a:t>berbagai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pakaian</a:t>
            </a:r>
            <a:r>
              <a:rPr lang="en-ID" sz="1600" dirty="0"/>
              <a:t> </a:t>
            </a:r>
            <a:r>
              <a:rPr lang="en-ID" sz="1600" dirty="0" err="1"/>
              <a:t>adat</a:t>
            </a:r>
            <a:r>
              <a:rPr lang="en-ID" sz="1600" dirty="0"/>
              <a:t> </a:t>
            </a:r>
            <a:r>
              <a:rPr lang="en-ID" sz="1600" dirty="0" err="1"/>
              <a:t>berdasarkan</a:t>
            </a:r>
            <a:r>
              <a:rPr lang="en-ID" sz="1600" dirty="0"/>
              <a:t> aa </a:t>
            </a:r>
            <a:r>
              <a:rPr lang="en-ID" sz="1600" dirty="0" err="1"/>
              <a:t>tertentu</a:t>
            </a:r>
            <a:r>
              <a:rPr lang="en-ID" sz="1600" dirty="0"/>
              <a:t>.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600" b="1" dirty="0" err="1"/>
              <a:t>Peradaban</a:t>
            </a:r>
            <a:r>
              <a:rPr lang="en-ID" sz="1600" b="1" dirty="0"/>
              <a:t>. </a:t>
            </a:r>
            <a:r>
              <a:rPr lang="en-ID" sz="1600" dirty="0" err="1"/>
              <a:t>Kemajuan</a:t>
            </a:r>
            <a:r>
              <a:rPr lang="en-ID" sz="1600" dirty="0"/>
              <a:t> </a:t>
            </a:r>
            <a:r>
              <a:rPr lang="en-ID" sz="1600" dirty="0" err="1"/>
              <a:t>peradaban</a:t>
            </a:r>
            <a:r>
              <a:rPr lang="en-ID" sz="1600" dirty="0"/>
              <a:t> yang </a:t>
            </a:r>
            <a:r>
              <a:rPr lang="en-ID" sz="1600" dirty="0" err="1"/>
              <a:t>berbeda-beda</a:t>
            </a:r>
            <a:r>
              <a:rPr lang="en-ID" sz="1600" dirty="0"/>
              <a:t> di </a:t>
            </a:r>
            <a:r>
              <a:rPr lang="en-ID" sz="1600" dirty="0" err="1"/>
              <a:t>tiap</a:t>
            </a:r>
            <a:r>
              <a:rPr lang="en-ID" sz="1600" dirty="0"/>
              <a:t> wilayah juga </a:t>
            </a:r>
            <a:r>
              <a:rPr lang="en-ID" sz="1600" dirty="0" err="1"/>
              <a:t>menyebabkan</a:t>
            </a:r>
            <a:r>
              <a:rPr lang="en-ID" sz="1600" dirty="0"/>
              <a:t> </a:t>
            </a:r>
            <a:r>
              <a:rPr lang="en-ID" sz="1600" dirty="0" err="1"/>
              <a:t>perbedaan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.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contoh</a:t>
            </a:r>
            <a:r>
              <a:rPr lang="en-ID" sz="1600" dirty="0"/>
              <a:t>, pada </a:t>
            </a:r>
            <a:r>
              <a:rPr lang="en-ID" sz="1600" dirty="0" err="1"/>
              <a:t>tahun</a:t>
            </a:r>
            <a:r>
              <a:rPr lang="en-ID" sz="1600" dirty="0"/>
              <a:t> 1980-an </a:t>
            </a:r>
            <a:r>
              <a:rPr lang="en-ID" sz="1600" dirty="0" err="1"/>
              <a:t>sarana</a:t>
            </a:r>
            <a:r>
              <a:rPr lang="en-ID" sz="1600" dirty="0"/>
              <a:t> </a:t>
            </a:r>
            <a:r>
              <a:rPr lang="en-ID" sz="1600" dirty="0" err="1"/>
              <a:t>komunikasi</a:t>
            </a:r>
            <a:r>
              <a:rPr lang="en-ID" sz="1600" dirty="0"/>
              <a:t> di Indonesia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terbatas</a:t>
            </a:r>
            <a:r>
              <a:rPr lang="en-ID" sz="1600" dirty="0"/>
              <a:t> pada </a:t>
            </a:r>
            <a:r>
              <a:rPr lang="en-ID" sz="1600" dirty="0" err="1"/>
              <a:t>telepon</a:t>
            </a:r>
            <a:r>
              <a:rPr lang="en-ID" sz="1600" dirty="0"/>
              <a:t> dan </a:t>
            </a:r>
            <a:r>
              <a:rPr lang="en-ID" sz="1600" dirty="0" err="1"/>
              <a:t>pos</a:t>
            </a:r>
            <a:endParaRPr lang="en-ID" sz="1600" dirty="0"/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/>
                <a:t>SMA/MA</a:t>
              </a: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30BCC7-055A-41E5-86CD-D4121895A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450156"/>
              </p:ext>
            </p:extLst>
          </p:nvPr>
        </p:nvGraphicFramePr>
        <p:xfrm>
          <a:off x="-1828800" y="965448"/>
          <a:ext cx="7772400" cy="354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14A2C4-F1ED-4B8D-A25F-1516F652FE80}"/>
              </a:ext>
            </a:extLst>
          </p:cNvPr>
          <p:cNvSpPr txBox="1"/>
          <p:nvPr/>
        </p:nvSpPr>
        <p:spPr>
          <a:xfrm>
            <a:off x="-10297" y="49316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3) </a:t>
            </a:r>
            <a:r>
              <a:rPr lang="en-US" sz="1600" b="1" dirty="0" err="1"/>
              <a:t>Faktor-Faktor</a:t>
            </a:r>
            <a:r>
              <a:rPr lang="en-US" sz="1600" b="1" dirty="0"/>
              <a:t> yang </a:t>
            </a:r>
            <a:r>
              <a:rPr lang="en-US" sz="1600" b="1" dirty="0" err="1"/>
              <a:t>Mempengaruhi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9208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4A2C4-F1ED-4B8D-A25F-1516F652FE80}"/>
              </a:ext>
            </a:extLst>
          </p:cNvPr>
          <p:cNvSpPr txBox="1"/>
          <p:nvPr/>
        </p:nvSpPr>
        <p:spPr>
          <a:xfrm>
            <a:off x="-20053" y="529371"/>
            <a:ext cx="421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2. Kelangkaan Sumber Daya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590286-39CA-4F00-AF9E-32F723A2F2C3}"/>
              </a:ext>
            </a:extLst>
          </p:cNvPr>
          <p:cNvSpPr txBox="1"/>
          <p:nvPr/>
        </p:nvSpPr>
        <p:spPr>
          <a:xfrm>
            <a:off x="200295" y="2305805"/>
            <a:ext cx="4608094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lphaLcPeriod" startAt="2"/>
            </a:pPr>
            <a:r>
              <a:rPr lang="en-ID" sz="1600" b="1" dirty="0" err="1"/>
              <a:t>Penyebab</a:t>
            </a:r>
            <a:r>
              <a:rPr lang="en-ID" sz="1600" b="1" dirty="0"/>
              <a:t> </a:t>
            </a:r>
            <a:r>
              <a:rPr lang="en-ID" sz="1600" b="1" dirty="0" err="1"/>
              <a:t>kelangkaan</a:t>
            </a:r>
            <a:r>
              <a:rPr lang="en-ID" sz="1600" b="1" dirty="0"/>
              <a:t> </a:t>
            </a:r>
            <a:endParaRPr lang="en-ID" sz="1600" dirty="0"/>
          </a:p>
          <a:p>
            <a:pPr marL="342900" indent="-342900">
              <a:buFont typeface="+mj-lt"/>
              <a:buAutoNum type="arabicPeriod"/>
            </a:pPr>
            <a:r>
              <a:rPr lang="en-ID" sz="1600" dirty="0" err="1"/>
              <a:t>Keterbatasan</a:t>
            </a:r>
            <a:r>
              <a:rPr lang="en-ID" sz="1600" dirty="0"/>
              <a:t> </a:t>
            </a:r>
            <a:r>
              <a:rPr lang="en-ID" sz="1600" dirty="0" err="1"/>
              <a:t>benda</a:t>
            </a:r>
            <a:r>
              <a:rPr lang="en-ID" sz="1600" dirty="0"/>
              <a:t> </a:t>
            </a:r>
            <a:r>
              <a:rPr lang="en-ID" sz="1600" dirty="0" err="1"/>
              <a:t>pemenuhan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di </a:t>
            </a:r>
            <a:r>
              <a:rPr lang="en-ID" sz="1600" dirty="0" err="1"/>
              <a:t>alam</a:t>
            </a:r>
            <a:r>
              <a:rPr lang="en-ID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 err="1"/>
              <a:t>Kerusakan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alam</a:t>
            </a:r>
            <a:r>
              <a:rPr lang="en-ID" sz="1600" dirty="0"/>
              <a:t> </a:t>
            </a:r>
            <a:r>
              <a:rPr lang="en-ID" sz="1600" dirty="0" err="1"/>
              <a:t>akibat</a:t>
            </a:r>
            <a:r>
              <a:rPr lang="en-ID" sz="1600" dirty="0"/>
              <a:t> </a:t>
            </a:r>
            <a:r>
              <a:rPr lang="en-ID" sz="1600" dirty="0" err="1"/>
              <a:t>ulah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 err="1"/>
              <a:t>Keterbatasan</a:t>
            </a:r>
            <a:r>
              <a:rPr lang="en-ID" sz="1600" dirty="0"/>
              <a:t> </a:t>
            </a:r>
            <a:r>
              <a:rPr lang="en-ID" sz="1600" dirty="0" err="1"/>
              <a:t>kemampuan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mengolah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yang </a:t>
            </a:r>
            <a:r>
              <a:rPr lang="en-ID" sz="1600" dirty="0" err="1"/>
              <a:t>ada</a:t>
            </a:r>
            <a:r>
              <a:rPr lang="en-ID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600" dirty="0" err="1"/>
              <a:t>Peningkatan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cepat</a:t>
            </a:r>
            <a:r>
              <a:rPr lang="en-ID" sz="16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CB157-22F1-4C8E-8161-0EBDFA97B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63" y="1475075"/>
            <a:ext cx="3147693" cy="209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5E0EC-2308-6384-2046-19445582B78F}"/>
              </a:ext>
            </a:extLst>
          </p:cNvPr>
          <p:cNvSpPr txBox="1"/>
          <p:nvPr/>
        </p:nvSpPr>
        <p:spPr>
          <a:xfrm>
            <a:off x="199319" y="879257"/>
            <a:ext cx="460907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ID" sz="1600" b="1" dirty="0" err="1"/>
              <a:t>Pengertian</a:t>
            </a:r>
            <a:r>
              <a:rPr lang="en-ID" sz="1600" b="1" dirty="0"/>
              <a:t> </a:t>
            </a:r>
            <a:r>
              <a:rPr lang="en-ID" sz="1600" b="1" dirty="0" err="1"/>
              <a:t>Kelangkaan</a:t>
            </a:r>
            <a:endParaRPr lang="en-ID" sz="1600" b="1" dirty="0"/>
          </a:p>
          <a:p>
            <a:r>
              <a:rPr lang="en-ID" sz="1600" dirty="0" err="1"/>
              <a:t>Kelangkaan</a:t>
            </a:r>
            <a:r>
              <a:rPr lang="en-ID" sz="1600" dirty="0"/>
              <a:t> (scarcity)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kondisi</a:t>
            </a:r>
            <a:r>
              <a:rPr lang="en-ID" sz="1600" dirty="0"/>
              <a:t> di mana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yang </a:t>
            </a:r>
            <a:r>
              <a:rPr lang="en-ID" sz="1600" dirty="0" err="1"/>
              <a:t>terbatas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tak</a:t>
            </a:r>
            <a:r>
              <a:rPr lang="en-ID" sz="1600" dirty="0"/>
              <a:t> </a:t>
            </a:r>
            <a:r>
              <a:rPr lang="en-ID" sz="1600" dirty="0" err="1"/>
              <a:t>terbatas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0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6B77-08AC-9A0E-E34E-70EC01911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479" y="666750"/>
            <a:ext cx="3496648" cy="375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E0F14-AA8F-48C9-BE3D-E783F7888A5A}"/>
              </a:ext>
            </a:extLst>
          </p:cNvPr>
          <p:cNvSpPr txBox="1"/>
          <p:nvPr/>
        </p:nvSpPr>
        <p:spPr>
          <a:xfrm>
            <a:off x="122322" y="535166"/>
            <a:ext cx="34590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3.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peluang</a:t>
            </a:r>
            <a:endParaRPr lang="en-ID" b="1" dirty="0"/>
          </a:p>
          <a:p>
            <a:pPr marL="342900" indent="-342900">
              <a:buAutoNum type="alphaLcPeriod"/>
            </a:pPr>
            <a:r>
              <a:rPr lang="en-ID" sz="1600" b="1" dirty="0" err="1"/>
              <a:t>Pengertian</a:t>
            </a:r>
            <a:r>
              <a:rPr lang="en-ID" sz="1600" b="1" dirty="0"/>
              <a:t>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Peluang</a:t>
            </a:r>
            <a:endParaRPr lang="en-ID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9822A-1D18-4F1B-FA97-F9120C2BFC6B}"/>
              </a:ext>
            </a:extLst>
          </p:cNvPr>
          <p:cNvSpPr txBox="1"/>
          <p:nvPr/>
        </p:nvSpPr>
        <p:spPr>
          <a:xfrm>
            <a:off x="528660" y="1387594"/>
            <a:ext cx="4694946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sesuatu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apa</a:t>
            </a:r>
            <a:r>
              <a:rPr lang="en-ID" sz="1600" dirty="0"/>
              <a:t> yang </a:t>
            </a:r>
            <a:r>
              <a:rPr lang="en-ID" sz="1600" dirty="0" err="1"/>
              <a:t>dikorbankan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mendapatkan</a:t>
            </a:r>
            <a:r>
              <a:rPr lang="en-ID" sz="1600" dirty="0"/>
              <a:t> </a:t>
            </a:r>
            <a:r>
              <a:rPr lang="en-ID" sz="1600" dirty="0" err="1"/>
              <a:t>sesuatu</a:t>
            </a:r>
            <a:r>
              <a:rPr lang="en-ID" sz="1600" dirty="0"/>
              <a:t>.</a:t>
            </a:r>
          </a:p>
          <a:p>
            <a:pPr algn="just"/>
            <a:endParaRPr lang="en-ID" sz="1600" dirty="0"/>
          </a:p>
          <a:p>
            <a:pPr algn="just"/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juga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dasar</a:t>
            </a:r>
            <a:r>
              <a:rPr lang="en-ID" sz="1600" dirty="0"/>
              <a:t> </a:t>
            </a:r>
            <a:r>
              <a:rPr lang="en-ID" sz="1600" dirty="0" err="1"/>
              <a:t>pilihan</a:t>
            </a:r>
            <a:r>
              <a:rPr lang="en-ID" sz="1600" dirty="0"/>
              <a:t>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alternatif</a:t>
            </a:r>
            <a:r>
              <a:rPr lang="en-ID" sz="1600" dirty="0"/>
              <a:t> yang </a:t>
            </a:r>
            <a:r>
              <a:rPr lang="en-ID" sz="1600" dirty="0" err="1"/>
              <a:t>dipilih</a:t>
            </a:r>
            <a:r>
              <a:rPr lang="en-ID" sz="1600" dirty="0"/>
              <a:t>. </a:t>
            </a:r>
            <a:r>
              <a:rPr lang="en-ID" sz="1600" dirty="0" err="1"/>
              <a:t>Hasilnya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sesuatu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didapat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sesuatu</a:t>
            </a:r>
            <a:r>
              <a:rPr lang="en-ID" sz="1600" dirty="0"/>
              <a:t> yang </a:t>
            </a:r>
            <a:r>
              <a:rPr lang="en-ID" sz="1600" dirty="0" err="1"/>
              <a:t>didapat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memilih</a:t>
            </a:r>
            <a:r>
              <a:rPr lang="en-ID" sz="1600" dirty="0"/>
              <a:t> </a:t>
            </a:r>
            <a:r>
              <a:rPr lang="en-ID" sz="1600" dirty="0" err="1"/>
              <a:t>alternatif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36CBD4B-ACC8-4174-A6A6-1B3CB46AD47D}"/>
              </a:ext>
            </a:extLst>
          </p:cNvPr>
          <p:cNvSpPr txBox="1"/>
          <p:nvPr/>
        </p:nvSpPr>
        <p:spPr>
          <a:xfrm>
            <a:off x="175460" y="1124414"/>
            <a:ext cx="879307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1600" dirty="0" err="1"/>
              <a:t>Contohnya</a:t>
            </a:r>
            <a:r>
              <a:rPr lang="en-ID" sz="1600" dirty="0"/>
              <a:t> :</a:t>
            </a:r>
          </a:p>
          <a:p>
            <a:r>
              <a:rPr lang="en-ID" sz="1600" dirty="0" err="1"/>
              <a:t>Sepasang</a:t>
            </a:r>
            <a:r>
              <a:rPr lang="en-ID" sz="1600" dirty="0"/>
              <a:t> </a:t>
            </a:r>
            <a:r>
              <a:rPr lang="en-ID" sz="1600" dirty="0" err="1"/>
              <a:t>suami</a:t>
            </a:r>
            <a:r>
              <a:rPr lang="en-ID" sz="1600" dirty="0"/>
              <a:t> </a:t>
            </a:r>
            <a:r>
              <a:rPr lang="en-ID" sz="1600" dirty="0" err="1"/>
              <a:t>istri</a:t>
            </a:r>
            <a:r>
              <a:rPr lang="en-ID" sz="1600" dirty="0"/>
              <a:t> </a:t>
            </a:r>
            <a:r>
              <a:rPr lang="en-ID" sz="1600" dirty="0" err="1"/>
              <a:t>ingin</a:t>
            </a:r>
            <a:r>
              <a:rPr lang="en-ID" sz="1600" dirty="0"/>
              <a:t> </a:t>
            </a:r>
            <a:r>
              <a:rPr lang="en-ID" sz="1600" dirty="0" err="1"/>
              <a:t>pergi</a:t>
            </a:r>
            <a:r>
              <a:rPr lang="en-ID" sz="1600" dirty="0"/>
              <a:t> </a:t>
            </a:r>
            <a:r>
              <a:rPr lang="en-ID" sz="1600" dirty="0" err="1"/>
              <a:t>bertamasya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tempat</a:t>
            </a:r>
            <a:r>
              <a:rPr lang="en-ID" sz="1600" dirty="0"/>
              <a:t> </a:t>
            </a:r>
            <a:r>
              <a:rPr lang="en-ID" sz="1600" dirty="0" err="1"/>
              <a:t>hiburan</a:t>
            </a:r>
            <a:r>
              <a:rPr lang="en-ID" sz="1600" dirty="0"/>
              <a:t>. </a:t>
            </a:r>
            <a:r>
              <a:rPr lang="en-ID" sz="1600" dirty="0" err="1"/>
              <a:t>Mereka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membayar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transportasi</a:t>
            </a:r>
            <a:r>
              <a:rPr lang="en-ID" sz="1600" dirty="0"/>
              <a:t> </a:t>
            </a:r>
            <a:r>
              <a:rPr lang="en-ID" sz="1600" dirty="0" err="1"/>
              <a:t>sebesar</a:t>
            </a:r>
            <a:r>
              <a:rPr lang="en-ID" sz="1600" dirty="0"/>
              <a:t> Rp300.000,00 dan </a:t>
            </a:r>
            <a:r>
              <a:rPr lang="en-ID" sz="1600" dirty="0" err="1"/>
              <a:t>membeli</a:t>
            </a:r>
            <a:r>
              <a:rPr lang="en-ID" sz="1600" dirty="0"/>
              <a:t> </a:t>
            </a:r>
            <a:r>
              <a:rPr lang="en-ID" sz="1600" dirty="0" err="1"/>
              <a:t>tiket</a:t>
            </a:r>
            <a:r>
              <a:rPr lang="en-ID" sz="1600" dirty="0"/>
              <a:t> </a:t>
            </a:r>
            <a:r>
              <a:rPr lang="en-ID" sz="1600" dirty="0" err="1"/>
              <a:t>masuk</a:t>
            </a:r>
            <a:r>
              <a:rPr lang="en-ID" sz="1600" dirty="0"/>
              <a:t> Rp100.000,00. Jika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pergi</a:t>
            </a:r>
            <a:r>
              <a:rPr lang="en-ID" sz="1600" dirty="0"/>
              <a:t> </a:t>
            </a:r>
            <a:r>
              <a:rPr lang="en-ID" sz="1600" dirty="0" err="1"/>
              <a:t>bertamasya</a:t>
            </a:r>
            <a:r>
              <a:rPr lang="en-ID" sz="1600" dirty="0"/>
              <a:t>, </a:t>
            </a:r>
            <a:r>
              <a:rPr lang="en-ID" sz="1600" dirty="0" err="1"/>
              <a:t>pasangan</a:t>
            </a:r>
            <a:r>
              <a:rPr lang="en-ID" sz="1600" dirty="0"/>
              <a:t> </a:t>
            </a:r>
            <a:r>
              <a:rPr lang="en-ID" sz="1600" dirty="0" err="1"/>
              <a:t>suami</a:t>
            </a:r>
            <a:r>
              <a:rPr lang="en-ID" sz="1600" dirty="0"/>
              <a:t> </a:t>
            </a:r>
            <a:r>
              <a:rPr lang="en-ID" sz="1600" dirty="0" err="1"/>
              <a:t>istri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bekerja</a:t>
            </a:r>
            <a:r>
              <a:rPr lang="en-ID" sz="1600" dirty="0"/>
              <a:t> dan </a:t>
            </a:r>
            <a:r>
              <a:rPr lang="en-ID" sz="1600" dirty="0" err="1"/>
              <a:t>menghasilkan</a:t>
            </a:r>
            <a:r>
              <a:rPr lang="en-ID" sz="1600" dirty="0"/>
              <a:t> </a:t>
            </a:r>
            <a:r>
              <a:rPr lang="en-ID" sz="1600" dirty="0" err="1"/>
              <a:t>upah</a:t>
            </a:r>
            <a:r>
              <a:rPr lang="en-ID" sz="1600" dirty="0"/>
              <a:t> masing-masing sebesarRp100.000,00 </a:t>
            </a:r>
            <a:r>
              <a:rPr lang="en-ID" sz="1600" dirty="0" err="1"/>
              <a:t>sehari</a:t>
            </a:r>
            <a:r>
              <a:rPr lang="en-ID" sz="1600" dirty="0"/>
              <a:t>. </a:t>
            </a:r>
            <a:r>
              <a:rPr lang="en-ID" sz="1600" dirty="0" err="1"/>
              <a:t>Pertanyaannya</a:t>
            </a:r>
            <a:r>
              <a:rPr lang="en-ID" sz="1600" dirty="0"/>
              <a:t>, </a:t>
            </a:r>
            <a:r>
              <a:rPr lang="en-ID" sz="1600" dirty="0" err="1"/>
              <a:t>berapa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</a:t>
            </a:r>
          </a:p>
          <a:p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suami</a:t>
            </a:r>
            <a:r>
              <a:rPr lang="en-ID" sz="1600" dirty="0"/>
              <a:t> </a:t>
            </a:r>
            <a:r>
              <a:rPr lang="en-ID" sz="1600" dirty="0" err="1"/>
              <a:t>istri</a:t>
            </a:r>
            <a:r>
              <a:rPr lang="en-ID" sz="1600" dirty="0"/>
              <a:t> yang </a:t>
            </a:r>
            <a:r>
              <a:rPr lang="en-ID" sz="1600" dirty="0" err="1"/>
              <a:t>bertamasya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?</a:t>
            </a:r>
          </a:p>
          <a:p>
            <a:r>
              <a:rPr lang="en-ID" sz="1600" dirty="0"/>
              <a:t>Jawab: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transportasi</a:t>
            </a:r>
            <a:r>
              <a:rPr lang="en-ID" sz="1600" dirty="0"/>
              <a:t>		 Rp300.000,00</a:t>
            </a:r>
          </a:p>
          <a:p>
            <a:r>
              <a:rPr lang="en-ID" sz="1600" dirty="0" err="1"/>
              <a:t>Tiket</a:t>
            </a:r>
            <a:r>
              <a:rPr lang="en-ID" sz="1600" dirty="0"/>
              <a:t> </a:t>
            </a:r>
            <a:r>
              <a:rPr lang="en-ID" sz="1600" dirty="0" err="1"/>
              <a:t>masuk</a:t>
            </a:r>
            <a:r>
              <a:rPr lang="en-ID" sz="1600" dirty="0"/>
              <a:t> 		 Rp100.000,00 +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eksplisit</a:t>
            </a:r>
            <a:r>
              <a:rPr lang="en-ID" sz="1600" dirty="0"/>
              <a:t> 	 	 Rp400.000,00</a:t>
            </a:r>
          </a:p>
          <a:p>
            <a:r>
              <a:rPr lang="en-ID" sz="1600" dirty="0" err="1"/>
              <a:t>Penghasilan</a:t>
            </a:r>
            <a:r>
              <a:rPr lang="en-ID" sz="1600" dirty="0"/>
              <a:t>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</a:p>
          <a:p>
            <a:r>
              <a:rPr lang="en-ID" sz="1600" dirty="0" err="1"/>
              <a:t>bertamasya</a:t>
            </a:r>
            <a:r>
              <a:rPr lang="en-ID" sz="1600" dirty="0"/>
              <a:t> (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implisit</a:t>
            </a:r>
            <a:r>
              <a:rPr lang="en-ID" sz="1600" dirty="0"/>
              <a:t>)	 Rp200.000,00 +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bertamasya</a:t>
            </a:r>
            <a:r>
              <a:rPr lang="en-ID" sz="1600" dirty="0"/>
              <a:t>		 Rp600.000,00</a:t>
            </a:r>
          </a:p>
          <a:p>
            <a:r>
              <a:rPr lang="en-ID" sz="1600" dirty="0"/>
              <a:t>Pada </a:t>
            </a:r>
            <a:r>
              <a:rPr lang="en-ID" sz="1600" dirty="0" err="1"/>
              <a:t>ilustrasi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peluangnya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Rp200.000,00,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diperoleh</a:t>
            </a:r>
            <a:endParaRPr lang="en-ID" sz="1600" dirty="0"/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E0F14-AA8F-48C9-BE3D-E783F7888A5A}"/>
              </a:ext>
            </a:extLst>
          </p:cNvPr>
          <p:cNvSpPr txBox="1"/>
          <p:nvPr/>
        </p:nvSpPr>
        <p:spPr>
          <a:xfrm>
            <a:off x="122322" y="535166"/>
            <a:ext cx="34590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3.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peluang</a:t>
            </a:r>
            <a:endParaRPr lang="en-ID" b="1" dirty="0"/>
          </a:p>
          <a:p>
            <a:pPr marL="342900" indent="-342900">
              <a:buAutoNum type="alphaLcPeriod"/>
            </a:pPr>
            <a:r>
              <a:rPr lang="en-ID" sz="1600" b="1" dirty="0" err="1"/>
              <a:t>Pengertian</a:t>
            </a:r>
            <a:r>
              <a:rPr lang="en-ID" sz="1600" b="1" dirty="0"/>
              <a:t>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Peluang</a:t>
            </a:r>
            <a:endParaRPr lang="en-ID" sz="16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8CC90A-A0E2-4444-895F-9BA5C3A8EC1B}"/>
              </a:ext>
            </a:extLst>
          </p:cNvPr>
          <p:cNvCxnSpPr/>
          <p:nvPr/>
        </p:nvCxnSpPr>
        <p:spPr>
          <a:xfrm>
            <a:off x="3075396" y="3333750"/>
            <a:ext cx="11129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C5A8E4-8CC5-406D-A1E1-F0BFFC3F2459}"/>
              </a:ext>
            </a:extLst>
          </p:cNvPr>
          <p:cNvCxnSpPr/>
          <p:nvPr/>
        </p:nvCxnSpPr>
        <p:spPr>
          <a:xfrm>
            <a:off x="3075396" y="4095750"/>
            <a:ext cx="11129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194D0AC-1F02-80DD-9EB0-C9DA8332F0E2}"/>
              </a:ext>
            </a:extLst>
          </p:cNvPr>
          <p:cNvSpPr txBox="1"/>
          <p:nvPr/>
        </p:nvSpPr>
        <p:spPr>
          <a:xfrm>
            <a:off x="4724399" y="1688612"/>
            <a:ext cx="424248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implisit</a:t>
            </a:r>
            <a:r>
              <a:rPr lang="en-ID" sz="1600" dirty="0"/>
              <a:t> yang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(</a:t>
            </a:r>
            <a:r>
              <a:rPr lang="en-ID" sz="1600" i="1" dirty="0"/>
              <a:t>opportunity cost</a:t>
            </a:r>
            <a:r>
              <a:rPr lang="en-ID" sz="1600" dirty="0"/>
              <a:t>)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penggunaan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milik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pemilik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.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</a:t>
            </a:r>
            <a:r>
              <a:rPr lang="en-ID" sz="1600" dirty="0" err="1"/>
              <a:t>berbeda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sehari-hari</a:t>
            </a:r>
            <a:r>
              <a:rPr lang="en-ID" sz="1600" dirty="0"/>
              <a:t>.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sehari-hari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pengorbanan</a:t>
            </a:r>
            <a:r>
              <a:rPr lang="en-ID" sz="1600" dirty="0"/>
              <a:t> yang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(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), </a:t>
            </a:r>
            <a:r>
              <a:rPr lang="en-ID" sz="1600" dirty="0" err="1"/>
              <a:t>tanpa</a:t>
            </a:r>
            <a:r>
              <a:rPr lang="en-ID" sz="1600" dirty="0"/>
              <a:t> </a:t>
            </a:r>
            <a:r>
              <a:rPr lang="en-ID" sz="1600" dirty="0" err="1"/>
              <a:t>memperhitungkan</a:t>
            </a:r>
            <a:r>
              <a:rPr lang="en-ID" sz="1600" dirty="0"/>
              <a:t> </a:t>
            </a:r>
            <a:r>
              <a:rPr lang="en-ID" sz="1600" dirty="0" err="1"/>
              <a:t>kerugian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dikorbankannya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lain. </a:t>
            </a:r>
            <a:r>
              <a:rPr lang="en-ID" sz="1600" dirty="0" err="1"/>
              <a:t>Singkatnya</a:t>
            </a:r>
            <a:r>
              <a:rPr lang="en-ID" sz="1600" dirty="0"/>
              <a:t>,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sehari-hari</a:t>
            </a:r>
            <a:r>
              <a:rPr lang="en-ID" sz="1600" dirty="0"/>
              <a:t> </a:t>
            </a:r>
            <a:r>
              <a:rPr lang="en-ID" sz="1600" dirty="0" err="1"/>
              <a:t>muncul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apa</a:t>
            </a:r>
            <a:r>
              <a:rPr lang="en-ID" sz="1600" dirty="0"/>
              <a:t> yang </a:t>
            </a:r>
            <a:r>
              <a:rPr lang="en-ID" sz="1600" dirty="0" err="1"/>
              <a:t>dilakukan</a:t>
            </a:r>
            <a:r>
              <a:rPr lang="en-ID" sz="1600" dirty="0"/>
              <a:t>. 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E0F14-AA8F-48C9-BE3D-E783F7888A5A}"/>
              </a:ext>
            </a:extLst>
          </p:cNvPr>
          <p:cNvSpPr txBox="1"/>
          <p:nvPr/>
        </p:nvSpPr>
        <p:spPr>
          <a:xfrm>
            <a:off x="0" y="520127"/>
            <a:ext cx="510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/>
              <a:t>b. </a:t>
            </a:r>
            <a:r>
              <a:rPr lang="en-ID" sz="1600" b="1" dirty="0" err="1"/>
              <a:t>Perbedaan</a:t>
            </a:r>
            <a:r>
              <a:rPr lang="en-ID" sz="1600" b="1" dirty="0"/>
              <a:t>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Peluang</a:t>
            </a:r>
            <a:r>
              <a:rPr lang="en-ID" sz="1600" b="1" dirty="0"/>
              <a:t> dan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Sehari-hari</a:t>
            </a:r>
            <a:endParaRPr lang="en-ID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D95C3-D717-41F4-961A-B4E52F72A0D7}"/>
              </a:ext>
            </a:extLst>
          </p:cNvPr>
          <p:cNvSpPr txBox="1"/>
          <p:nvPr/>
        </p:nvSpPr>
        <p:spPr>
          <a:xfrm>
            <a:off x="213561" y="816790"/>
            <a:ext cx="9021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sehari-hari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pengorbanan</a:t>
            </a:r>
            <a:r>
              <a:rPr lang="en-ID" sz="1600" dirty="0"/>
              <a:t> yang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(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), </a:t>
            </a:r>
            <a:r>
              <a:rPr lang="en-ID" sz="1600" dirty="0" err="1"/>
              <a:t>tanpa</a:t>
            </a:r>
            <a:r>
              <a:rPr lang="en-ID" sz="1600" dirty="0"/>
              <a:t> </a:t>
            </a:r>
            <a:r>
              <a:rPr lang="en-ID" sz="1600" dirty="0" err="1"/>
              <a:t>memperhitungkan</a:t>
            </a:r>
            <a:r>
              <a:rPr lang="en-ID" sz="1600" dirty="0"/>
              <a:t> </a:t>
            </a:r>
            <a:r>
              <a:rPr lang="en-ID" sz="1600" dirty="0" err="1"/>
              <a:t>kerugian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dikorbankannya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lain </a:t>
            </a:r>
            <a:r>
              <a:rPr lang="en-ID" sz="1600" dirty="0" err="1"/>
              <a:t>sedangkan</a:t>
            </a:r>
            <a:r>
              <a:rPr lang="en-ID" sz="1600" dirty="0"/>
              <a:t>.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peluang</a:t>
            </a:r>
            <a:r>
              <a:rPr lang="en-ID" sz="1600" dirty="0"/>
              <a:t> </a:t>
            </a:r>
            <a:r>
              <a:rPr lang="en-ID" sz="1600" dirty="0" err="1"/>
              <a:t>muncul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lain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9F3E8-8B7D-616E-B90B-DD392D9063B7}"/>
              </a:ext>
            </a:extLst>
          </p:cNvPr>
          <p:cNvSpPr txBox="1"/>
          <p:nvPr/>
        </p:nvSpPr>
        <p:spPr>
          <a:xfrm>
            <a:off x="304800" y="1697683"/>
            <a:ext cx="38862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eksplisit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pembayaran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membayar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yang </a:t>
            </a:r>
            <a:r>
              <a:rPr lang="en-ID" sz="1600" dirty="0" err="1"/>
              <a:t>dibeli</a:t>
            </a:r>
            <a:r>
              <a:rPr lang="en-ID" sz="1600" dirty="0"/>
              <a:t> di “pasar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”,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segala</a:t>
            </a:r>
            <a:r>
              <a:rPr lang="en-ID" sz="1600" dirty="0"/>
              <a:t> </a:t>
            </a:r>
            <a:r>
              <a:rPr lang="en-ID" sz="1600" dirty="0" err="1"/>
              <a:t>sesuatu</a:t>
            </a:r>
            <a:r>
              <a:rPr lang="en-ID" sz="1600" dirty="0"/>
              <a:t> yang </a:t>
            </a:r>
            <a:r>
              <a:rPr lang="en-ID" sz="1600" dirty="0" err="1"/>
              <a:t>diperlukan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mendukung</a:t>
            </a:r>
            <a:r>
              <a:rPr lang="en-ID" sz="1600" dirty="0"/>
              <a:t> </a:t>
            </a:r>
            <a:r>
              <a:rPr lang="en-ID" sz="1600" dirty="0" err="1"/>
              <a:t>aktivitas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.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berupa</a:t>
            </a:r>
            <a:r>
              <a:rPr lang="en-ID" sz="1600" dirty="0"/>
              <a:t> </a:t>
            </a:r>
            <a:r>
              <a:rPr lang="en-ID" sz="1600" dirty="0" err="1"/>
              <a:t>upah</a:t>
            </a:r>
            <a:r>
              <a:rPr lang="en-ID" sz="1600" dirty="0"/>
              <a:t>, </a:t>
            </a:r>
            <a:r>
              <a:rPr lang="en-ID" sz="1600" dirty="0" err="1"/>
              <a:t>sewa</a:t>
            </a:r>
            <a:r>
              <a:rPr lang="en-ID" sz="1600" dirty="0"/>
              <a:t>, </a:t>
            </a:r>
            <a:r>
              <a:rPr lang="en-ID" sz="1600" dirty="0" err="1"/>
              <a:t>bunga</a:t>
            </a:r>
            <a:r>
              <a:rPr lang="en-ID" sz="1600" dirty="0"/>
              <a:t>, </a:t>
            </a:r>
            <a:r>
              <a:rPr lang="en-ID" sz="1600" dirty="0" err="1"/>
              <a:t>asuransi</a:t>
            </a:r>
            <a:r>
              <a:rPr lang="en-ID" sz="1600" dirty="0"/>
              <a:t>, dan </a:t>
            </a:r>
            <a:r>
              <a:rPr lang="en-ID" sz="1600" dirty="0" err="1"/>
              <a:t>pajak</a:t>
            </a:r>
            <a:r>
              <a:rPr lang="en-ID" sz="1600" dirty="0"/>
              <a:t>. </a:t>
            </a:r>
            <a:r>
              <a:rPr lang="en-ID" sz="1600" dirty="0" err="1"/>
              <a:t>Dengan</a:t>
            </a:r>
            <a:r>
              <a:rPr lang="en-ID" sz="1600" dirty="0"/>
              <a:t> kata lain,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eksplisit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pembayaran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E0F14-AA8F-48C9-BE3D-E783F7888A5A}"/>
              </a:ext>
            </a:extLst>
          </p:cNvPr>
          <p:cNvSpPr txBox="1"/>
          <p:nvPr/>
        </p:nvSpPr>
        <p:spPr>
          <a:xfrm>
            <a:off x="0" y="520127"/>
            <a:ext cx="510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/>
              <a:t>b. </a:t>
            </a:r>
            <a:r>
              <a:rPr lang="en-ID" sz="1600" b="1" dirty="0" err="1"/>
              <a:t>Perbedaan</a:t>
            </a:r>
            <a:r>
              <a:rPr lang="en-ID" sz="1600" b="1" dirty="0"/>
              <a:t>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Peluang</a:t>
            </a:r>
            <a:r>
              <a:rPr lang="en-ID" sz="1600" b="1" dirty="0"/>
              <a:t> dan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en-ID" sz="1600" b="1" dirty="0" err="1"/>
              <a:t>Sehari-hari</a:t>
            </a:r>
            <a:endParaRPr lang="en-ID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83725-F319-4176-B8A0-D19920E90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7378"/>
            <a:ext cx="7883670" cy="3361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87CA2-3546-4875-9678-2850928A5A9C}"/>
              </a:ext>
            </a:extLst>
          </p:cNvPr>
          <p:cNvSpPr txBox="1"/>
          <p:nvPr/>
        </p:nvSpPr>
        <p:spPr>
          <a:xfrm>
            <a:off x="3692611" y="431982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Peraga</a:t>
            </a:r>
            <a:r>
              <a:rPr lang="en-US" sz="1050" dirty="0"/>
              <a:t> 1.1 </a:t>
            </a:r>
            <a:r>
              <a:rPr lang="en-US" sz="1050" dirty="0" err="1"/>
              <a:t>hlm</a:t>
            </a:r>
            <a:r>
              <a:rPr lang="en-US" sz="1050" dirty="0"/>
              <a:t> 18</a:t>
            </a:r>
            <a:endParaRPr lang="en-ID" sz="1050" dirty="0"/>
          </a:p>
        </p:txBody>
      </p:sp>
    </p:spTree>
    <p:extLst>
      <p:ext uri="{BB962C8B-B14F-4D97-AF65-F5344CB8AC3E}">
        <p14:creationId xmlns:p14="http://schemas.microsoft.com/office/powerpoint/2010/main" val="19530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62FE91-C27D-4039-A9A4-F04B34A3A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92"/>
            <a:ext cx="9144000" cy="469645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00585" y="1137204"/>
            <a:ext cx="4542830" cy="4033850"/>
            <a:chOff x="0" y="1433035"/>
            <a:chExt cx="4542830" cy="4755766"/>
          </a:xfrm>
        </p:grpSpPr>
        <p:sp>
          <p:nvSpPr>
            <p:cNvPr id="17" name="TextBox 16"/>
            <p:cNvSpPr txBox="1"/>
            <p:nvPr/>
          </p:nvSpPr>
          <p:spPr>
            <a:xfrm>
              <a:off x="0" y="1779050"/>
              <a:ext cx="4542830" cy="44097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214226" tIns="107113" rIns="214226" bIns="107113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Peserta didik diharapkan mampu: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menjelaskan konsep ilmu ekonomi</a:t>
              </a:r>
              <a:r>
                <a:rPr lang="en-US" sz="1700" noProof="1">
                  <a:latin typeface="Calibri Light" pitchFamily="34" charset="0"/>
                  <a:cs typeface="Calibri" pitchFamily="34" charset="0"/>
                </a:rPr>
                <a:t>;</a:t>
              </a: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 </a:t>
              </a:r>
              <a:endParaRPr lang="en-US" sz="1700" noProof="1">
                <a:latin typeface="Calibri Light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menganalisis kebutuhan manusia dan kelangkaan sumber daya</a:t>
              </a:r>
              <a:r>
                <a:rPr lang="en-US" sz="1700" noProof="1">
                  <a:latin typeface="Calibri Light" pitchFamily="34" charset="0"/>
                  <a:cs typeface="Calibri" pitchFamily="34" charset="0"/>
                </a:rPr>
                <a:t>;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menyusun skala prioritas</a:t>
              </a:r>
              <a:r>
                <a:rPr lang="en-US" sz="1700" noProof="1">
                  <a:latin typeface="Calibri Light" pitchFamily="34" charset="0"/>
                  <a:cs typeface="Calibri" pitchFamily="34" charset="0"/>
                </a:rPr>
                <a:t>;</a:t>
              </a: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 </a:t>
              </a:r>
              <a:endParaRPr lang="en-US" sz="1700" noProof="1">
                <a:latin typeface="Calibri Light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menjelaskan literasi keuangan</a:t>
              </a:r>
              <a:r>
                <a:rPr lang="en-US" sz="1700" noProof="1">
                  <a:latin typeface="Calibri Light" pitchFamily="34" charset="0"/>
                  <a:cs typeface="Calibri" pitchFamily="34" charset="0"/>
                </a:rPr>
                <a:t>;</a:t>
              </a: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 </a:t>
              </a:r>
              <a:endParaRPr lang="en-US" sz="1700" noProof="1">
                <a:latin typeface="Calibri Light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menjelaskan biaya peluang</a:t>
              </a:r>
              <a:r>
                <a:rPr lang="en-US" sz="1700" noProof="1">
                  <a:latin typeface="Calibri Light" pitchFamily="34" charset="0"/>
                  <a:cs typeface="Calibri" pitchFamily="34" charset="0"/>
                </a:rPr>
                <a:t>; </a:t>
              </a: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 </a:t>
              </a:r>
              <a:endParaRPr lang="en-US" sz="1700" noProof="1">
                <a:latin typeface="Calibri Light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menganalisis pembagian ilmu ekonomi; dan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700" noProof="1">
                  <a:latin typeface="Calibri Light" pitchFamily="34" charset="0"/>
                  <a:cs typeface="Calibri" pitchFamily="34" charset="0"/>
                </a:rPr>
                <a:t>membandingkan sistem ekonomi di dunia.</a:t>
              </a:r>
            </a:p>
            <a:p>
              <a:pPr>
                <a:spcBef>
                  <a:spcPts val="300"/>
                </a:spcBef>
              </a:pPr>
              <a:endParaRPr lang="en-US" sz="1700" noProof="1">
                <a:latin typeface="Calibri Light" pitchFamily="34" charset="0"/>
                <a:cs typeface="Calibri" pitchFamily="34" charset="0"/>
              </a:endParaRPr>
            </a:p>
            <a:p>
              <a:pPr>
                <a:spcBef>
                  <a:spcPts val="300"/>
                </a:spcBef>
              </a:pPr>
              <a:endParaRPr lang="id-ID" sz="17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700" noProof="1">
                <a:latin typeface="Calibri Light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33035"/>
              <a:ext cx="4542830" cy="369332"/>
            </a:xfrm>
            <a:prstGeom prst="rect">
              <a:avLst/>
            </a:prstGeom>
            <a:solidFill>
              <a:srgbClr val="2C987E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d-ID" b="1" noProof="1">
                  <a:solidFill>
                    <a:schemeClr val="bg1"/>
                  </a:solidFill>
                  <a:latin typeface="Candara" pitchFamily="34" charset="0"/>
                  <a:ea typeface="Tahoma" pitchFamily="34" charset="0"/>
                  <a:cs typeface="Calibri" pitchFamily="34" charset="0"/>
                </a:rPr>
                <a:t>Tujuan Pembelajaran</a:t>
              </a:r>
              <a:endParaRPr lang="id-ID" noProof="1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2425" y="133350"/>
            <a:ext cx="1619150" cy="457200"/>
            <a:chOff x="3762425" y="133350"/>
            <a:chExt cx="1619150" cy="457200"/>
          </a:xfrm>
        </p:grpSpPr>
        <p:sp>
          <p:nvSpPr>
            <p:cNvPr id="12" name="Parallelogram 11"/>
            <p:cNvSpPr/>
            <p:nvPr/>
          </p:nvSpPr>
          <p:spPr>
            <a:xfrm>
              <a:off x="3762425" y="133350"/>
              <a:ext cx="1619150" cy="457200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7840" y="161895"/>
              <a:ext cx="1228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Calibri" pitchFamily="34" charset="0"/>
                </a:rPr>
                <a:t>BAB 1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05552" y="679671"/>
            <a:ext cx="3532895" cy="408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9027" tIns="19513" rIns="39027" bIns="19513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Pengantar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Ekonomi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29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30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28" name="Picture 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2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6950BFC3-D8DA-4A85-94F7-54DA5524770B}">
      <p188:commentRel xmlns:p188="http://schemas.microsoft.com/office/powerpoint/2018/8/main" xmlns="" r:id="rId7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C. Literasi Keuangan dan Skala Prioritas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D1C1C-B149-4FBD-8714-742B8D239DA7}"/>
              </a:ext>
            </a:extLst>
          </p:cNvPr>
          <p:cNvSpPr txBox="1"/>
          <p:nvPr/>
        </p:nvSpPr>
        <p:spPr>
          <a:xfrm>
            <a:off x="0" y="5176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1. </a:t>
            </a:r>
            <a:r>
              <a:rPr lang="en-ID" b="1" dirty="0" err="1"/>
              <a:t>Literasi</a:t>
            </a:r>
            <a:r>
              <a:rPr lang="en-ID" b="1" dirty="0"/>
              <a:t> </a:t>
            </a:r>
            <a:r>
              <a:rPr lang="en-ID" b="1" dirty="0" err="1"/>
              <a:t>Keuangan</a:t>
            </a:r>
            <a:endParaRPr lang="en-ID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D80ED-407B-4174-BA99-B7EA40D73BCF}"/>
              </a:ext>
            </a:extLst>
          </p:cNvPr>
          <p:cNvSpPr txBox="1"/>
          <p:nvPr/>
        </p:nvSpPr>
        <p:spPr>
          <a:xfrm>
            <a:off x="226291" y="802818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 err="1"/>
              <a:t>Literasi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pengetahuan</a:t>
            </a:r>
            <a:r>
              <a:rPr lang="en-ID" sz="1600" dirty="0"/>
              <a:t> dan </a:t>
            </a:r>
            <a:r>
              <a:rPr lang="en-ID" sz="1600" dirty="0" err="1"/>
              <a:t>kecakapan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mengaplikasikan</a:t>
            </a:r>
            <a:r>
              <a:rPr lang="en-ID" sz="1600" dirty="0"/>
              <a:t> </a:t>
            </a:r>
            <a:r>
              <a:rPr lang="en-ID" sz="1600" dirty="0" err="1"/>
              <a:t>pemahaman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konsep</a:t>
            </a:r>
            <a:r>
              <a:rPr lang="en-ID" sz="1600" dirty="0"/>
              <a:t> dan </a:t>
            </a:r>
            <a:r>
              <a:rPr lang="en-ID" sz="1600" dirty="0" err="1"/>
              <a:t>risiko</a:t>
            </a:r>
            <a:r>
              <a:rPr lang="en-ID" sz="1600" dirty="0"/>
              <a:t>, </a:t>
            </a:r>
            <a:r>
              <a:rPr lang="en-ID" sz="1600" dirty="0" err="1"/>
              <a:t>keterampilan</a:t>
            </a:r>
            <a:r>
              <a:rPr lang="en-ID" sz="1600" dirty="0"/>
              <a:t> agar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membuat</a:t>
            </a:r>
            <a:r>
              <a:rPr lang="en-ID" sz="1600" dirty="0"/>
              <a:t> </a:t>
            </a:r>
            <a:r>
              <a:rPr lang="en-ID" sz="1600" dirty="0" err="1"/>
              <a:t>keputusan</a:t>
            </a:r>
            <a:r>
              <a:rPr lang="en-ID" sz="1600" dirty="0"/>
              <a:t> yang </a:t>
            </a:r>
            <a:r>
              <a:rPr lang="en-ID" sz="1600" dirty="0" err="1"/>
              <a:t>efektif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konteks</a:t>
            </a:r>
            <a:r>
              <a:rPr lang="en-ID" sz="1600" dirty="0"/>
              <a:t> </a:t>
            </a:r>
            <a:r>
              <a:rPr lang="en-ID" sz="1600" dirty="0" err="1"/>
              <a:t>finansial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kesejahteraan</a:t>
            </a:r>
            <a:r>
              <a:rPr lang="en-ID" sz="1600" dirty="0"/>
              <a:t> </a:t>
            </a:r>
            <a:r>
              <a:rPr lang="en-ID" sz="1600" dirty="0" err="1"/>
              <a:t>finansial</a:t>
            </a:r>
            <a:r>
              <a:rPr lang="en-ID" sz="1600" dirty="0"/>
              <a:t>,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sosial</a:t>
            </a:r>
            <a:r>
              <a:rPr lang="en-ID" sz="1600" dirty="0"/>
              <a:t>, dan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berpartisipasi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 (</a:t>
            </a:r>
            <a:r>
              <a:rPr lang="en-ID" sz="1600" dirty="0" err="1"/>
              <a:t>Kemdikbud</a:t>
            </a:r>
            <a:r>
              <a:rPr lang="en-ID" sz="1600" dirty="0"/>
              <a:t>, 2017).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6FDB5-562B-4A21-BD97-D5B9A8DFA1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035014"/>
            <a:ext cx="3957637" cy="263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C. Literasi Keuangan dan Skala Prioritas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D1C1C-B149-4FBD-8714-742B8D239DA7}"/>
              </a:ext>
            </a:extLst>
          </p:cNvPr>
          <p:cNvSpPr txBox="1"/>
          <p:nvPr/>
        </p:nvSpPr>
        <p:spPr>
          <a:xfrm>
            <a:off x="0" y="517627"/>
            <a:ext cx="46020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2. Skala </a:t>
            </a:r>
            <a:r>
              <a:rPr lang="en-ID" b="1" dirty="0" err="1"/>
              <a:t>Prioritas</a:t>
            </a:r>
            <a:r>
              <a:rPr lang="en-ID" b="1" dirty="0"/>
              <a:t> dan </a:t>
            </a:r>
            <a:r>
              <a:rPr lang="en-ID" b="1" dirty="0" err="1"/>
              <a:t>Pengelolaan</a:t>
            </a:r>
            <a:r>
              <a:rPr lang="en-ID" b="1" dirty="0"/>
              <a:t> </a:t>
            </a:r>
            <a:r>
              <a:rPr lang="en-ID" b="1" dirty="0" err="1"/>
              <a:t>Keuangan</a:t>
            </a:r>
            <a:endParaRPr lang="en-ID" b="1" dirty="0"/>
          </a:p>
          <a:p>
            <a:r>
              <a:rPr lang="en-ID" sz="1600" b="1" dirty="0"/>
              <a:t>    a. Skala </a:t>
            </a:r>
            <a:r>
              <a:rPr lang="en-ID" sz="1600" b="1" dirty="0" err="1"/>
              <a:t>Prioritas</a:t>
            </a:r>
            <a:endParaRPr lang="en-ID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96462-C7D7-448D-AD01-7BDA7C1B8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44" y="3031493"/>
            <a:ext cx="7239958" cy="127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7196C-B2A9-50EF-9DDB-F7944BBE1D94}"/>
              </a:ext>
            </a:extLst>
          </p:cNvPr>
          <p:cNvSpPr txBox="1"/>
          <p:nvPr/>
        </p:nvSpPr>
        <p:spPr>
          <a:xfrm>
            <a:off x="533400" y="1216771"/>
            <a:ext cx="771164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1600" dirty="0"/>
              <a:t>Salah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mengatasi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kondisi</a:t>
            </a:r>
            <a:r>
              <a:rPr lang="en-ID" sz="1600" dirty="0"/>
              <a:t> di mana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pemuas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bersifat</a:t>
            </a:r>
            <a:r>
              <a:rPr lang="en-ID" sz="1600" dirty="0"/>
              <a:t> </a:t>
            </a:r>
            <a:r>
              <a:rPr lang="en-ID" sz="1600" dirty="0" err="1"/>
              <a:t>terbatas</a:t>
            </a:r>
            <a:r>
              <a:rPr lang="en-ID" sz="1600" dirty="0"/>
              <a:t>, </a:t>
            </a:r>
            <a:r>
              <a:rPr lang="en-ID" sz="1600" dirty="0" err="1"/>
              <a:t>sedangkan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tak</a:t>
            </a:r>
            <a:r>
              <a:rPr lang="en-ID" sz="1600" dirty="0"/>
              <a:t> </a:t>
            </a:r>
            <a:r>
              <a:rPr lang="en-ID" sz="1600" dirty="0" err="1"/>
              <a:t>terbatas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menetapkan</a:t>
            </a:r>
            <a:r>
              <a:rPr lang="en-ID" sz="1600" dirty="0"/>
              <a:t> </a:t>
            </a:r>
            <a:r>
              <a:rPr lang="en-ID" sz="1600" dirty="0" err="1"/>
              <a:t>skala</a:t>
            </a:r>
            <a:r>
              <a:rPr lang="en-ID" sz="1600" dirty="0"/>
              <a:t> </a:t>
            </a:r>
            <a:r>
              <a:rPr lang="en-ID" sz="1600" dirty="0" err="1"/>
              <a:t>prioritas</a:t>
            </a:r>
            <a:r>
              <a:rPr lang="en-ID" sz="1600" dirty="0"/>
              <a:t>.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penting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didahulukan</a:t>
            </a:r>
            <a:r>
              <a:rPr lang="en-ID" sz="1600" dirty="0"/>
              <a:t> </a:t>
            </a:r>
            <a:r>
              <a:rPr lang="en-ID" sz="1600" dirty="0" err="1"/>
              <a:t>pemenuhannya</a:t>
            </a:r>
            <a:r>
              <a:rPr lang="en-ID" sz="1600" dirty="0"/>
              <a:t> </a:t>
            </a:r>
            <a:r>
              <a:rPr lang="en-ID" sz="1600" dirty="0" err="1"/>
              <a:t>daripada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lainnya</a:t>
            </a:r>
            <a:r>
              <a:rPr lang="en-ID" sz="1600" dirty="0"/>
              <a:t>.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,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pangan</a:t>
            </a:r>
            <a:r>
              <a:rPr lang="en-ID" sz="1600" dirty="0"/>
              <a:t>, </a:t>
            </a:r>
            <a:r>
              <a:rPr lang="en-ID" sz="1600" dirty="0" err="1"/>
              <a:t>sandang</a:t>
            </a:r>
            <a:r>
              <a:rPr lang="en-ID" sz="1600" dirty="0"/>
              <a:t>, dan </a:t>
            </a:r>
            <a:r>
              <a:rPr lang="en-ID" sz="1600" dirty="0" err="1"/>
              <a:t>papan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didahulukan</a:t>
            </a:r>
            <a:r>
              <a:rPr lang="en-ID" sz="1600" dirty="0"/>
              <a:t> </a:t>
            </a:r>
            <a:r>
              <a:rPr lang="en-ID" sz="1600" dirty="0" err="1"/>
              <a:t>pemenuhannya</a:t>
            </a:r>
            <a:r>
              <a:rPr lang="en-ID" sz="1600" dirty="0"/>
              <a:t> </a:t>
            </a:r>
            <a:r>
              <a:rPr lang="en-ID" sz="1600" dirty="0" err="1"/>
              <a:t>dibandingkan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lain. Jika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didahulukan</a:t>
            </a:r>
            <a:r>
              <a:rPr lang="en-ID" sz="1600" dirty="0"/>
              <a:t>, </a:t>
            </a:r>
            <a:r>
              <a:rPr lang="en-ID" sz="1600" dirty="0" err="1"/>
              <a:t>kelangsungan</a:t>
            </a:r>
            <a:r>
              <a:rPr lang="en-ID" sz="1600" dirty="0"/>
              <a:t> </a:t>
            </a:r>
            <a:r>
              <a:rPr lang="en-ID" sz="1600" dirty="0" err="1"/>
              <a:t>hidup</a:t>
            </a:r>
            <a:r>
              <a:rPr lang="en-ID" sz="1600" dirty="0"/>
              <a:t> </a:t>
            </a:r>
            <a:r>
              <a:rPr lang="en-ID" sz="1600" dirty="0" err="1"/>
              <a:t>kita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terancam</a:t>
            </a:r>
            <a:r>
              <a:rPr lang="en-ID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3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C. Literasi Keuangan dan Skala Prioritas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D1C1C-B149-4FBD-8714-742B8D239DA7}"/>
              </a:ext>
            </a:extLst>
          </p:cNvPr>
          <p:cNvSpPr txBox="1"/>
          <p:nvPr/>
        </p:nvSpPr>
        <p:spPr>
          <a:xfrm>
            <a:off x="0" y="5176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2. Skala </a:t>
            </a:r>
            <a:r>
              <a:rPr lang="en-ID" b="1" dirty="0" err="1"/>
              <a:t>Prioritas</a:t>
            </a:r>
            <a:r>
              <a:rPr lang="en-ID" b="1" dirty="0"/>
              <a:t> dan </a:t>
            </a:r>
            <a:r>
              <a:rPr lang="en-ID" b="1" dirty="0" err="1"/>
              <a:t>Pengelolaan</a:t>
            </a:r>
            <a:r>
              <a:rPr lang="en-ID" b="1" dirty="0"/>
              <a:t> </a:t>
            </a:r>
            <a:r>
              <a:rPr lang="en-ID" b="1" dirty="0" err="1"/>
              <a:t>Keuangan</a:t>
            </a:r>
            <a:endParaRPr lang="en-ID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1F432-9D5C-467F-9354-CCE9AA334808}"/>
              </a:ext>
            </a:extLst>
          </p:cNvPr>
          <p:cNvSpPr txBox="1"/>
          <p:nvPr/>
        </p:nvSpPr>
        <p:spPr>
          <a:xfrm>
            <a:off x="266699" y="1259417"/>
            <a:ext cx="4229101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/>
              <a:t>Langkah-Langkah yang </a:t>
            </a:r>
            <a:r>
              <a:rPr lang="fi-FI" sz="1600" dirty="0"/>
              <a:t>dapat kita lakukan dalam mengelola keuangan adalah : </a:t>
            </a:r>
            <a:endParaRPr lang="en-ID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/>
              <a:t>Membuat</a:t>
            </a:r>
            <a:r>
              <a:rPr lang="en-ID" sz="1600" b="1" dirty="0"/>
              <a:t> </a:t>
            </a:r>
            <a:r>
              <a:rPr lang="en-ID" sz="1600" b="1" dirty="0" err="1"/>
              <a:t>pembukuan</a:t>
            </a:r>
            <a:r>
              <a:rPr lang="en-ID" sz="1600" b="1" dirty="0"/>
              <a:t> </a:t>
            </a:r>
            <a:r>
              <a:rPr lang="en-ID" sz="1600" b="1" dirty="0" err="1"/>
              <a:t>keuangan</a:t>
            </a:r>
            <a:r>
              <a:rPr lang="en-ID" sz="1600" b="1" dirty="0"/>
              <a:t> ;</a:t>
            </a:r>
          </a:p>
          <a:p>
            <a:pPr algn="just"/>
            <a:r>
              <a:rPr lang="en-ID" sz="1600" dirty="0"/>
              <a:t>Kita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membuat</a:t>
            </a:r>
            <a:r>
              <a:rPr lang="en-ID" sz="1600" dirty="0"/>
              <a:t> </a:t>
            </a:r>
            <a:r>
              <a:rPr lang="en-ID" sz="1600" dirty="0" err="1"/>
              <a:t>pembukuan</a:t>
            </a:r>
            <a:r>
              <a:rPr lang="en-ID" sz="1600" dirty="0"/>
              <a:t> </a:t>
            </a:r>
            <a:r>
              <a:rPr lang="en-ID" sz="1600" dirty="0" err="1"/>
              <a:t>mengenai</a:t>
            </a:r>
            <a:r>
              <a:rPr lang="en-ID" sz="1600" dirty="0"/>
              <a:t> </a:t>
            </a:r>
            <a:r>
              <a:rPr lang="en-ID" sz="1600" dirty="0" err="1"/>
              <a:t>besar</a:t>
            </a:r>
            <a:r>
              <a:rPr lang="en-ID" sz="1600" dirty="0"/>
              <a:t>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pemasukan</a:t>
            </a:r>
            <a:r>
              <a:rPr lang="en-ID" sz="1600" dirty="0"/>
              <a:t> dan </a:t>
            </a:r>
            <a:r>
              <a:rPr lang="en-ID" sz="1600" dirty="0" err="1"/>
              <a:t>pengeluaran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minggu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bulan</a:t>
            </a:r>
            <a:r>
              <a:rPr lang="en-ID" sz="1600" dirty="0"/>
              <a:t>. Kita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merencanakan</a:t>
            </a:r>
            <a:r>
              <a:rPr lang="en-ID" sz="1600" dirty="0"/>
              <a:t> </a:t>
            </a:r>
            <a:r>
              <a:rPr lang="en-ID" sz="1600" dirty="0" err="1"/>
              <a:t>pengeluaran</a:t>
            </a:r>
            <a:r>
              <a:rPr lang="en-ID" sz="1600" dirty="0"/>
              <a:t> yang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kita</a:t>
            </a:r>
            <a:r>
              <a:rPr lang="en-ID" sz="1600" dirty="0"/>
              <a:t> </a:t>
            </a:r>
            <a:r>
              <a:rPr lang="en-ID" sz="1600" dirty="0" err="1"/>
              <a:t>lakukan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minggu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bulan</a:t>
            </a:r>
            <a:r>
              <a:rPr lang="en-ID" sz="1600" dirty="0"/>
              <a:t> yang </a:t>
            </a:r>
            <a:r>
              <a:rPr lang="en-ID" sz="1600" dirty="0" err="1"/>
              <a:t>bersangkutan</a:t>
            </a:r>
            <a:r>
              <a:rPr lang="en-ID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/>
              <a:t>Memonitor</a:t>
            </a:r>
            <a:r>
              <a:rPr lang="en-ID" sz="1600" b="1" dirty="0"/>
              <a:t> dan </a:t>
            </a:r>
            <a:r>
              <a:rPr lang="en-ID" sz="1600" b="1" dirty="0" err="1"/>
              <a:t>mengevaluasi</a:t>
            </a:r>
            <a:r>
              <a:rPr lang="en-ID" sz="1600" b="1" dirty="0"/>
              <a:t> </a:t>
            </a:r>
            <a:r>
              <a:rPr lang="en-ID" sz="1600" b="1" dirty="0" err="1"/>
              <a:t>secara</a:t>
            </a:r>
            <a:r>
              <a:rPr lang="en-ID" sz="1600" b="1" dirty="0"/>
              <a:t> </a:t>
            </a:r>
            <a:r>
              <a:rPr lang="en-ID" sz="1600" b="1" dirty="0" err="1"/>
              <a:t>berkala</a:t>
            </a:r>
            <a:r>
              <a:rPr lang="en-ID" sz="1600" b="1" dirty="0"/>
              <a:t>. ; dan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/>
              <a:t>Membiasakan</a:t>
            </a:r>
            <a:r>
              <a:rPr lang="en-ID" sz="1600" b="1" dirty="0"/>
              <a:t> </a:t>
            </a:r>
            <a:r>
              <a:rPr lang="en-ID" sz="1600" b="1" dirty="0" err="1"/>
              <a:t>diri</a:t>
            </a:r>
            <a:r>
              <a:rPr lang="en-ID" sz="1600" b="1" dirty="0"/>
              <a:t> </a:t>
            </a:r>
            <a:r>
              <a:rPr lang="en-ID" sz="1600" b="1" dirty="0" err="1"/>
              <a:t>menabung</a:t>
            </a:r>
            <a:r>
              <a:rPr lang="en-ID" sz="1600" b="1" dirty="0"/>
              <a:t> </a:t>
            </a:r>
            <a:r>
              <a:rPr lang="en-ID" sz="1600" b="1" dirty="0" err="1"/>
              <a:t>sejak</a:t>
            </a:r>
            <a:r>
              <a:rPr lang="en-ID" sz="1600" b="1" dirty="0"/>
              <a:t> </a:t>
            </a:r>
            <a:r>
              <a:rPr lang="en-ID" sz="1600" b="1" dirty="0" err="1"/>
              <a:t>dini</a:t>
            </a:r>
            <a:r>
              <a:rPr lang="en-ID" sz="1600" b="1" dirty="0"/>
              <a:t> 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858146-4A9D-4BD5-9EAE-697BC9C8DAFD}"/>
              </a:ext>
            </a:extLst>
          </p:cNvPr>
          <p:cNvSpPr txBox="1"/>
          <p:nvPr/>
        </p:nvSpPr>
        <p:spPr>
          <a:xfrm>
            <a:off x="152400" y="816172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b. </a:t>
            </a:r>
            <a:r>
              <a:rPr lang="en-US" sz="1600" b="1" dirty="0" err="1"/>
              <a:t>Pengelolaan</a:t>
            </a:r>
            <a:r>
              <a:rPr lang="en-US" sz="1600" b="1" dirty="0"/>
              <a:t> </a:t>
            </a:r>
            <a:r>
              <a:rPr lang="en-US" sz="1600" b="1" dirty="0" err="1"/>
              <a:t>keuangan</a:t>
            </a:r>
            <a:r>
              <a:rPr lang="en-US" sz="1600" b="1" dirty="0"/>
              <a:t> </a:t>
            </a:r>
            <a:endParaRPr lang="en-ID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71F93-02F1-858C-9718-52DD04891A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043" y="1325332"/>
            <a:ext cx="4165258" cy="27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D. Pembagian Ilmu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1. </a:t>
            </a:r>
            <a:r>
              <a:rPr lang="fr-FR" b="1" dirty="0" err="1"/>
              <a:t>Ekonomi</a:t>
            </a:r>
            <a:r>
              <a:rPr lang="fr-FR" b="1" dirty="0"/>
              <a:t> </a:t>
            </a:r>
            <a:r>
              <a:rPr lang="fr-FR" b="1" dirty="0" err="1"/>
              <a:t>Deskriptif</a:t>
            </a:r>
            <a:r>
              <a:rPr lang="fr-FR" b="1" dirty="0"/>
              <a:t> (</a:t>
            </a:r>
            <a:r>
              <a:rPr lang="fr-FR" b="1" i="1" dirty="0"/>
              <a:t>Descriptive </a:t>
            </a:r>
            <a:r>
              <a:rPr lang="fr-FR" b="1" i="1" dirty="0" err="1"/>
              <a:t>Economics</a:t>
            </a:r>
            <a:r>
              <a:rPr lang="fr-FR" b="1" dirty="0"/>
              <a:t>)</a:t>
            </a:r>
            <a:endParaRPr lang="en-ID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1014285" y="1276236"/>
            <a:ext cx="7086600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informasi-informasi</a:t>
            </a:r>
            <a:r>
              <a:rPr lang="en-ID" dirty="0"/>
              <a:t> </a:t>
            </a:r>
            <a:r>
              <a:rPr lang="en-ID" dirty="0" err="1"/>
              <a:t>faktual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.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perekonomian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di </a:t>
            </a:r>
            <a:r>
              <a:rPr lang="en-ID" dirty="0" err="1"/>
              <a:t>masyarakat</a:t>
            </a:r>
            <a:r>
              <a:rPr lang="en-ID" dirty="0"/>
              <a:t>.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yang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pengidentifikasian</a:t>
            </a:r>
            <a:r>
              <a:rPr lang="en-ID" dirty="0"/>
              <a:t>, </a:t>
            </a:r>
            <a:r>
              <a:rPr lang="en-ID" dirty="0" err="1"/>
              <a:t>pendefinisian</a:t>
            </a:r>
            <a:r>
              <a:rPr lang="en-ID" dirty="0"/>
              <a:t>, </a:t>
            </a:r>
            <a:r>
              <a:rPr lang="en-ID" dirty="0" err="1"/>
              <a:t>kompilasi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, </a:t>
            </a:r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fenomena</a:t>
            </a:r>
            <a:r>
              <a:rPr lang="en-ID" dirty="0"/>
              <a:t>, dan </a:t>
            </a:r>
            <a:r>
              <a:rPr lang="en-ID" dirty="0" err="1"/>
              <a:t>pengumpulan</a:t>
            </a:r>
            <a:r>
              <a:rPr lang="en-ID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6932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D. Pembagian Ilmu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ADBDA-BA10-4E4C-9379-6D2669DD3755}"/>
              </a:ext>
            </a:extLst>
          </p:cNvPr>
          <p:cNvSpPr txBox="1"/>
          <p:nvPr/>
        </p:nvSpPr>
        <p:spPr>
          <a:xfrm>
            <a:off x="6896100" y="923601"/>
            <a:ext cx="990600" cy="6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2. Teori Ekonomi (</a:t>
            </a:r>
            <a:r>
              <a:rPr lang="it-IT" b="1" i="1" dirty="0"/>
              <a:t>Economic Theory</a:t>
            </a:r>
            <a:r>
              <a:rPr lang="it-IT" b="1" dirty="0"/>
              <a:t>)</a:t>
            </a:r>
            <a:endParaRPr lang="en-ID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4A3C5-4418-431C-9877-EAD4F8FF55E3}"/>
              </a:ext>
            </a:extLst>
          </p:cNvPr>
          <p:cNvSpPr txBox="1"/>
          <p:nvPr/>
        </p:nvSpPr>
        <p:spPr>
          <a:xfrm>
            <a:off x="0" y="882441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 err="1"/>
              <a:t>Teori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yang </a:t>
            </a:r>
            <a:r>
              <a:rPr lang="en-ID" sz="1600" dirty="0" err="1"/>
              <a:t>bertugas</a:t>
            </a:r>
            <a:r>
              <a:rPr lang="en-ID" sz="1600" dirty="0"/>
              <a:t> </a:t>
            </a:r>
            <a:r>
              <a:rPr lang="en-ID" sz="1600" dirty="0" err="1"/>
              <a:t>menerangkan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</a:t>
            </a:r>
            <a:r>
              <a:rPr lang="en-ID" sz="1600" dirty="0" err="1"/>
              <a:t>peristiwa-peristiwa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dan </a:t>
            </a:r>
            <a:r>
              <a:rPr lang="en-ID" sz="1600" dirty="0" err="1"/>
              <a:t>merumuskan</a:t>
            </a:r>
            <a:r>
              <a:rPr lang="en-ID" sz="1600" dirty="0"/>
              <a:t> </a:t>
            </a:r>
            <a:r>
              <a:rPr lang="en-ID" sz="1600" dirty="0" err="1"/>
              <a:t>hubunganhubungan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hukum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teori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dirty="0"/>
              <a:t>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87B23D-4EE1-4C58-90A9-5CA1EC222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273436"/>
              </p:ext>
            </p:extLst>
          </p:nvPr>
        </p:nvGraphicFramePr>
        <p:xfrm>
          <a:off x="152400" y="1540976"/>
          <a:ext cx="8610600" cy="275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772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D. Pembagian Ilmu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2057400" y="1097076"/>
            <a:ext cx="4114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/>
              <a:t>3. Ekonomi Terapan (</a:t>
            </a:r>
            <a:r>
              <a:rPr lang="it-IT" b="1" i="1" dirty="0"/>
              <a:t>Applied Economics</a:t>
            </a:r>
            <a:r>
              <a:rPr lang="it-IT" b="1" dirty="0"/>
              <a:t>) </a:t>
            </a:r>
            <a:endParaRPr lang="en-ID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E3B27-A5C7-40CB-927E-67B0885E0510}"/>
              </a:ext>
            </a:extLst>
          </p:cNvPr>
          <p:cNvSpPr txBox="1"/>
          <p:nvPr/>
        </p:nvSpPr>
        <p:spPr>
          <a:xfrm>
            <a:off x="419100" y="1667244"/>
            <a:ext cx="8610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terapan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cabang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fakta-fakta</a:t>
            </a:r>
            <a:r>
              <a:rPr lang="en-ID" dirty="0"/>
              <a:t> yang </a:t>
            </a:r>
            <a:r>
              <a:rPr lang="en-ID" dirty="0" err="1"/>
              <a:t>dikumpulkan</a:t>
            </a:r>
            <a:r>
              <a:rPr lang="en-ID" dirty="0"/>
              <a:t> oleh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terapan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arena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memecahkan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empiris</a:t>
            </a:r>
            <a:r>
              <a:rPr lang="en-ID" dirty="0"/>
              <a:t>.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terapan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pengukuran</a:t>
            </a:r>
            <a:r>
              <a:rPr lang="en-ID" dirty="0"/>
              <a:t> dan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ekonometrika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fenomena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menginformasikan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4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697641" y="1125984"/>
            <a:ext cx="7748715" cy="25853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subsistem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.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menganut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liberal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menganut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sosialis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komando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terpusat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94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1.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Tradisional</a:t>
            </a:r>
            <a:r>
              <a:rPr lang="en-US" dirty="0"/>
              <a:t> </a:t>
            </a:r>
            <a:endParaRPr lang="en-ID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850042" y="1223754"/>
            <a:ext cx="7748715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Ciri-ciri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ekonomi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tradisional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Teknik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dipelajari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turun-temurun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sederhana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sedikit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modal.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Pertukaran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barter (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Belum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Tanah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tumpuan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kemakmuran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1.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Tradisional</a:t>
            </a:r>
            <a:r>
              <a:rPr lang="en-US" dirty="0"/>
              <a:t> </a:t>
            </a:r>
            <a:endParaRPr lang="en-ID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08580"/>
              </p:ext>
            </p:extLst>
          </p:nvPr>
        </p:nvGraphicFramePr>
        <p:xfrm>
          <a:off x="457200" y="1047750"/>
          <a:ext cx="8229600" cy="347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KELEBIHAN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KEKURANGAN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Mendorong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kerukunan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keselarasan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antarindividu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dihasilkan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kelangsungan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mengurangi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pemborosan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istiadat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terjaga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terjaga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cenderung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menjaga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kelestarian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sekitarnya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bergantung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kondisi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sederhana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tradisional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Cenderung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menolak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kurang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berkembang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7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2.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Komando</a:t>
            </a:r>
            <a:endParaRPr lang="en-ID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323848" y="921943"/>
            <a:ext cx="8496301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komando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pusat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peran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sedangkan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swasta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kecil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mendekati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komando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Kuba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Ciri-ciri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ekonomi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komando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dikuasai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perorangan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hampir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tersedia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siapa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Rakyat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kebebasan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Kebijakan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rencana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pembangunan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nasionalnya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Segala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keputusan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berada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Perencanaan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pengorganisasian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pengawasan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seluruhnya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dilaksanakan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ID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2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E207BF-19C2-4468-B0F8-2295533494AF}"/>
              </a:ext>
            </a:extLst>
          </p:cNvPr>
          <p:cNvSpPr txBox="1"/>
          <p:nvPr/>
        </p:nvSpPr>
        <p:spPr>
          <a:xfrm>
            <a:off x="228600" y="20955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Amatilah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:</a:t>
            </a:r>
            <a:endParaRPr lang="en-ID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6DF55-B23F-4FF4-ABDB-02C71A4FD9F9}"/>
              </a:ext>
            </a:extLst>
          </p:cNvPr>
          <p:cNvSpPr txBox="1"/>
          <p:nvPr/>
        </p:nvSpPr>
        <p:spPr>
          <a:xfrm>
            <a:off x="876300" y="3099931"/>
            <a:ext cx="739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Gambar 1 </a:t>
            </a:r>
            <a:r>
              <a:rPr lang="en-US" sz="1050" dirty="0" err="1"/>
              <a:t>hlm</a:t>
            </a:r>
            <a:r>
              <a:rPr lang="en-US" sz="1050" dirty="0"/>
              <a:t> 2</a:t>
            </a:r>
            <a:endParaRPr lang="en-ID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A3B9B-0D09-4C2B-8700-27CEE7C920CC}"/>
              </a:ext>
            </a:extLst>
          </p:cNvPr>
          <p:cNvSpPr txBox="1"/>
          <p:nvPr/>
        </p:nvSpPr>
        <p:spPr>
          <a:xfrm>
            <a:off x="685800" y="3481783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/>
              <a:t>Coba</a:t>
            </a:r>
            <a:r>
              <a:rPr lang="en-ID" dirty="0"/>
              <a:t>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Pada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antre </a:t>
            </a:r>
            <a:r>
              <a:rPr lang="en-ID" dirty="0" err="1"/>
              <a:t>pengisian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bakar</a:t>
            </a:r>
            <a:r>
              <a:rPr lang="en-ID" dirty="0"/>
              <a:t> </a:t>
            </a:r>
            <a:r>
              <a:rPr lang="en-ID" dirty="0" err="1"/>
              <a:t>minyak</a:t>
            </a:r>
            <a:r>
              <a:rPr lang="en-ID" dirty="0"/>
              <a:t> (BBM). </a:t>
            </a:r>
            <a:r>
              <a:rPr lang="en-ID" dirty="0" err="1"/>
              <a:t>Coba</a:t>
            </a:r>
            <a:r>
              <a:rPr lang="en-ID" dirty="0"/>
              <a:t>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Anda,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juga </a:t>
            </a:r>
            <a:r>
              <a:rPr lang="en-ID" dirty="0" err="1"/>
              <a:t>terjadi</a:t>
            </a:r>
            <a:r>
              <a:rPr lang="en-ID" dirty="0"/>
              <a:t>  </a:t>
            </a:r>
            <a:r>
              <a:rPr lang="en-ID" dirty="0" err="1"/>
              <a:t>kelangkaan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? </a:t>
            </a:r>
            <a:r>
              <a:rPr lang="en-ID" dirty="0" err="1"/>
              <a:t>Diskusikan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teman</a:t>
            </a:r>
            <a:r>
              <a:rPr lang="en-ID" dirty="0"/>
              <a:t> Anda.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151" y="630661"/>
            <a:ext cx="4805697" cy="27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6950BFC3-D8DA-4A85-94F7-54DA5524770B}">
      <p188:commentRel xmlns:p188="http://schemas.microsoft.com/office/powerpoint/2018/8/main" xmlns="" r:id="rId7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55474"/>
              </p:ext>
            </p:extLst>
          </p:nvPr>
        </p:nvGraphicFramePr>
        <p:xfrm>
          <a:off x="457200" y="97155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KELEBIHAN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KEKURANGAN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lebih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mudah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mengendalikan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inflasi</a:t>
                      </a:r>
                      <a:r>
                        <a:rPr lang="en-US" sz="1800" kern="1200" dirty="0">
                          <a:effectLst/>
                        </a:rPr>
                        <a:t>,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pengangguran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atau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berbagai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keburukan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lainnya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menentukan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jenis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kegiatan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produksi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sesuai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dengan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perencanaan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sehingga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pasar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barang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dalam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negeri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berjalan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lancar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Relatif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mudah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melakukan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distribusi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pendapatan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Jarang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terjadi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krisis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karena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kegiatan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direncanakan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oleh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Mematikan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inisiatif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individu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untuk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maju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sebab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segala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kegiatan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diatur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secara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terpusat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Sering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terjadi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monopoli</a:t>
                      </a:r>
                      <a:r>
                        <a:rPr lang="en-US" sz="1800" kern="1200" dirty="0">
                          <a:effectLst/>
                        </a:rPr>
                        <a:t> yang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merugikan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masyarakat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Masyarakat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tidak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memiliki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kebebasan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dalam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memiliki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sumber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daya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2.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Komando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7979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76200" y="895350"/>
            <a:ext cx="8991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Pada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dilakukan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pihak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swasta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mengawasi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melakukan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berhubungan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penyelenggaraan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Contoh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mendekati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Amerika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Serikat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Inggris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 err="1">
                <a:solidFill>
                  <a:schemeClr val="tx1"/>
                </a:solidFill>
              </a:rPr>
              <a:t>Ciri-ciri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sistem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ekonomi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pasar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Semua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sumber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menjadi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milik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kebebasan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tanpa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memiliki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sumber-sumber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produksi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ikut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campur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langsung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golongan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yaitu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golongan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pemilik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sumber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golongan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pekerja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Timbul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persaingan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konsekuensi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kebebasan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memiliki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sumber-sumber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produksi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timbul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persaingan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mengejar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keuntungan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Setiap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didasarkan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pencarian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keuntungan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selalu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mempertimbangkan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keadaan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setiap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tindakan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Contohnya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dibutuhkan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masyarakat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bagaimana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memproduksi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bermutu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tinggi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3.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endParaRPr lang="en-ID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7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3.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endParaRPr lang="en-ID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83645"/>
              </p:ext>
            </p:extLst>
          </p:nvPr>
        </p:nvGraphicFramePr>
        <p:xfrm>
          <a:off x="76200" y="889459"/>
          <a:ext cx="8991600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KELEBIHAN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KEKURANGAN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Menumbuhkan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inisiatif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kreasi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masyarakat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dalam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mengatur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kegiatan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ekonomi</a:t>
                      </a:r>
                      <a:r>
                        <a:rPr lang="en-US" sz="1600" kern="1200" dirty="0">
                          <a:effectLst/>
                        </a:rPr>
                        <a:t>. </a:t>
                      </a:r>
                      <a:r>
                        <a:rPr lang="en-US" sz="1600" kern="1200" dirty="0" err="1">
                          <a:effectLst/>
                        </a:rPr>
                        <a:t>Masyarakat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tidak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perlu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menunggu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komando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dari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pemerintah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Setiap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individu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bebas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untuk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memiliki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sumber-sumber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daya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produksi</a:t>
                      </a:r>
                      <a:r>
                        <a:rPr lang="en-US" sz="1600" kern="1200" dirty="0">
                          <a:effectLst/>
                        </a:rPr>
                        <a:t>. Hal </a:t>
                      </a:r>
                      <a:r>
                        <a:rPr lang="en-US" sz="1600" kern="1200" dirty="0" err="1">
                          <a:effectLst/>
                        </a:rPr>
                        <a:t>ini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mendorong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partisipasi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masyarakat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dalam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perekonomian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Timbul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persaingan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untuk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maju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karena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kegiatan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ekonomi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sepenuhnya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diserahkan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kepada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masyarakat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Menghasilkan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barang-barang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bermutu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tinggi</a:t>
                      </a:r>
                      <a:r>
                        <a:rPr lang="en-US" sz="1600" kern="1200" dirty="0">
                          <a:effectLst/>
                        </a:rPr>
                        <a:t>, </a:t>
                      </a:r>
                      <a:r>
                        <a:rPr lang="en-US" sz="1600" kern="1200" dirty="0" err="1">
                          <a:effectLst/>
                        </a:rPr>
                        <a:t>karena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barang</a:t>
                      </a:r>
                      <a:r>
                        <a:rPr lang="en-US" sz="1600" kern="1200" dirty="0">
                          <a:effectLst/>
                        </a:rPr>
                        <a:t> yang </a:t>
                      </a:r>
                      <a:r>
                        <a:rPr lang="en-US" sz="1600" kern="1200" dirty="0" err="1">
                          <a:effectLst/>
                        </a:rPr>
                        <a:t>kurang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bermutu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tidak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akan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laku</a:t>
                      </a:r>
                      <a:r>
                        <a:rPr lang="en-US" sz="1600" kern="1200" dirty="0">
                          <a:effectLst/>
                        </a:rPr>
                        <a:t> di </a:t>
                      </a:r>
                      <a:r>
                        <a:rPr lang="en-US" sz="1600" kern="1200" dirty="0" err="1">
                          <a:effectLst/>
                        </a:rPr>
                        <a:t>pasar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Efisiensi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efektivitas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tinggi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karena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setiap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tindakan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ekonomi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didasarkan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atas</a:t>
                      </a:r>
                      <a:r>
                        <a:rPr lang="en-US" sz="1600" kern="1200" dirty="0">
                          <a:effectLst/>
                        </a:rPr>
                        <a:t> motif </a:t>
                      </a:r>
                      <a:r>
                        <a:rPr lang="en-US" sz="1600" kern="1200" dirty="0" err="1">
                          <a:effectLst/>
                        </a:rPr>
                        <a:t>mencari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keuntungan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Sulit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melakukan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pemerataan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pendapatan</a:t>
                      </a:r>
                      <a:r>
                        <a:rPr lang="en-US" sz="1600" kern="1200" dirty="0">
                          <a:effectLst/>
                        </a:rPr>
                        <a:t>. </a:t>
                      </a:r>
                      <a:r>
                        <a:rPr lang="en-US" sz="1600" kern="1200" dirty="0" err="1">
                          <a:effectLst/>
                        </a:rPr>
                        <a:t>Karena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persaingan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bersifat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bebas</a:t>
                      </a:r>
                      <a:r>
                        <a:rPr lang="en-US" sz="1600" kern="1200" dirty="0">
                          <a:effectLst/>
                        </a:rPr>
                        <a:t>, </a:t>
                      </a:r>
                      <a:r>
                        <a:rPr lang="en-US" sz="1600" kern="1200" dirty="0" err="1">
                          <a:effectLst/>
                        </a:rPr>
                        <a:t>pendapatan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jatuh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kepada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pemilik</a:t>
                      </a:r>
                      <a:r>
                        <a:rPr lang="en-US" sz="1600" kern="1200" dirty="0">
                          <a:effectLst/>
                        </a:rPr>
                        <a:t> modal </a:t>
                      </a:r>
                      <a:r>
                        <a:rPr lang="en-US" sz="1600" kern="1200" dirty="0" err="1">
                          <a:effectLst/>
                        </a:rPr>
                        <a:t>atau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majikan</a:t>
                      </a:r>
                      <a:r>
                        <a:rPr lang="en-US" sz="1600" kern="1200" dirty="0">
                          <a:effectLst/>
                        </a:rPr>
                        <a:t>. </a:t>
                      </a:r>
                      <a:r>
                        <a:rPr lang="en-US" sz="1600" kern="1200" dirty="0" err="1">
                          <a:effectLst/>
                        </a:rPr>
                        <a:t>Golongan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pekerja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hanya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menerima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sebagian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kecil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dari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pendapatan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Pemilik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sumber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daya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produksi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mengeksploitasi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golongan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pekerja</a:t>
                      </a:r>
                      <a:r>
                        <a:rPr lang="en-US" sz="1600" kern="1200" dirty="0">
                          <a:effectLst/>
                        </a:rPr>
                        <a:t>, </a:t>
                      </a:r>
                      <a:r>
                        <a:rPr lang="en-US" sz="1600" kern="1200" dirty="0" err="1">
                          <a:effectLst/>
                        </a:rPr>
                        <a:t>sehingga</a:t>
                      </a:r>
                      <a:r>
                        <a:rPr lang="en-US" sz="1600" kern="1200" dirty="0">
                          <a:effectLst/>
                        </a:rPr>
                        <a:t> yang kaya </a:t>
                      </a:r>
                      <a:r>
                        <a:rPr lang="en-US" sz="1600" kern="1200" dirty="0" err="1">
                          <a:effectLst/>
                        </a:rPr>
                        <a:t>semakin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bertambah</a:t>
                      </a:r>
                      <a:r>
                        <a:rPr lang="en-US" sz="1600" kern="1200" dirty="0">
                          <a:effectLst/>
                        </a:rPr>
                        <a:t> kaya, yang </a:t>
                      </a:r>
                      <a:r>
                        <a:rPr lang="en-US" sz="1600" kern="1200" dirty="0" err="1">
                          <a:effectLst/>
                        </a:rPr>
                        <a:t>miskin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cenderung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tetap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miskin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Sering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muncul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monopoli</a:t>
                      </a:r>
                      <a:r>
                        <a:rPr lang="en-US" sz="1600" kern="1200" dirty="0">
                          <a:effectLst/>
                        </a:rPr>
                        <a:t> yang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merugikan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masyarakat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600" kern="1200" dirty="0" err="1">
                          <a:effectLst/>
                        </a:rPr>
                        <a:t>Sering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terjadi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gejolak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dalam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perekonomian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karena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kesalahan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alokasi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sumber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daya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oleh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individu</a:t>
                      </a:r>
                      <a:r>
                        <a:rPr lang="en-US" sz="1600" kern="1200" dirty="0">
                          <a:effectLst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457199" y="919620"/>
            <a:ext cx="822960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campuran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swasta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saling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memecahkan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diserahkan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kekuatan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Namun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kendali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campur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campur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lepas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kendali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menguntungkan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pemilik</a:t>
            </a:r>
            <a:r>
              <a:rPr lang="en-US" dirty="0">
                <a:solidFill>
                  <a:schemeClr val="tx1"/>
                </a:solidFill>
              </a:rPr>
              <a:t> modal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Ciri-ciri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ekonomi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pasar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swasta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Tatanan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mekanisme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campur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persaingan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perekonomian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pengawasan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4.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endParaRPr lang="en-ID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1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460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4.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endParaRPr lang="en-ID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68553"/>
              </p:ext>
            </p:extLst>
          </p:nvPr>
        </p:nvGraphicFramePr>
        <p:xfrm>
          <a:off x="228600" y="1042670"/>
          <a:ext cx="8686800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KELEBIHAN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KEKURANGAN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Terjaminnya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kestabilan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lebih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fokus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untuk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menggerakkan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sektor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usaha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mikro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kecil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menengah</a:t>
                      </a:r>
                      <a:r>
                        <a:rPr lang="en-US" sz="1800" kern="1200" dirty="0">
                          <a:effectLst/>
                        </a:rPr>
                        <a:t> (UMKM).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Terdapat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kebebasan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berusaha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sehingga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mampu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mendorong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kreativitas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inisiatif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Terdapat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pengakuan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atas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hak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milik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individu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terhadap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sumber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produksi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meskipun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ada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pembatasan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Terdapat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kesulitan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untuk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menentukan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batas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kegiatan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ekonomi</a:t>
                      </a:r>
                      <a:r>
                        <a:rPr lang="en-US" sz="1800" kern="1200" dirty="0">
                          <a:effectLst/>
                        </a:rPr>
                        <a:t> yang </a:t>
                      </a:r>
                      <a:r>
                        <a:rPr lang="en-US" sz="1800" kern="1200" dirty="0" err="1">
                          <a:effectLst/>
                        </a:rPr>
                        <a:t>seharusnya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dilakukan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swasta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</a:p>
                    <a:p>
                      <a:pPr marL="234950" indent="-234950">
                        <a:buAutoNum type="alphaLcPeriod"/>
                      </a:pPr>
                      <a:r>
                        <a:rPr lang="en-US" sz="1800" kern="1200" dirty="0" err="1">
                          <a:effectLst/>
                        </a:rPr>
                        <a:t>Terdapat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kesulitan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untuk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menentukan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batas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sumber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produksi</a:t>
                      </a:r>
                      <a:r>
                        <a:rPr lang="en-US" sz="1800" kern="1200" dirty="0">
                          <a:effectLst/>
                        </a:rPr>
                        <a:t> yang </a:t>
                      </a:r>
                      <a:r>
                        <a:rPr lang="en-US" sz="1800" kern="1200" dirty="0" err="1">
                          <a:effectLst/>
                        </a:rPr>
                        <a:t>dapat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dikuasai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oleh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pemerintah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dan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swasta</a:t>
                      </a:r>
                      <a:r>
                        <a:rPr lang="en-US" sz="1800" kern="1200" dirty="0">
                          <a:effectLst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114301" y="1200150"/>
            <a:ext cx="891539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Indonesia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didefinisikan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berdasarkan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Pancasila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UUD NRI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1945. </a:t>
            </a:r>
            <a:r>
              <a:rPr lang="en-US" sz="1600" dirty="0" err="1">
                <a:solidFill>
                  <a:schemeClr val="tx1"/>
                </a:solidFill>
              </a:rPr>
              <a:t>Pasal</a:t>
            </a:r>
            <a:r>
              <a:rPr lang="en-US" sz="1600" dirty="0">
                <a:solidFill>
                  <a:schemeClr val="tx1"/>
                </a:solidFill>
              </a:rPr>
              <a:t> 33 UUD NRI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1945 </a:t>
            </a:r>
            <a:r>
              <a:rPr lang="en-US" sz="1600" dirty="0" err="1">
                <a:solidFill>
                  <a:schemeClr val="tx1"/>
                </a:solidFill>
              </a:rPr>
              <a:t>merupakan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pasal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berhubungan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Indonesia. Hal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lepas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pidato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Wakil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Presiden</a:t>
            </a:r>
            <a:r>
              <a:rPr lang="en-US" sz="1600" dirty="0">
                <a:solidFill>
                  <a:schemeClr val="tx1"/>
                </a:solidFill>
              </a:rPr>
              <a:t> RI Bung </a:t>
            </a:r>
            <a:r>
              <a:rPr lang="en-US" sz="1600" dirty="0" err="1">
                <a:solidFill>
                  <a:schemeClr val="tx1"/>
                </a:solidFill>
              </a:rPr>
              <a:t>Hatta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konferensi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di Yogyakarta </a:t>
            </a:r>
            <a:r>
              <a:rPr lang="en-US" sz="1600" dirty="0" err="1">
                <a:solidFill>
                  <a:schemeClr val="tx1"/>
                </a:solidFill>
              </a:rPr>
              <a:t>tanggal</a:t>
            </a:r>
            <a:r>
              <a:rPr lang="en-US" sz="1600" dirty="0">
                <a:solidFill>
                  <a:schemeClr val="tx1"/>
                </a:solidFill>
              </a:rPr>
              <a:t> 3 </a:t>
            </a:r>
            <a:r>
              <a:rPr lang="en-US" sz="1600" dirty="0" err="1">
                <a:solidFill>
                  <a:schemeClr val="tx1"/>
                </a:solidFill>
              </a:rPr>
              <a:t>Februari</a:t>
            </a:r>
            <a:r>
              <a:rPr lang="en-US" sz="1600" dirty="0">
                <a:solidFill>
                  <a:schemeClr val="tx1"/>
                </a:solidFill>
              </a:rPr>
              <a:t> 1946. </a:t>
            </a:r>
            <a:r>
              <a:rPr lang="en-US" sz="1600" dirty="0" err="1">
                <a:solidFill>
                  <a:schemeClr val="tx1"/>
                </a:solidFill>
              </a:rPr>
              <a:t>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menegaskan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Indonesia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Pasal</a:t>
            </a:r>
            <a:r>
              <a:rPr lang="en-US" sz="1600" dirty="0">
                <a:solidFill>
                  <a:schemeClr val="tx1"/>
                </a:solidFill>
              </a:rPr>
              <a:t> 33 UUD NRI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1945.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err="1">
                <a:solidFill>
                  <a:schemeClr val="tx1"/>
                </a:solidFill>
              </a:rPr>
              <a:t>Karakteristik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perekonomian</a:t>
            </a:r>
            <a:r>
              <a:rPr lang="en-US" sz="1600" b="1" dirty="0">
                <a:solidFill>
                  <a:schemeClr val="tx1"/>
                </a:solidFill>
              </a:rPr>
              <a:t> Indonesia </a:t>
            </a:r>
            <a:r>
              <a:rPr lang="en-US" sz="1600" dirty="0" err="1">
                <a:solidFill>
                  <a:schemeClr val="tx1"/>
                </a:solidFill>
              </a:rPr>
              <a:t>berdasarkan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Pasal</a:t>
            </a:r>
            <a:r>
              <a:rPr lang="en-US" sz="1600" dirty="0">
                <a:solidFill>
                  <a:schemeClr val="tx1"/>
                </a:solidFill>
              </a:rPr>
              <a:t> 33 UUD NRI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1945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disusun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usaha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bersama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asas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kekeluargaan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>
                <a:solidFill>
                  <a:schemeClr val="tx1"/>
                </a:solidFill>
              </a:rPr>
              <a:t>Cabang-cabang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produksi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penting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menguasai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hajat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hidup</a:t>
            </a:r>
            <a:r>
              <a:rPr lang="en-US" sz="1600" dirty="0">
                <a:solidFill>
                  <a:schemeClr val="tx1"/>
                </a:solidFill>
              </a:rPr>
              <a:t> orang </a:t>
            </a:r>
            <a:r>
              <a:rPr lang="en-US" sz="1600" dirty="0" err="1">
                <a:solidFill>
                  <a:schemeClr val="tx1"/>
                </a:solidFill>
              </a:rPr>
              <a:t>banyak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dikuasai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>
                <a:solidFill>
                  <a:schemeClr val="tx1"/>
                </a:solidFill>
              </a:rPr>
              <a:t>Bumi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air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kekayaan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alam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terkandung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dalamnya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dikuasai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dipergunakan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sebesar-besar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kemakmuran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rakyat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demokrasi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prinsip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kebersamaan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efisiensi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berkeadilan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berkelanjutan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berwawasan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lingkungan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kemandirian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serta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menjaga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keseimbangan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kemajuan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kesatuan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nasional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Indonesia</a:t>
            </a:r>
          </a:p>
          <a:p>
            <a:pPr marL="692150" indent="-342900">
              <a:buFont typeface="+mj-lt"/>
              <a:buAutoNum type="alphaLcPeriod"/>
            </a:pPr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Indonesia </a:t>
            </a:r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33 UUD NRI </a:t>
            </a:r>
            <a:r>
              <a:rPr lang="en-US" b="1" dirty="0" err="1"/>
              <a:t>Tahun</a:t>
            </a:r>
            <a:r>
              <a:rPr lang="en-US" b="1" dirty="0"/>
              <a:t> 1945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0500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A8B4AC-4730-4C3A-B975-363E84A22227}"/>
              </a:ext>
            </a:extLst>
          </p:cNvPr>
          <p:cNvSpPr txBox="1"/>
          <p:nvPr/>
        </p:nvSpPr>
        <p:spPr>
          <a:xfrm>
            <a:off x="114300" y="1413608"/>
            <a:ext cx="891539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Nilai-nilai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dasar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Indonesia </a:t>
            </a:r>
            <a:r>
              <a:rPr lang="en-US" sz="1600" dirty="0" err="1">
                <a:solidFill>
                  <a:schemeClr val="tx1"/>
                </a:solidFill>
              </a:rPr>
              <a:t>menurut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Pasal</a:t>
            </a:r>
            <a:r>
              <a:rPr lang="en-US" sz="1600" dirty="0">
                <a:solidFill>
                  <a:schemeClr val="tx1"/>
                </a:solidFill>
              </a:rPr>
              <a:t> 33 UUD NRI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r>
              <a:rPr lang="en-US" sz="1600" dirty="0">
                <a:solidFill>
                  <a:schemeClr val="tx1"/>
                </a:solidFill>
              </a:rPr>
              <a:t> 1945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sebagai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berikut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chemeClr val="tx1"/>
                </a:solidFill>
              </a:rPr>
              <a:t>Usaha </a:t>
            </a:r>
            <a:r>
              <a:rPr lang="en-US" sz="1600" dirty="0" err="1">
                <a:solidFill>
                  <a:schemeClr val="tx1"/>
                </a:solidFill>
              </a:rPr>
              <a:t>bersama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disusun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usaha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bersama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antara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swasta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melalui</a:t>
            </a:r>
            <a:r>
              <a:rPr lang="en-US" sz="1600" dirty="0">
                <a:solidFill>
                  <a:schemeClr val="tx1"/>
                </a:solidFill>
              </a:rPr>
              <a:t> BUMN </a:t>
            </a:r>
            <a:r>
              <a:rPr lang="en-US" sz="1600" dirty="0" err="1">
                <a:solidFill>
                  <a:schemeClr val="tx1"/>
                </a:solidFill>
              </a:rPr>
              <a:t>bahu-membahu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membangun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perekonomian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chemeClr val="tx1"/>
                </a:solidFill>
              </a:rPr>
              <a:t>Usaha vital </a:t>
            </a:r>
            <a:r>
              <a:rPr lang="en-US" sz="1600" dirty="0" err="1">
                <a:solidFill>
                  <a:schemeClr val="tx1"/>
                </a:solidFill>
              </a:rPr>
              <a:t>dikuasai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keberadaan</a:t>
            </a:r>
            <a:r>
              <a:rPr lang="en-US" sz="1600" dirty="0">
                <a:solidFill>
                  <a:schemeClr val="tx1"/>
                </a:solidFill>
              </a:rPr>
              <a:t> BUMN. Perusahaan </a:t>
            </a:r>
            <a:r>
              <a:rPr lang="en-US" sz="1600" dirty="0" err="1">
                <a:solidFill>
                  <a:schemeClr val="tx1"/>
                </a:solidFill>
              </a:rPr>
              <a:t>tambang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perusahaan</a:t>
            </a:r>
            <a:r>
              <a:rPr lang="en-US" sz="1600" dirty="0">
                <a:solidFill>
                  <a:schemeClr val="tx1"/>
                </a:solidFill>
              </a:rPr>
              <a:t> air </a:t>
            </a:r>
            <a:r>
              <a:rPr lang="en-US" sz="1600" dirty="0" err="1">
                <a:solidFill>
                  <a:schemeClr val="tx1"/>
                </a:solidFill>
              </a:rPr>
              <a:t>minum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maupun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kereta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ditangani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negara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1600" dirty="0" err="1">
                <a:solidFill>
                  <a:schemeClr val="tx1"/>
                </a:solidFill>
              </a:rPr>
              <a:t>Keputusan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tentang</a:t>
            </a:r>
            <a:r>
              <a:rPr lang="en-US" sz="1600" dirty="0">
                <a:solidFill>
                  <a:schemeClr val="tx1"/>
                </a:solidFill>
              </a:rPr>
              <a:t> APBN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berdasarkan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kedaulatan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rakyat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diwakili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oleh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anggota</a:t>
            </a:r>
            <a:r>
              <a:rPr lang="en-US" sz="1600" dirty="0">
                <a:solidFill>
                  <a:schemeClr val="tx1"/>
                </a:solidFill>
              </a:rPr>
              <a:t> DPR.</a:t>
            </a:r>
          </a:p>
          <a:p>
            <a:pPr marL="342900" indent="-342900">
              <a:buAutoNum type="arabicParenR"/>
            </a:pPr>
            <a:r>
              <a:rPr lang="en-ID" sz="1600" dirty="0" err="1">
                <a:solidFill>
                  <a:schemeClr val="tx1"/>
                </a:solidFill>
              </a:rPr>
              <a:t>Tiap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warga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negara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berhak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atas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pekerjaan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penghasilan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en-ID" sz="1600" dirty="0" err="1">
                <a:solidFill>
                  <a:schemeClr val="tx1"/>
                </a:solidFill>
              </a:rPr>
              <a:t>Perekonomian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nasional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diselenggarakan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berdasarkan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demokrasi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ekonomi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prinsip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kebersamaan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efisiensi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berkeadilan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berkelanjutan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berwawasan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lingkungan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kemandirian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serta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menjaga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keseimbangan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E. Sistem Ekonomi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321ED-BFE3-4F24-A49D-9D4AC2714031}"/>
              </a:ext>
            </a:extLst>
          </p:cNvPr>
          <p:cNvSpPr txBox="1"/>
          <p:nvPr/>
        </p:nvSpPr>
        <p:spPr>
          <a:xfrm>
            <a:off x="0" y="520127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Indonesia</a:t>
            </a:r>
          </a:p>
          <a:p>
            <a:pPr marL="692150" indent="-342900">
              <a:buFont typeface="+mj-lt"/>
              <a:buAutoNum type="alphaLcPeriod" startAt="2"/>
            </a:pP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Indonesia </a:t>
            </a:r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33 UUD NRI </a:t>
            </a:r>
            <a:r>
              <a:rPr lang="en-US" b="1" dirty="0" err="1"/>
              <a:t>Tahun</a:t>
            </a:r>
            <a:r>
              <a:rPr lang="en-US" b="1" dirty="0"/>
              <a:t> 1945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3618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A.Pengertian dan Sejarah Ilmu Ekonomi 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966" y="1358780"/>
            <a:ext cx="4525434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noProof="1">
                <a:cs typeface="Calibri" pitchFamily="34" charset="0"/>
              </a:rPr>
              <a:t>Kata ekonomi berasal dari bahasa Yunani, yakni </a:t>
            </a:r>
            <a:r>
              <a:rPr lang="id-ID" sz="2000" i="1" noProof="1">
                <a:cs typeface="Calibri" pitchFamily="34" charset="0"/>
              </a:rPr>
              <a:t>oikonomia</a:t>
            </a:r>
            <a:r>
              <a:rPr lang="id-ID" sz="2000" noProof="1">
                <a:cs typeface="Calibri" pitchFamily="34" charset="0"/>
              </a:rPr>
              <a:t> yang berarti manajemen rumah tangga. Asal katanya adalah </a:t>
            </a:r>
            <a:r>
              <a:rPr lang="id-ID" sz="2000" i="1" noProof="1">
                <a:cs typeface="Calibri" pitchFamily="34" charset="0"/>
              </a:rPr>
              <a:t>oikos</a:t>
            </a:r>
            <a:r>
              <a:rPr lang="id-ID" sz="2000" noProof="1">
                <a:cs typeface="Calibri" pitchFamily="34" charset="0"/>
              </a:rPr>
              <a:t> dan </a:t>
            </a:r>
            <a:r>
              <a:rPr lang="id-ID" sz="2000" i="1" noProof="1">
                <a:cs typeface="Calibri" pitchFamily="34" charset="0"/>
              </a:rPr>
              <a:t>nomos.</a:t>
            </a:r>
            <a:r>
              <a:rPr lang="id-ID" sz="2000" noProof="1">
                <a:cs typeface="Calibri" pitchFamily="34" charset="0"/>
              </a:rPr>
              <a:t> </a:t>
            </a:r>
          </a:p>
          <a:p>
            <a:r>
              <a:rPr lang="id-ID" sz="2000" b="1" i="1" noProof="1">
                <a:cs typeface="Calibri" pitchFamily="34" charset="0"/>
              </a:rPr>
              <a:t>Oikos</a:t>
            </a:r>
            <a:r>
              <a:rPr lang="id-ID" sz="2000" b="1" noProof="1">
                <a:cs typeface="Calibri" pitchFamily="34" charset="0"/>
              </a:rPr>
              <a:t> </a:t>
            </a:r>
            <a:r>
              <a:rPr lang="en-US" sz="2000" b="1" noProof="1">
                <a:cs typeface="Calibri" pitchFamily="34" charset="0"/>
              </a:rPr>
              <a:t>-&gt; K</a:t>
            </a:r>
            <a:r>
              <a:rPr lang="id-ID" sz="2000" b="1" noProof="1">
                <a:cs typeface="Calibri" pitchFamily="34" charset="0"/>
              </a:rPr>
              <a:t>eluarga / </a:t>
            </a:r>
            <a:r>
              <a:rPr lang="en-US" sz="2000" b="1" noProof="1">
                <a:cs typeface="Calibri" pitchFamily="34" charset="0"/>
              </a:rPr>
              <a:t>R</a:t>
            </a:r>
            <a:r>
              <a:rPr lang="id-ID" sz="2000" b="1" noProof="1">
                <a:cs typeface="Calibri" pitchFamily="34" charset="0"/>
              </a:rPr>
              <a:t>umah tangga </a:t>
            </a:r>
          </a:p>
          <a:p>
            <a:r>
              <a:rPr lang="id-ID" sz="2000" b="1" i="1" noProof="1">
                <a:cs typeface="Calibri" pitchFamily="34" charset="0"/>
              </a:rPr>
              <a:t>nomos</a:t>
            </a:r>
            <a:r>
              <a:rPr lang="id-ID" sz="2000" b="1" noProof="1">
                <a:cs typeface="Calibri" pitchFamily="34" charset="0"/>
              </a:rPr>
              <a:t> </a:t>
            </a:r>
            <a:r>
              <a:rPr lang="en-US" sz="2000" b="1" noProof="1">
                <a:cs typeface="Calibri" pitchFamily="34" charset="0"/>
              </a:rPr>
              <a:t>-&gt;</a:t>
            </a:r>
            <a:r>
              <a:rPr lang="id-ID" sz="2000" b="1" noProof="1">
                <a:cs typeface="Calibri" pitchFamily="34" charset="0"/>
              </a:rPr>
              <a:t> </a:t>
            </a:r>
            <a:r>
              <a:rPr lang="en-US" sz="2000" b="1" noProof="1">
                <a:cs typeface="Calibri" pitchFamily="34" charset="0"/>
              </a:rPr>
              <a:t>P</a:t>
            </a:r>
            <a:r>
              <a:rPr lang="id-ID" sz="2000" b="1" noProof="1">
                <a:cs typeface="Calibri" pitchFamily="34" charset="0"/>
              </a:rPr>
              <a:t>eraturan / </a:t>
            </a:r>
            <a:r>
              <a:rPr lang="en-US" sz="2000" b="1" noProof="1">
                <a:cs typeface="Calibri" pitchFamily="34" charset="0"/>
              </a:rPr>
              <a:t>H</a:t>
            </a:r>
            <a:r>
              <a:rPr lang="id-ID" sz="2000" b="1" noProof="1">
                <a:cs typeface="Calibri" pitchFamily="34" charset="0"/>
              </a:rPr>
              <a:t>ukum</a:t>
            </a:r>
          </a:p>
          <a:p>
            <a:r>
              <a:rPr lang="id-ID" sz="2000" noProof="1">
                <a:cs typeface="Calibri" pitchFamily="34" charset="0"/>
              </a:rPr>
              <a:t>Jadi, </a:t>
            </a:r>
            <a:r>
              <a:rPr lang="id-ID" sz="2000" i="1" noProof="1">
                <a:cs typeface="Calibri" pitchFamily="34" charset="0"/>
              </a:rPr>
              <a:t>Oikonomia</a:t>
            </a:r>
            <a:r>
              <a:rPr lang="id-ID" sz="2000" noProof="1">
                <a:cs typeface="Calibri" pitchFamily="34" charset="0"/>
              </a:rPr>
              <a:t> </a:t>
            </a:r>
            <a:r>
              <a:rPr lang="en-US" sz="2000" noProof="1">
                <a:cs typeface="Calibri" pitchFamily="34" charset="0"/>
              </a:rPr>
              <a:t>adalah </a:t>
            </a:r>
            <a:r>
              <a:rPr lang="id-ID" sz="2000" noProof="1">
                <a:cs typeface="Calibri" pitchFamily="34" charset="0"/>
              </a:rPr>
              <a:t>aturan masyarakat sebagai hukum kodrat yang menetapkan rumah tangga yang baik.</a:t>
            </a:r>
            <a:r>
              <a:rPr lang="en-US" sz="2000" noProof="1">
                <a:cs typeface="Calibri" pitchFamily="34" charset="0"/>
              </a:rPr>
              <a:t> </a:t>
            </a:r>
            <a:endParaRPr lang="id-ID" sz="2000" noProof="1"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24FFC7-70C9-DDE5-2303-AA2B46D6E541}"/>
              </a:ext>
            </a:extLst>
          </p:cNvPr>
          <p:cNvSpPr txBox="1"/>
          <p:nvPr/>
        </p:nvSpPr>
        <p:spPr>
          <a:xfrm>
            <a:off x="198966" y="708619"/>
            <a:ext cx="45254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1" dirty="0"/>
              <a:t>1. </a:t>
            </a:r>
            <a:r>
              <a:rPr lang="en-ID" b="1" dirty="0" err="1"/>
              <a:t>Pengertian</a:t>
            </a:r>
            <a:r>
              <a:rPr lang="en-ID" b="1" dirty="0"/>
              <a:t> </a:t>
            </a:r>
            <a:r>
              <a:rPr lang="en-ID" b="1" dirty="0" err="1"/>
              <a:t>Ilmu</a:t>
            </a:r>
            <a:r>
              <a:rPr lang="en-ID" b="1" dirty="0"/>
              <a:t> Ekonomi </a:t>
            </a:r>
          </a:p>
        </p:txBody>
      </p:sp>
    </p:spTree>
    <p:extLst>
      <p:ext uri="{BB962C8B-B14F-4D97-AF65-F5344CB8AC3E}">
        <p14:creationId xmlns:p14="http://schemas.microsoft.com/office/powerpoint/2010/main" val="41546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A.Pengertian dan Sejarah Ilmu Ekonomi 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D85B22-76B5-468C-BD7F-B50C7FC04793}"/>
              </a:ext>
            </a:extLst>
          </p:cNvPr>
          <p:cNvSpPr txBox="1"/>
          <p:nvPr/>
        </p:nvSpPr>
        <p:spPr>
          <a:xfrm>
            <a:off x="1981200" y="636925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i="1" dirty="0"/>
              <a:t>Adam Smith </a:t>
            </a:r>
            <a:r>
              <a:rPr lang="en-ID" sz="1600" dirty="0" err="1"/>
              <a:t>Mengatakan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ialah</a:t>
            </a:r>
            <a:r>
              <a:rPr lang="en-ID" sz="1600" dirty="0"/>
              <a:t> </a:t>
            </a:r>
            <a:r>
              <a:rPr lang="en-ID" sz="1600" dirty="0" err="1"/>
              <a:t>penyelidikan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keadaan</a:t>
            </a:r>
            <a:r>
              <a:rPr lang="en-ID" sz="1600" dirty="0"/>
              <a:t> dan </a:t>
            </a:r>
            <a:r>
              <a:rPr lang="en-ID" sz="1600" dirty="0" err="1"/>
              <a:t>sebab</a:t>
            </a:r>
            <a:r>
              <a:rPr lang="en-ID" sz="1600" dirty="0"/>
              <a:t> </a:t>
            </a:r>
            <a:r>
              <a:rPr lang="en-ID" sz="1600" dirty="0" err="1"/>
              <a:t>adanya</a:t>
            </a:r>
            <a:r>
              <a:rPr lang="en-ID" sz="1600" dirty="0"/>
              <a:t> </a:t>
            </a:r>
            <a:r>
              <a:rPr lang="en-ID" sz="1600" dirty="0" err="1"/>
              <a:t>kekayaan</a:t>
            </a:r>
            <a:r>
              <a:rPr lang="en-ID" sz="1600" dirty="0"/>
              <a:t> negara.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1801C-983D-4B5E-B2B9-BFCDD69A8FEC}"/>
              </a:ext>
            </a:extLst>
          </p:cNvPr>
          <p:cNvSpPr txBox="1"/>
          <p:nvPr/>
        </p:nvSpPr>
        <p:spPr>
          <a:xfrm>
            <a:off x="4076700" y="2796552"/>
            <a:ext cx="209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i="1" dirty="0"/>
              <a:t>J. B. Say </a:t>
            </a:r>
          </a:p>
          <a:p>
            <a:r>
              <a:rPr lang="en-ID" sz="1600" dirty="0" err="1"/>
              <a:t>Menyatakan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kajian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peraturan</a:t>
            </a:r>
            <a:r>
              <a:rPr lang="en-ID" sz="1600" dirty="0"/>
              <a:t> yang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dirty="0" err="1"/>
              <a:t>kekayaan</a:t>
            </a:r>
            <a:r>
              <a:rPr lang="en-ID" sz="16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F1466-CE0D-412C-B26B-FE5BB4168E26}"/>
              </a:ext>
            </a:extLst>
          </p:cNvPr>
          <p:cNvSpPr txBox="1"/>
          <p:nvPr/>
        </p:nvSpPr>
        <p:spPr>
          <a:xfrm>
            <a:off x="6286500" y="614312"/>
            <a:ext cx="3009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i="1" dirty="0"/>
              <a:t>Alfred Marshall (2012) </a:t>
            </a:r>
            <a:endParaRPr lang="en-ID" sz="1600" dirty="0"/>
          </a:p>
          <a:p>
            <a:r>
              <a:rPr lang="en-ID" sz="1600" dirty="0" err="1"/>
              <a:t>Mengatakan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studi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umat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usaha</a:t>
            </a:r>
            <a:r>
              <a:rPr lang="en-ID" sz="1600" dirty="0"/>
              <a:t> </a:t>
            </a:r>
            <a:r>
              <a:rPr lang="en-ID" sz="1600" dirty="0" err="1"/>
              <a:t>mengkaji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 dan </a:t>
            </a:r>
            <a:r>
              <a:rPr lang="en-ID" sz="1600" dirty="0" err="1"/>
              <a:t>sosial</a:t>
            </a:r>
            <a:r>
              <a:rPr lang="en-ID" sz="1600" dirty="0"/>
              <a:t> yang paling </a:t>
            </a:r>
            <a:r>
              <a:rPr lang="en-ID" sz="1600" dirty="0" err="1"/>
              <a:t>dekat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pencapaian</a:t>
            </a:r>
            <a:r>
              <a:rPr lang="en-ID" sz="1600" dirty="0"/>
              <a:t> dan </a:t>
            </a:r>
            <a:r>
              <a:rPr lang="en-ID" sz="1600" dirty="0" err="1"/>
              <a:t>penggunaan</a:t>
            </a:r>
            <a:r>
              <a:rPr lang="en-ID" sz="1600" dirty="0"/>
              <a:t> </a:t>
            </a:r>
            <a:r>
              <a:rPr lang="en-ID" sz="1600" dirty="0" err="1"/>
              <a:t>kesejahteraan</a:t>
            </a:r>
            <a:r>
              <a:rPr lang="en-ID" sz="1600" dirty="0"/>
              <a:t> material.</a:t>
            </a:r>
          </a:p>
        </p:txBody>
      </p:sp>
      <p:pic>
        <p:nvPicPr>
          <p:cNvPr id="16" name="Google Shape;209;p9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1" y="882962"/>
            <a:ext cx="1040777" cy="1323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779909"/>
            <a:ext cx="1304229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830004"/>
            <a:ext cx="1101405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82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A.Pengertian dan Sejarah Ilmu Ekonomi 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965" y="541718"/>
            <a:ext cx="648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noProof="1">
                <a:cs typeface="Calibri" pitchFamily="34" charset="0"/>
              </a:rPr>
              <a:t>2. Sejarah Ilmu ekonomi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619D00-9481-EEA0-4BCF-96ABDC78D72D}"/>
              </a:ext>
            </a:extLst>
          </p:cNvPr>
          <p:cNvSpPr txBox="1"/>
          <p:nvPr/>
        </p:nvSpPr>
        <p:spPr>
          <a:xfrm>
            <a:off x="253123" y="2690881"/>
            <a:ext cx="796528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 err="1"/>
              <a:t>Posisi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pengetahuan</a:t>
            </a:r>
            <a:r>
              <a:rPr lang="en-ID" sz="1600" dirty="0"/>
              <a:t> </a:t>
            </a:r>
            <a:r>
              <a:rPr lang="en-ID" sz="1600" dirty="0" err="1"/>
              <a:t>makin</a:t>
            </a:r>
            <a:r>
              <a:rPr lang="en-ID" sz="1600" dirty="0"/>
              <a:t> </a:t>
            </a:r>
            <a:r>
              <a:rPr lang="en-ID" sz="1600" dirty="0" err="1"/>
              <a:t>penting</a:t>
            </a:r>
            <a:r>
              <a:rPr lang="en-ID" sz="1600" dirty="0"/>
              <a:t>, </a:t>
            </a:r>
            <a:r>
              <a:rPr lang="en-ID" sz="1600" dirty="0" err="1"/>
              <a:t>khususnya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penerbitan</a:t>
            </a:r>
            <a:r>
              <a:rPr lang="en-ID" sz="1600" dirty="0"/>
              <a:t> </a:t>
            </a:r>
            <a:r>
              <a:rPr lang="en-ID" sz="1600" dirty="0" err="1"/>
              <a:t>buku</a:t>
            </a:r>
            <a:r>
              <a:rPr lang="en-ID" sz="1600" dirty="0"/>
              <a:t> </a:t>
            </a:r>
            <a:r>
              <a:rPr lang="en-ID" sz="1600" i="1" dirty="0"/>
              <a:t>The Wealth of Nations oleh Adam Smith</a:t>
            </a:r>
            <a:r>
              <a:rPr lang="en-ID" sz="1600" dirty="0"/>
              <a:t> pada </a:t>
            </a:r>
            <a:r>
              <a:rPr lang="en-ID" sz="1600" dirty="0" err="1"/>
              <a:t>tahun</a:t>
            </a:r>
            <a:r>
              <a:rPr lang="en-ID" sz="1600" dirty="0"/>
              <a:t> 1776. Di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bukunya</a:t>
            </a:r>
            <a:r>
              <a:rPr lang="en-ID" sz="1600" dirty="0"/>
              <a:t> , </a:t>
            </a:r>
            <a:r>
              <a:rPr lang="en-ID" sz="1600" i="1" dirty="0"/>
              <a:t>Smith</a:t>
            </a:r>
            <a:r>
              <a:rPr lang="en-ID" sz="1600" dirty="0"/>
              <a:t> </a:t>
            </a:r>
            <a:r>
              <a:rPr lang="en-ID" sz="1600" dirty="0" err="1"/>
              <a:t>menganalisis</a:t>
            </a:r>
            <a:r>
              <a:rPr lang="en-ID" sz="1600" dirty="0"/>
              <a:t> </a:t>
            </a:r>
            <a:r>
              <a:rPr lang="en-ID" sz="1600" dirty="0" err="1"/>
              <a:t>keadaan</a:t>
            </a:r>
            <a:r>
              <a:rPr lang="en-ID" sz="1600" dirty="0"/>
              <a:t> pasar.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terbitnya</a:t>
            </a:r>
            <a:r>
              <a:rPr lang="en-ID" sz="1600" dirty="0"/>
              <a:t> </a:t>
            </a:r>
            <a:r>
              <a:rPr lang="en-ID" sz="1600" dirty="0" err="1"/>
              <a:t>buku</a:t>
            </a:r>
            <a:r>
              <a:rPr lang="en-ID" sz="1600" dirty="0"/>
              <a:t> </a:t>
            </a:r>
            <a:r>
              <a:rPr lang="en-ID" sz="1600" i="1" dirty="0"/>
              <a:t>The Wealth of Nations</a:t>
            </a:r>
            <a:r>
              <a:rPr lang="en-ID" sz="1600" dirty="0"/>
              <a:t>, </a:t>
            </a:r>
            <a:r>
              <a:rPr lang="en-ID" sz="1600" dirty="0" err="1"/>
              <a:t>muncul</a:t>
            </a:r>
            <a:r>
              <a:rPr lang="en-ID" sz="1600" dirty="0"/>
              <a:t> </a:t>
            </a:r>
            <a:r>
              <a:rPr lang="en-ID" sz="1600" dirty="0" err="1"/>
              <a:t>berbagai</a:t>
            </a:r>
            <a:r>
              <a:rPr lang="en-ID" sz="1600" dirty="0"/>
              <a:t> </a:t>
            </a:r>
            <a:r>
              <a:rPr lang="en-ID" sz="1600" dirty="0" err="1"/>
              <a:t>pemikir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yang </a:t>
            </a:r>
            <a:r>
              <a:rPr lang="en-ID" sz="1600" dirty="0" err="1"/>
              <a:t>mengembangkan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. </a:t>
            </a:r>
            <a:r>
              <a:rPr lang="en-ID" sz="1600" dirty="0" err="1"/>
              <a:t>Perkembangan</a:t>
            </a:r>
            <a:r>
              <a:rPr lang="en-ID" sz="1600" dirty="0"/>
              <a:t> </a:t>
            </a:r>
            <a:r>
              <a:rPr lang="en-ID" sz="1600" dirty="0" err="1"/>
              <a:t>ilmu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pun </a:t>
            </a:r>
            <a:r>
              <a:rPr lang="en-ID" sz="1600" dirty="0" err="1"/>
              <a:t>mencakup</a:t>
            </a:r>
            <a:r>
              <a:rPr lang="en-ID" sz="1600" dirty="0"/>
              <a:t> </a:t>
            </a:r>
            <a:r>
              <a:rPr lang="en-ID" sz="1600" dirty="0" err="1"/>
              <a:t>makro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dan </a:t>
            </a:r>
            <a:r>
              <a:rPr lang="en-ID" sz="1600" dirty="0" err="1"/>
              <a:t>mikro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. Makro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melihat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luas</a:t>
            </a:r>
            <a:r>
              <a:rPr lang="en-ID" sz="1600" dirty="0"/>
              <a:t>,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nasional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internasional</a:t>
            </a:r>
            <a:r>
              <a:rPr lang="en-ID" sz="1600" dirty="0"/>
              <a:t> </a:t>
            </a:r>
            <a:r>
              <a:rPr lang="en-ID" sz="1600" dirty="0" err="1"/>
              <a:t>Mikro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melihat</a:t>
            </a:r>
            <a:r>
              <a:rPr lang="en-ID" sz="1600" dirty="0"/>
              <a:t> </a:t>
            </a:r>
            <a:r>
              <a:rPr lang="en-ID" sz="1600" dirty="0" err="1"/>
              <a:t>interaksi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 dan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7D648-E76B-CC38-97C0-223730349BA4}"/>
              </a:ext>
            </a:extLst>
          </p:cNvPr>
          <p:cNvSpPr txBox="1"/>
          <p:nvPr/>
        </p:nvSpPr>
        <p:spPr>
          <a:xfrm>
            <a:off x="258451" y="1293823"/>
            <a:ext cx="797236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/>
              <a:t>Salah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karya</a:t>
            </a:r>
            <a:r>
              <a:rPr lang="en-ID" sz="1600" dirty="0"/>
              <a:t> </a:t>
            </a:r>
            <a:r>
              <a:rPr lang="en-ID" sz="1600" dirty="0" err="1"/>
              <a:t>pertama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ekonomi</a:t>
            </a:r>
            <a:r>
              <a:rPr lang="en-ID" sz="1600" dirty="0"/>
              <a:t> </a:t>
            </a:r>
            <a:r>
              <a:rPr lang="en-ID" sz="1600" dirty="0" err="1"/>
              <a:t>ditulis</a:t>
            </a:r>
            <a:r>
              <a:rPr lang="en-ID" sz="1600" dirty="0"/>
              <a:t> oleh </a:t>
            </a:r>
            <a:r>
              <a:rPr lang="en-ID" sz="1600" i="1" dirty="0"/>
              <a:t>Xenophon </a:t>
            </a:r>
            <a:r>
              <a:rPr lang="en-ID" sz="1600" dirty="0"/>
              <a:t>yang </a:t>
            </a:r>
            <a:r>
              <a:rPr lang="en-ID" sz="1600" dirty="0" err="1"/>
              <a:t>hidup</a:t>
            </a:r>
            <a:r>
              <a:rPr lang="en-ID" sz="1600" dirty="0"/>
              <a:t> </a:t>
            </a:r>
            <a:r>
              <a:rPr lang="en-ID" sz="1600" dirty="0" err="1"/>
              <a:t>sekitar</a:t>
            </a:r>
            <a:r>
              <a:rPr lang="en-ID" sz="1600" dirty="0"/>
              <a:t> 350 </a:t>
            </a:r>
            <a:r>
              <a:rPr lang="en-ID" sz="1600" dirty="0" err="1"/>
              <a:t>tahun</a:t>
            </a:r>
            <a:r>
              <a:rPr lang="en-ID" sz="1600" dirty="0"/>
              <a:t> SM. </a:t>
            </a:r>
            <a:r>
              <a:rPr lang="en-ID" sz="1600" dirty="0" err="1"/>
              <a:t>Karyanya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i="1" dirty="0" err="1"/>
              <a:t>Oeconomicus</a:t>
            </a:r>
            <a:r>
              <a:rPr lang="en-ID" sz="1600" i="1" dirty="0"/>
              <a:t> </a:t>
            </a:r>
            <a:r>
              <a:rPr lang="en-ID" sz="1600" dirty="0"/>
              <a:t>yang </a:t>
            </a:r>
            <a:r>
              <a:rPr lang="en-ID" sz="1600" dirty="0" err="1"/>
              <a:t>berarti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rumah</a:t>
            </a:r>
            <a:r>
              <a:rPr lang="en-ID" sz="1600" dirty="0"/>
              <a:t> </a:t>
            </a:r>
            <a:r>
              <a:rPr lang="en-ID" sz="1600" dirty="0" err="1"/>
              <a:t>tangga</a:t>
            </a:r>
            <a:r>
              <a:rPr lang="en-ID" sz="1600" dirty="0"/>
              <a:t>. </a:t>
            </a:r>
            <a:r>
              <a:rPr lang="en-ID" sz="1600" dirty="0" err="1"/>
              <a:t>Isinya</a:t>
            </a:r>
            <a:r>
              <a:rPr lang="en-ID" sz="1600" dirty="0"/>
              <a:t> dialog Socrates dan </a:t>
            </a:r>
            <a:r>
              <a:rPr lang="en-ID" sz="1600" dirty="0" err="1"/>
              <a:t>Critobulus</a:t>
            </a:r>
            <a:r>
              <a:rPr lang="en-ID" sz="1600" i="1" dirty="0"/>
              <a:t> </a:t>
            </a:r>
            <a:r>
              <a:rPr lang="en-ID" sz="1600" dirty="0" err="1"/>
              <a:t>mengenai</a:t>
            </a:r>
            <a:r>
              <a:rPr lang="en-ID" sz="1600" dirty="0"/>
              <a:t> </a:t>
            </a:r>
            <a:r>
              <a:rPr lang="en-ID" sz="1600" dirty="0" err="1"/>
              <a:t>pengaturan</a:t>
            </a:r>
            <a:r>
              <a:rPr lang="en-ID" sz="1600" dirty="0"/>
              <a:t>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rumah</a:t>
            </a:r>
            <a:r>
              <a:rPr lang="en-ID" sz="1600" dirty="0"/>
              <a:t> </a:t>
            </a:r>
            <a:r>
              <a:rPr lang="en-ID" sz="1600" dirty="0" err="1"/>
              <a:t>tangga</a:t>
            </a:r>
            <a:r>
              <a:rPr lang="en-ID" sz="1600" dirty="0"/>
              <a:t>, </a:t>
            </a:r>
            <a:r>
              <a:rPr lang="en-ID" sz="1600" dirty="0" err="1"/>
              <a:t>termasuk</a:t>
            </a:r>
            <a:r>
              <a:rPr lang="en-ID" sz="1600" dirty="0"/>
              <a:t> </a:t>
            </a:r>
            <a:r>
              <a:rPr lang="en-ID" sz="1600" dirty="0" err="1"/>
              <a:t>pembagian</a:t>
            </a:r>
            <a:r>
              <a:rPr lang="en-ID" sz="1600" dirty="0"/>
              <a:t> </a:t>
            </a:r>
            <a:r>
              <a:rPr lang="en-ID" sz="1600" dirty="0" err="1"/>
              <a:t>pekerjaan</a:t>
            </a:r>
            <a:r>
              <a:rPr lang="en-ID" sz="1600" dirty="0"/>
              <a:t> dan </a:t>
            </a:r>
            <a:r>
              <a:rPr lang="en-ID" sz="1600" dirty="0" err="1"/>
              <a:t>pentingnya</a:t>
            </a:r>
            <a:r>
              <a:rPr lang="en-ID" sz="1600" dirty="0"/>
              <a:t> </a:t>
            </a:r>
            <a:r>
              <a:rPr lang="en-ID" sz="1600" dirty="0" err="1"/>
              <a:t>pendidikan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anggota</a:t>
            </a:r>
            <a:r>
              <a:rPr lang="en-ID" sz="1600" dirty="0"/>
              <a:t> </a:t>
            </a:r>
            <a:r>
              <a:rPr lang="en-ID" sz="1600" dirty="0" err="1"/>
              <a:t>rumah</a:t>
            </a:r>
            <a:r>
              <a:rPr lang="en-ID" sz="1600" dirty="0"/>
              <a:t> </a:t>
            </a:r>
            <a:r>
              <a:rPr lang="en-ID" sz="1600" dirty="0" err="1"/>
              <a:t>tangga</a:t>
            </a:r>
            <a:r>
              <a:rPr lang="en-ID" sz="1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216F9-36B9-5A93-C94D-5DE7F2ABCBC9}"/>
              </a:ext>
            </a:extLst>
          </p:cNvPr>
          <p:cNvSpPr txBox="1"/>
          <p:nvPr/>
        </p:nvSpPr>
        <p:spPr>
          <a:xfrm>
            <a:off x="287759" y="826585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a. Xenophon dan Adam Smith </a:t>
            </a:r>
          </a:p>
        </p:txBody>
      </p:sp>
    </p:spTree>
    <p:extLst>
      <p:ext uri="{BB962C8B-B14F-4D97-AF65-F5344CB8AC3E}">
        <p14:creationId xmlns:p14="http://schemas.microsoft.com/office/powerpoint/2010/main" val="31634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A.Pengertian dan Sejarah Ilmu Ekonomi 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629128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 startAt="2"/>
            </a:pPr>
            <a:r>
              <a:rPr lang="en-US" sz="1700" b="1" dirty="0"/>
              <a:t>Barter dan Uang </a:t>
            </a:r>
          </a:p>
          <a:p>
            <a:pPr algn="just"/>
            <a:r>
              <a:rPr lang="en-US" sz="1700" dirty="0"/>
              <a:t>Salah </a:t>
            </a:r>
            <a:r>
              <a:rPr lang="en-US" sz="1700" dirty="0" err="1"/>
              <a:t>satu</a:t>
            </a:r>
            <a:r>
              <a:rPr lang="en-US" sz="1700" dirty="0"/>
              <a:t> </a:t>
            </a:r>
            <a:r>
              <a:rPr lang="en-US" sz="1700" dirty="0" err="1"/>
              <a:t>konsep</a:t>
            </a:r>
            <a:r>
              <a:rPr lang="en-US" sz="1700" dirty="0"/>
              <a:t> </a:t>
            </a:r>
            <a:r>
              <a:rPr lang="en-US" sz="1700" dirty="0" err="1"/>
              <a:t>penting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sejarah</a:t>
            </a:r>
            <a:r>
              <a:rPr lang="en-US" sz="1700" dirty="0"/>
              <a:t> </a:t>
            </a:r>
            <a:r>
              <a:rPr lang="en-US" sz="1700" dirty="0" err="1"/>
              <a:t>ekonomi</a:t>
            </a:r>
            <a:r>
              <a:rPr lang="en-US" sz="1700" dirty="0"/>
              <a:t> </a:t>
            </a:r>
            <a:r>
              <a:rPr lang="en-US" sz="1700" dirty="0" err="1"/>
              <a:t>adalah</a:t>
            </a:r>
            <a:r>
              <a:rPr lang="en-US" sz="1700" dirty="0"/>
              <a:t> barter. Barter </a:t>
            </a:r>
            <a:r>
              <a:rPr lang="en-US" sz="1700" dirty="0" err="1"/>
              <a:t>adalah</a:t>
            </a:r>
            <a:r>
              <a:rPr lang="en-US" sz="1700" dirty="0"/>
              <a:t> </a:t>
            </a:r>
            <a:r>
              <a:rPr lang="en-US" sz="1700" dirty="0" err="1"/>
              <a:t>perdagangan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saling</a:t>
            </a:r>
            <a:r>
              <a:rPr lang="en-US" sz="1700" dirty="0"/>
              <a:t> </a:t>
            </a:r>
            <a:r>
              <a:rPr lang="en-US" sz="1700" dirty="0" err="1"/>
              <a:t>bertukar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. </a:t>
            </a:r>
            <a:r>
              <a:rPr lang="en-US" sz="1700" dirty="0" err="1"/>
              <a:t>Praktik</a:t>
            </a:r>
            <a:r>
              <a:rPr lang="en-US" sz="1700" dirty="0"/>
              <a:t> </a:t>
            </a:r>
            <a:r>
              <a:rPr lang="en-US" sz="1700" dirty="0" err="1"/>
              <a:t>ini</a:t>
            </a:r>
            <a:r>
              <a:rPr lang="en-US" sz="1700" dirty="0"/>
              <a:t> </a:t>
            </a:r>
            <a:r>
              <a:rPr lang="en-US" sz="1700" dirty="0" err="1"/>
              <a:t>dilakukan</a:t>
            </a:r>
            <a:r>
              <a:rPr lang="en-US" sz="1700" dirty="0"/>
              <a:t> </a:t>
            </a:r>
            <a:r>
              <a:rPr lang="en-US" sz="1700" dirty="0" err="1"/>
              <a:t>karena</a:t>
            </a:r>
            <a:r>
              <a:rPr lang="en-US" sz="1700" dirty="0"/>
              <a:t> </a:t>
            </a:r>
            <a:r>
              <a:rPr lang="en-US" sz="1700" dirty="0" err="1"/>
              <a:t>manusia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/>
              <a:t>memenuhi</a:t>
            </a:r>
            <a:r>
              <a:rPr lang="en-US" sz="1700" dirty="0"/>
              <a:t> </a:t>
            </a:r>
            <a:r>
              <a:rPr lang="en-US" sz="1700" dirty="0" err="1"/>
              <a:t>semua</a:t>
            </a:r>
            <a:r>
              <a:rPr lang="en-US" sz="1700" dirty="0"/>
              <a:t> </a:t>
            </a:r>
            <a:r>
              <a:rPr lang="en-US" sz="1700" dirty="0" err="1"/>
              <a:t>kebutuhannya</a:t>
            </a:r>
            <a:r>
              <a:rPr lang="en-US" sz="1700" dirty="0"/>
              <a:t> </a:t>
            </a:r>
            <a:r>
              <a:rPr lang="en-US" sz="1700" dirty="0" err="1"/>
              <a:t>sendiri</a:t>
            </a:r>
            <a:r>
              <a:rPr lang="en-US" sz="1700" dirty="0"/>
              <a:t>. </a:t>
            </a:r>
          </a:p>
          <a:p>
            <a:pPr algn="just"/>
            <a:endParaRPr lang="en-US" sz="1700" dirty="0"/>
          </a:p>
          <a:p>
            <a:pPr algn="just"/>
            <a:r>
              <a:rPr lang="en-US" sz="1700" dirty="0" err="1"/>
              <a:t>Syarat-syarat</a:t>
            </a:r>
            <a:r>
              <a:rPr lang="en-US" sz="1700" dirty="0"/>
              <a:t> barter, </a:t>
            </a:r>
            <a:r>
              <a:rPr lang="en-US" sz="1700" dirty="0" err="1"/>
              <a:t>antara</a:t>
            </a:r>
            <a:r>
              <a:rPr lang="en-US" sz="1700" dirty="0"/>
              <a:t> lain </a:t>
            </a:r>
            <a:r>
              <a:rPr lang="en-US" sz="1700" dirty="0" err="1"/>
              <a:t>sebagai</a:t>
            </a:r>
            <a:r>
              <a:rPr lang="en-US" sz="1700" dirty="0"/>
              <a:t> </a:t>
            </a:r>
            <a:r>
              <a:rPr lang="en-US" sz="1700" dirty="0" err="1"/>
              <a:t>berikut</a:t>
            </a:r>
            <a:r>
              <a:rPr lang="en-US" sz="1700" dirty="0"/>
              <a:t> :</a:t>
            </a:r>
            <a:endParaRPr lang="en-ID" sz="17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1700" dirty="0" err="1"/>
              <a:t>Barang</a:t>
            </a:r>
            <a:r>
              <a:rPr lang="en-US" sz="1700" dirty="0"/>
              <a:t> yang </a:t>
            </a:r>
            <a:r>
              <a:rPr lang="en-US" sz="1700" dirty="0" err="1"/>
              <a:t>ditukarkan</a:t>
            </a:r>
            <a:r>
              <a:rPr lang="en-US" sz="1700" dirty="0"/>
              <a:t> </a:t>
            </a:r>
            <a:r>
              <a:rPr lang="en-US" sz="1700" dirty="0" err="1"/>
              <a:t>ada</a:t>
            </a:r>
            <a:r>
              <a:rPr lang="en-US" sz="1700" dirty="0"/>
              <a:t> </a:t>
            </a:r>
            <a:r>
              <a:rPr lang="en-US" sz="1700" dirty="0" err="1"/>
              <a:t>secara</a:t>
            </a:r>
            <a:r>
              <a:rPr lang="en-US" sz="1700" dirty="0"/>
              <a:t> </a:t>
            </a:r>
            <a:r>
              <a:rPr lang="en-US" sz="1700" dirty="0" err="1"/>
              <a:t>fisik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nyata</a:t>
            </a:r>
            <a:r>
              <a:rPr lang="en-US" sz="1700" dirty="0"/>
              <a:t>.</a:t>
            </a:r>
            <a:endParaRPr lang="en-ID" sz="17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1700" dirty="0" err="1"/>
              <a:t>Individu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kelompok</a:t>
            </a:r>
            <a:r>
              <a:rPr lang="en-US" sz="1700" dirty="0"/>
              <a:t> yang </a:t>
            </a:r>
            <a:r>
              <a:rPr lang="en-US" sz="1700" dirty="0" err="1"/>
              <a:t>ingin</a:t>
            </a:r>
            <a:r>
              <a:rPr lang="en-US" sz="1700" dirty="0"/>
              <a:t> </a:t>
            </a:r>
            <a:r>
              <a:rPr lang="en-US" sz="1700" dirty="0" err="1"/>
              <a:t>melakukan</a:t>
            </a:r>
            <a:r>
              <a:rPr lang="en-US" sz="1700" dirty="0"/>
              <a:t> barter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saling</a:t>
            </a:r>
            <a:r>
              <a:rPr lang="en-US" sz="1700" dirty="0"/>
              <a:t> </a:t>
            </a:r>
            <a:r>
              <a:rPr lang="en-US" sz="1700" dirty="0" err="1"/>
              <a:t>memerlukan</a:t>
            </a:r>
            <a:r>
              <a:rPr lang="en-US" sz="1700" dirty="0"/>
              <a:t> </a:t>
            </a:r>
            <a:r>
              <a:rPr lang="en-US" sz="1700" dirty="0" err="1"/>
              <a:t>barang</a:t>
            </a:r>
            <a:r>
              <a:rPr lang="en-US" sz="1700" dirty="0"/>
              <a:t> yang </a:t>
            </a:r>
            <a:r>
              <a:rPr lang="en-US" sz="1700" dirty="0" err="1"/>
              <a:t>ditukarkan</a:t>
            </a:r>
            <a:r>
              <a:rPr lang="en-US" sz="1700" dirty="0"/>
              <a:t> pada </a:t>
            </a:r>
            <a:r>
              <a:rPr lang="en-US" sz="1700" dirty="0" err="1"/>
              <a:t>saat</a:t>
            </a:r>
            <a:r>
              <a:rPr lang="en-US" sz="1700" dirty="0"/>
              <a:t> </a:t>
            </a:r>
            <a:r>
              <a:rPr lang="en-US" sz="1700" dirty="0" err="1"/>
              <a:t>bersamaan</a:t>
            </a:r>
            <a:r>
              <a:rPr lang="en-US" sz="1700" dirty="0"/>
              <a:t>.</a:t>
            </a:r>
            <a:endParaRPr lang="en-ID" sz="17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1700" dirty="0" err="1"/>
              <a:t>Barang</a:t>
            </a:r>
            <a:r>
              <a:rPr lang="en-US" sz="1700" dirty="0"/>
              <a:t> yang </a:t>
            </a:r>
            <a:r>
              <a:rPr lang="en-US" sz="1700" dirty="0" err="1"/>
              <a:t>ditukar</a:t>
            </a:r>
            <a:r>
              <a:rPr lang="en-US" sz="1700" dirty="0"/>
              <a:t> </a:t>
            </a:r>
            <a:r>
              <a:rPr lang="en-US" sz="1700" dirty="0" err="1"/>
              <a:t>harus</a:t>
            </a:r>
            <a:r>
              <a:rPr lang="en-US" sz="1700" dirty="0"/>
              <a:t> </a:t>
            </a:r>
            <a:r>
              <a:rPr lang="en-US" sz="1700" dirty="0" err="1"/>
              <a:t>memiliki</a:t>
            </a:r>
            <a:r>
              <a:rPr lang="en-US" sz="1700" dirty="0"/>
              <a:t> </a:t>
            </a:r>
            <a:r>
              <a:rPr lang="en-US" sz="1700" dirty="0" err="1"/>
              <a:t>nilai</a:t>
            </a:r>
            <a:r>
              <a:rPr lang="en-US" sz="1700" dirty="0"/>
              <a:t> </a:t>
            </a:r>
            <a:r>
              <a:rPr lang="en-US" sz="1700" dirty="0" err="1"/>
              <a:t>setara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mendekati</a:t>
            </a:r>
            <a:r>
              <a:rPr lang="en-US" sz="1700" dirty="0"/>
              <a:t>.</a:t>
            </a:r>
            <a:endParaRPr lang="en-ID" sz="1700" dirty="0"/>
          </a:p>
          <a:p>
            <a:pPr marL="342900" indent="-342900" algn="just">
              <a:buFont typeface="+mj-lt"/>
              <a:buAutoNum type="arabicParenR"/>
            </a:pPr>
            <a:r>
              <a:rPr lang="en-US" sz="1700" dirty="0" err="1"/>
              <a:t>Terdapat</a:t>
            </a:r>
            <a:r>
              <a:rPr lang="en-US" sz="1700" dirty="0"/>
              <a:t> </a:t>
            </a:r>
            <a:r>
              <a:rPr lang="en-US" sz="1700" dirty="0" err="1"/>
              <a:t>kesepakatan</a:t>
            </a:r>
            <a:r>
              <a:rPr lang="en-US" sz="1700" dirty="0"/>
              <a:t> </a:t>
            </a:r>
            <a:r>
              <a:rPr lang="en-US" sz="1700" dirty="0" err="1"/>
              <a:t>antara</a:t>
            </a:r>
            <a:r>
              <a:rPr lang="en-US" sz="1700" dirty="0"/>
              <a:t> </a:t>
            </a:r>
            <a:r>
              <a:rPr lang="en-US" sz="1700" dirty="0" err="1"/>
              <a:t>kedua</a:t>
            </a:r>
            <a:r>
              <a:rPr lang="en-US" sz="1700" dirty="0"/>
              <a:t> </a:t>
            </a:r>
            <a:r>
              <a:rPr lang="en-US" sz="1700" dirty="0" err="1"/>
              <a:t>belah</a:t>
            </a:r>
            <a:r>
              <a:rPr lang="en-US" sz="1700" dirty="0"/>
              <a:t> </a:t>
            </a:r>
            <a:r>
              <a:rPr lang="en-US" sz="1700" dirty="0" err="1"/>
              <a:t>pihak</a:t>
            </a:r>
            <a:endParaRPr lang="en-ID" sz="17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5000" y="1047750"/>
            <a:ext cx="2918138" cy="27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2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2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E15664D-D87B-4BE3-9C6A-C0BFC242C15A}"/>
              </a:ext>
            </a:extLst>
          </p:cNvPr>
          <p:cNvSpPr txBox="1"/>
          <p:nvPr/>
        </p:nvSpPr>
        <p:spPr>
          <a:xfrm>
            <a:off x="4724400" y="671956"/>
            <a:ext cx="428478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1600" dirty="0" err="1"/>
              <a:t>Kemudian</a:t>
            </a:r>
            <a:r>
              <a:rPr lang="en-ID" sz="1600" dirty="0"/>
              <a:t> </a:t>
            </a:r>
            <a:r>
              <a:rPr lang="en-ID" sz="1600" dirty="0" err="1"/>
              <a:t>ditambah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koin</a:t>
            </a:r>
            <a:r>
              <a:rPr lang="en-ID" sz="1600" dirty="0"/>
              <a:t> yang </a:t>
            </a:r>
            <a:r>
              <a:rPr lang="en-ID" sz="1600" dirty="0" err="1"/>
              <a:t>berasal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b="1" dirty="0" err="1"/>
              <a:t>emas</a:t>
            </a:r>
            <a:r>
              <a:rPr lang="en-ID" sz="1600" b="1" dirty="0"/>
              <a:t>, </a:t>
            </a:r>
            <a:r>
              <a:rPr lang="en-ID" sz="1600" b="1" dirty="0" err="1"/>
              <a:t>perak</a:t>
            </a:r>
            <a:r>
              <a:rPr lang="en-ID" sz="1600" b="1" dirty="0"/>
              <a:t>, </a:t>
            </a:r>
            <a:r>
              <a:rPr lang="en-ID" sz="1600" b="1" dirty="0" err="1"/>
              <a:t>atau</a:t>
            </a:r>
            <a:r>
              <a:rPr lang="en-ID" sz="1600" b="1" dirty="0"/>
              <a:t> </a:t>
            </a:r>
            <a:r>
              <a:rPr lang="en-ID" sz="1600" b="1" dirty="0" err="1"/>
              <a:t>tembaga</a:t>
            </a:r>
            <a:r>
              <a:rPr lang="en-ID" sz="1600" b="1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jual</a:t>
            </a:r>
            <a:r>
              <a:rPr lang="en-ID" sz="1600" dirty="0"/>
              <a:t> dan </a:t>
            </a:r>
            <a:r>
              <a:rPr lang="en-ID" sz="1600" dirty="0" err="1"/>
              <a:t>beli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.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, </a:t>
            </a:r>
            <a:r>
              <a:rPr lang="en-ID" sz="1600" dirty="0" err="1"/>
              <a:t>bentuk</a:t>
            </a:r>
            <a:r>
              <a:rPr lang="en-ID" sz="1600" dirty="0"/>
              <a:t> uang </a:t>
            </a:r>
            <a:r>
              <a:rPr lang="en-ID" sz="1600" dirty="0" err="1"/>
              <a:t>beragam</a:t>
            </a:r>
            <a:r>
              <a:rPr lang="en-ID" sz="1600" dirty="0"/>
              <a:t>. Uang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koin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, </a:t>
            </a:r>
            <a:r>
              <a:rPr lang="en-ID" sz="1600" dirty="0" err="1"/>
              <a:t>tetapi</a:t>
            </a:r>
            <a:r>
              <a:rPr lang="en-ID" sz="1600" dirty="0"/>
              <a:t> </a:t>
            </a:r>
            <a:r>
              <a:rPr lang="en-ID" sz="1600" dirty="0" err="1"/>
              <a:t>umumnya</a:t>
            </a:r>
            <a:r>
              <a:rPr lang="en-ID" sz="1600" dirty="0"/>
              <a:t> </a:t>
            </a:r>
            <a:r>
              <a:rPr lang="en-ID" sz="1600" dirty="0" err="1"/>
              <a:t>berasal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tembaga</a:t>
            </a:r>
            <a:r>
              <a:rPr lang="en-ID" sz="1600" dirty="0"/>
              <a:t>. Nilai </a:t>
            </a:r>
            <a:r>
              <a:rPr lang="en-ID" sz="1600" dirty="0" err="1"/>
              <a:t>koin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uang pun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harga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yang </a:t>
            </a:r>
            <a:r>
              <a:rPr lang="en-ID" sz="1600" dirty="0" err="1"/>
              <a:t>dibeli</a:t>
            </a:r>
            <a:r>
              <a:rPr lang="en-ID" sz="1600" dirty="0"/>
              <a:t>. </a:t>
            </a:r>
            <a:r>
              <a:rPr lang="en-ID" sz="1600" dirty="0" err="1"/>
              <a:t>Selain</a:t>
            </a:r>
            <a:r>
              <a:rPr lang="en-ID" sz="1600" dirty="0"/>
              <a:t> uang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koin</a:t>
            </a:r>
            <a:r>
              <a:rPr lang="en-ID" sz="1600" dirty="0"/>
              <a:t>, uang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kertas</a:t>
            </a:r>
            <a:r>
              <a:rPr lang="en-ID" sz="1600" dirty="0"/>
              <a:t> pun </a:t>
            </a:r>
            <a:r>
              <a:rPr lang="en-ID" sz="1600" dirty="0" err="1"/>
              <a:t>mulai</a:t>
            </a:r>
            <a:r>
              <a:rPr lang="en-ID" sz="1600" dirty="0"/>
              <a:t> </a:t>
            </a:r>
            <a:r>
              <a:rPr lang="en-ID" sz="1600" dirty="0" err="1"/>
              <a:t>hadir</a:t>
            </a:r>
            <a:r>
              <a:rPr lang="en-ID" sz="1600" dirty="0"/>
              <a:t>. Pada </a:t>
            </a:r>
            <a:r>
              <a:rPr lang="en-ID" sz="1600" dirty="0" err="1"/>
              <a:t>abad</a:t>
            </a:r>
            <a:r>
              <a:rPr lang="en-ID" sz="1600" dirty="0"/>
              <a:t> ke-20, uang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tersimpan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digital di bank-bank. Orang yang </a:t>
            </a:r>
            <a:r>
              <a:rPr lang="en-ID" sz="1600" dirty="0" err="1"/>
              <a:t>ingin</a:t>
            </a:r>
            <a:r>
              <a:rPr lang="en-ID" sz="1600" dirty="0"/>
              <a:t> </a:t>
            </a:r>
            <a:r>
              <a:rPr lang="en-ID" sz="1600" dirty="0" err="1"/>
              <a:t>memperoleh</a:t>
            </a:r>
            <a:r>
              <a:rPr lang="en-ID" sz="1600" dirty="0"/>
              <a:t> uang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fisik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mengambilnya</a:t>
            </a:r>
            <a:r>
              <a:rPr lang="en-ID" sz="1600" dirty="0"/>
              <a:t> di bank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ATM. </a:t>
            </a:r>
            <a:r>
              <a:rPr lang="en-ID" sz="1600" dirty="0" err="1"/>
              <a:t>Pembelian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pengiriman</a:t>
            </a:r>
            <a:r>
              <a:rPr lang="en-ID" sz="1600" dirty="0"/>
              <a:t> uang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orang lain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digital.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A.Pengertian dan Sejarah Ilmu Ekonomi 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16F6B5-1E3A-48E8-8DE5-79A75D01E9F2}"/>
              </a:ext>
            </a:extLst>
          </p:cNvPr>
          <p:cNvSpPr txBox="1"/>
          <p:nvPr/>
        </p:nvSpPr>
        <p:spPr>
          <a:xfrm>
            <a:off x="191966" y="3153454"/>
            <a:ext cx="4443046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D" sz="1600" dirty="0"/>
              <a:t>Pada </a:t>
            </a:r>
            <a:r>
              <a:rPr lang="en-ID" sz="1600" dirty="0" err="1"/>
              <a:t>perkembangan</a:t>
            </a:r>
            <a:r>
              <a:rPr lang="en-ID" sz="1600" dirty="0"/>
              <a:t> </a:t>
            </a:r>
            <a:r>
              <a:rPr lang="en-ID" sz="1600" dirty="0" err="1"/>
              <a:t>selanjutnya</a:t>
            </a:r>
            <a:r>
              <a:rPr lang="en-ID" sz="1600" dirty="0"/>
              <a:t>, </a:t>
            </a:r>
            <a:r>
              <a:rPr lang="en-ID" sz="1600" dirty="0" err="1"/>
              <a:t>sistem</a:t>
            </a:r>
            <a:r>
              <a:rPr lang="en-ID" sz="1600" dirty="0"/>
              <a:t> barter </a:t>
            </a:r>
            <a:r>
              <a:rPr lang="en-ID" sz="1600" dirty="0" err="1"/>
              <a:t>dianggap</a:t>
            </a:r>
            <a:r>
              <a:rPr lang="en-ID" sz="1600" dirty="0"/>
              <a:t> </a:t>
            </a:r>
            <a:r>
              <a:rPr lang="en-ID" sz="1600" dirty="0" err="1"/>
              <a:t>merepotkan</a:t>
            </a:r>
            <a:r>
              <a:rPr lang="en-ID" sz="1600" dirty="0"/>
              <a:t> </a:t>
            </a:r>
            <a:r>
              <a:rPr lang="en-ID" sz="1600" dirty="0" err="1"/>
              <a:t>sehingga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</a:t>
            </a:r>
            <a:r>
              <a:rPr lang="en-ID" sz="1600" dirty="0" err="1"/>
              <a:t>mencari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yang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pengganti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sebuah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. </a:t>
            </a:r>
            <a:r>
              <a:rPr lang="en-ID" sz="1600" dirty="0" err="1"/>
              <a:t>Sejak</a:t>
            </a:r>
            <a:r>
              <a:rPr lang="en-ID" sz="1600" dirty="0"/>
              <a:t> 650 SM </a:t>
            </a:r>
            <a:r>
              <a:rPr lang="en-ID" sz="1600" dirty="0" err="1"/>
              <a:t>didaerah</a:t>
            </a:r>
            <a:r>
              <a:rPr lang="en-ID" dirty="0"/>
              <a:t> </a:t>
            </a:r>
            <a:r>
              <a:rPr lang="en-ID" sz="1600" dirty="0"/>
              <a:t>Lydia, Turki </a:t>
            </a:r>
            <a:r>
              <a:rPr lang="en-ID" sz="1600" b="1" dirty="0"/>
              <a:t>Koin </a:t>
            </a:r>
            <a:r>
              <a:rPr lang="en-ID" sz="1600" b="1" dirty="0" err="1"/>
              <a:t>besi</a:t>
            </a:r>
            <a:r>
              <a:rPr lang="en-ID" sz="1600" b="1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pengganti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. </a:t>
            </a: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35" y="759514"/>
            <a:ext cx="692704" cy="1202636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264" y="2107095"/>
            <a:ext cx="898459" cy="764784"/>
          </a:xfrm>
          <a:prstGeom prst="rect">
            <a:avLst/>
          </a:prstGeom>
        </p:spPr>
      </p:pic>
      <p:grpSp>
        <p:nvGrpSpPr>
          <p:cNvPr id="19" name="Group 5"/>
          <p:cNvGrpSpPr>
            <a:grpSpLocks noChangeAspect="1"/>
          </p:cNvGrpSpPr>
          <p:nvPr/>
        </p:nvGrpSpPr>
        <p:grpSpPr>
          <a:xfrm>
            <a:off x="2106143" y="839651"/>
            <a:ext cx="967743" cy="945344"/>
            <a:chOff x="0" y="0"/>
            <a:chExt cx="4828540" cy="4716780"/>
          </a:xfrm>
        </p:grpSpPr>
        <p:sp>
          <p:nvSpPr>
            <p:cNvPr id="20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6"/>
          <p:cNvGrpSpPr>
            <a:grpSpLocks noChangeAspect="1"/>
          </p:cNvGrpSpPr>
          <p:nvPr/>
        </p:nvGrpSpPr>
        <p:grpSpPr>
          <a:xfrm>
            <a:off x="2865596" y="2091894"/>
            <a:ext cx="1079180" cy="795185"/>
            <a:chOff x="195843" y="445295"/>
            <a:chExt cx="1781177" cy="1312447"/>
          </a:xfrm>
        </p:grpSpPr>
        <p:sp>
          <p:nvSpPr>
            <p:cNvPr id="23" name="Freeform 7"/>
            <p:cNvSpPr/>
            <p:nvPr/>
          </p:nvSpPr>
          <p:spPr>
            <a:xfrm>
              <a:off x="195843" y="445295"/>
              <a:ext cx="1781177" cy="1312447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sp>
        <p:nvSpPr>
          <p:cNvPr id="25" name="Freeform 8"/>
          <p:cNvSpPr/>
          <p:nvPr/>
        </p:nvSpPr>
        <p:spPr>
          <a:xfrm>
            <a:off x="3405186" y="822579"/>
            <a:ext cx="1164029" cy="948499"/>
          </a:xfrm>
          <a:custGeom>
            <a:avLst/>
            <a:gdLst/>
            <a:ahLst/>
            <a:cxnLst/>
            <a:rect l="l" t="t" r="r" b="b"/>
            <a:pathLst>
              <a:path w="3600450" h="485902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7667" y="839651"/>
            <a:ext cx="697177" cy="112249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5097" y="2093724"/>
            <a:ext cx="944606" cy="7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396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B. Kebutuhan Manusia dan Kelangkaan  Sumber Daya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IPS EKONOMI </a:t>
                  </a: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7C7A0A-6499-4C23-964A-E33883A45446}"/>
              </a:ext>
            </a:extLst>
          </p:cNvPr>
          <p:cNvSpPr txBox="1"/>
          <p:nvPr/>
        </p:nvSpPr>
        <p:spPr>
          <a:xfrm>
            <a:off x="52754" y="598487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endParaRPr lang="en-ID" b="1" dirty="0"/>
          </a:p>
          <a:p>
            <a:pPr marL="363538" indent="-249238">
              <a:buFont typeface="+mj-lt"/>
              <a:buAutoNum type="alphaLcPeriod"/>
            </a:pPr>
            <a:r>
              <a:rPr lang="en-ID" b="1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Terbatas</a:t>
            </a:r>
            <a:endParaRPr lang="en-ID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926CF-42FC-4AF2-AAB0-47C3F811CC88}"/>
              </a:ext>
            </a:extLst>
          </p:cNvPr>
          <p:cNvSpPr txBox="1"/>
          <p:nvPr/>
        </p:nvSpPr>
        <p:spPr>
          <a:xfrm>
            <a:off x="52754" y="1125984"/>
            <a:ext cx="7074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/>
            <a:r>
              <a:rPr lang="en-ID" sz="1600" b="1" dirty="0"/>
              <a:t>1) </a:t>
            </a:r>
            <a:r>
              <a:rPr lang="en-ID" sz="1600" b="1" dirty="0" err="1"/>
              <a:t>Jenis-Jenis</a:t>
            </a:r>
            <a:r>
              <a:rPr lang="en-ID" sz="1600" b="1" dirty="0"/>
              <a:t> </a:t>
            </a:r>
            <a:r>
              <a:rPr lang="en-ID" sz="1600" b="1" dirty="0" err="1"/>
              <a:t>Kebutuhan</a:t>
            </a:r>
            <a:endParaRPr lang="en-ID" sz="1600" b="1" dirty="0"/>
          </a:p>
          <a:p>
            <a:pPr marL="342900"/>
            <a:r>
              <a:rPr lang="en-ID" sz="1600" b="1" dirty="0"/>
              <a:t>     a) </a:t>
            </a:r>
            <a:r>
              <a:rPr lang="en-ID" sz="1600" b="1" dirty="0" err="1"/>
              <a:t>Jenis</a:t>
            </a:r>
            <a:r>
              <a:rPr lang="en-ID" sz="1600" b="1" dirty="0"/>
              <a:t> </a:t>
            </a:r>
            <a:r>
              <a:rPr lang="en-ID" sz="1600" b="1" dirty="0" err="1"/>
              <a:t>kebutuhan</a:t>
            </a:r>
            <a:r>
              <a:rPr lang="en-ID" sz="1600" b="1" dirty="0"/>
              <a:t> </a:t>
            </a:r>
            <a:r>
              <a:rPr lang="en-ID" sz="1600" b="1" dirty="0" err="1"/>
              <a:t>berdasarkan</a:t>
            </a:r>
            <a:r>
              <a:rPr lang="en-ID" sz="1600" b="1" dirty="0"/>
              <a:t> </a:t>
            </a:r>
            <a:r>
              <a:rPr lang="en-ID" sz="1600" b="1" dirty="0" err="1"/>
              <a:t>tingkat</a:t>
            </a:r>
            <a:r>
              <a:rPr lang="en-ID" sz="1600" b="1" dirty="0"/>
              <a:t> </a:t>
            </a:r>
            <a:r>
              <a:rPr lang="en-ID" sz="1600" b="1" dirty="0" err="1"/>
              <a:t>intensitas</a:t>
            </a:r>
            <a:r>
              <a:rPr lang="en-ID" sz="1600" b="1" dirty="0"/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E1DA26-FB62-4E2B-A913-93E7A6BE3AFB}"/>
              </a:ext>
            </a:extLst>
          </p:cNvPr>
          <p:cNvSpPr txBox="1"/>
          <p:nvPr/>
        </p:nvSpPr>
        <p:spPr>
          <a:xfrm>
            <a:off x="45075" y="3450044"/>
            <a:ext cx="28340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/>
              <a:t>Kebutuhan</a:t>
            </a:r>
            <a:r>
              <a:rPr lang="en-ID" sz="1600" b="1" dirty="0"/>
              <a:t> primer</a:t>
            </a:r>
          </a:p>
          <a:p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 yang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dipenuhi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melangsungkan</a:t>
            </a:r>
            <a:r>
              <a:rPr lang="en-ID" sz="1600" dirty="0"/>
              <a:t> </a:t>
            </a:r>
            <a:r>
              <a:rPr lang="en-ID" sz="1600" dirty="0" err="1"/>
              <a:t>hidupnya</a:t>
            </a:r>
            <a:r>
              <a:rPr lang="en-ID" sz="1600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1B315C-4B4D-4F94-B485-6339F3552094}"/>
              </a:ext>
            </a:extLst>
          </p:cNvPr>
          <p:cNvSpPr txBox="1"/>
          <p:nvPr/>
        </p:nvSpPr>
        <p:spPr>
          <a:xfrm>
            <a:off x="2956655" y="3515790"/>
            <a:ext cx="3033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/>
              <a:t>Kebutuhan</a:t>
            </a:r>
            <a:r>
              <a:rPr lang="en-ID" sz="1600" b="1" dirty="0"/>
              <a:t> </a:t>
            </a:r>
            <a:r>
              <a:rPr lang="en-ID" sz="1600" b="1" dirty="0" err="1"/>
              <a:t>sekunder</a:t>
            </a:r>
            <a:endParaRPr lang="en-ID" sz="1600" b="1" dirty="0"/>
          </a:p>
          <a:p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pelengkap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dipenuhi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primer.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76F6BA-9B90-40B0-B06A-7D8CC73402FB}"/>
              </a:ext>
            </a:extLst>
          </p:cNvPr>
          <p:cNvSpPr txBox="1"/>
          <p:nvPr/>
        </p:nvSpPr>
        <p:spPr>
          <a:xfrm>
            <a:off x="6067530" y="3595608"/>
            <a:ext cx="2774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b="1" dirty="0" err="1"/>
              <a:t>Kebutuhan</a:t>
            </a:r>
            <a:r>
              <a:rPr lang="en-ID" sz="1600" b="1" dirty="0"/>
              <a:t> </a:t>
            </a:r>
            <a:r>
              <a:rPr lang="en-ID" sz="1600" b="1" dirty="0" err="1"/>
              <a:t>tersier</a:t>
            </a:r>
            <a:endParaRPr lang="en-ID" sz="1600" b="1" dirty="0"/>
          </a:p>
          <a:p>
            <a:r>
              <a:rPr lang="en-ID" sz="1600" dirty="0" err="1"/>
              <a:t>Kebutuhan</a:t>
            </a:r>
            <a:r>
              <a:rPr lang="en-ID" sz="1600" dirty="0"/>
              <a:t> yang </a:t>
            </a:r>
            <a:r>
              <a:rPr lang="en-ID" sz="1600" dirty="0" err="1"/>
              <a:t>bersifat</a:t>
            </a:r>
            <a:r>
              <a:rPr lang="en-ID" sz="1600" dirty="0"/>
              <a:t> </a:t>
            </a:r>
            <a:r>
              <a:rPr lang="en-ID" sz="1600" dirty="0" err="1"/>
              <a:t>mewah</a:t>
            </a:r>
            <a:r>
              <a:rPr lang="en-ID" sz="16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48963C-D548-4C31-A61D-ECDAEB535B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14141"/>
            <a:ext cx="1913087" cy="12753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F261D0-CD19-46C7-800D-D7E8083F0F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63" y="1764259"/>
            <a:ext cx="1384276" cy="168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8327F-75B4-493D-8F02-966774056C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315" y="1710759"/>
            <a:ext cx="1688703" cy="1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3328</Words>
  <Application>Microsoft Office PowerPoint</Application>
  <PresentationFormat>On-screen Show (16:9)</PresentationFormat>
  <Paragraphs>377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Batang</vt:lpstr>
      <vt:lpstr>Calibri</vt:lpstr>
      <vt:lpstr>Calibri Light</vt:lpstr>
      <vt:lpstr>Cambria</vt:lpstr>
      <vt:lpstr>Candara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Marsella Putri</dc:creator>
  <cp:lastModifiedBy>ERLNB43</cp:lastModifiedBy>
  <cp:revision>35</cp:revision>
  <dcterms:created xsi:type="dcterms:W3CDTF">2006-08-16T00:00:00Z</dcterms:created>
  <dcterms:modified xsi:type="dcterms:W3CDTF">2023-06-13T10:06:26Z</dcterms:modified>
</cp:coreProperties>
</file>