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46_37C973DE.xml" ContentType="application/vnd.ms-powerpoint.comments+xml"/>
  <Override PartName="/ppt/comments/modernComment_147_EF7985B0.xml" ContentType="application/vnd.ms-powerpoint.comments+xml"/>
  <Override PartName="/ppt/comments/modernComment_153_D763B06B.xml" ContentType="application/vnd.ms-powerpoint.comments+xml"/>
  <Override PartName="/ppt/comments/modernComment_157_E95370C.xml" ContentType="application/vnd.ms-powerpoint.comments+xml"/>
  <Override PartName="/ppt/comments/modernComment_158_4C6C9D51.xml" ContentType="application/vnd.ms-powerpoint.comments+xml"/>
  <Override PartName="/ppt/comments/modernComment_159_82B067F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1" r:id="rId2"/>
    <p:sldId id="259" r:id="rId3"/>
    <p:sldId id="294" r:id="rId4"/>
    <p:sldId id="292" r:id="rId5"/>
    <p:sldId id="293" r:id="rId6"/>
    <p:sldId id="310" r:id="rId7"/>
    <p:sldId id="296" r:id="rId8"/>
    <p:sldId id="297" r:id="rId9"/>
    <p:sldId id="298" r:id="rId10"/>
    <p:sldId id="311" r:id="rId11"/>
    <p:sldId id="312" r:id="rId12"/>
    <p:sldId id="299" r:id="rId13"/>
    <p:sldId id="300" r:id="rId14"/>
    <p:sldId id="301" r:id="rId15"/>
    <p:sldId id="302" r:id="rId16"/>
    <p:sldId id="353" r:id="rId17"/>
    <p:sldId id="313" r:id="rId18"/>
    <p:sldId id="304" r:id="rId19"/>
    <p:sldId id="305" r:id="rId20"/>
    <p:sldId id="306" r:id="rId21"/>
    <p:sldId id="307" r:id="rId22"/>
    <p:sldId id="308" r:id="rId23"/>
    <p:sldId id="314" r:id="rId24"/>
    <p:sldId id="315" r:id="rId25"/>
    <p:sldId id="309" r:id="rId26"/>
    <p:sldId id="316" r:id="rId27"/>
    <p:sldId id="317" r:id="rId28"/>
    <p:sldId id="318" r:id="rId29"/>
    <p:sldId id="322" r:id="rId30"/>
    <p:sldId id="323" r:id="rId31"/>
    <p:sldId id="319" r:id="rId32"/>
    <p:sldId id="320" r:id="rId33"/>
    <p:sldId id="321" r:id="rId34"/>
    <p:sldId id="324" r:id="rId35"/>
    <p:sldId id="325" r:id="rId36"/>
    <p:sldId id="326" r:id="rId37"/>
    <p:sldId id="327" r:id="rId38"/>
    <p:sldId id="328" r:id="rId39"/>
    <p:sldId id="329" r:id="rId40"/>
    <p:sldId id="330" r:id="rId41"/>
    <p:sldId id="331" r:id="rId42"/>
    <p:sldId id="332" r:id="rId43"/>
    <p:sldId id="333" r:id="rId44"/>
    <p:sldId id="334" r:id="rId45"/>
    <p:sldId id="337" r:id="rId46"/>
    <p:sldId id="335" r:id="rId47"/>
    <p:sldId id="338" r:id="rId48"/>
    <p:sldId id="336"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219206-A1CD-A356-E767-FC6E356A4008}" name="Riadhotul Firda Iskandar" initials="RI" userId="4bdcfaf2c9794e5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wi Nuriah" initials="DN" lastIdx="1" clrIdx="0">
    <p:extLst>
      <p:ext uri="{19B8F6BF-5375-455C-9EA6-DF929625EA0E}">
        <p15:presenceInfo xmlns:p15="http://schemas.microsoft.com/office/powerpoint/2012/main" userId="a35e9d5f13a387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BE7"/>
    <a:srgbClr val="E8C999"/>
    <a:srgbClr val="F9F1EA"/>
    <a:srgbClr val="EAEAE8"/>
    <a:srgbClr val="FFD266"/>
    <a:srgbClr val="F2EFEE"/>
    <a:srgbClr val="CF6A67"/>
    <a:srgbClr val="C74545"/>
    <a:srgbClr val="E7EA84"/>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24"/>
  </p:normalViewPr>
  <p:slideViewPr>
    <p:cSldViewPr>
      <p:cViewPr varScale="1">
        <p:scale>
          <a:sx n="83" d="100"/>
          <a:sy n="83" d="100"/>
        </p:scale>
        <p:origin x="804"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modernComment_146_37C973DE.xml><?xml version="1.0" encoding="utf-8"?>
<p188:cmLst xmlns:a="http://schemas.openxmlformats.org/drawingml/2006/main" xmlns:r="http://schemas.openxmlformats.org/officeDocument/2006/relationships" xmlns:p188="http://schemas.microsoft.com/office/powerpoint/2018/8/main">
  <p188:cm id="{C4ECE352-46B1-7C48-BA6C-7576E8334BD8}" authorId="{6F219206-A1CD-A356-E767-FC6E356A4008}" created="2023-05-31T06:34:36.023">
    <pc:sldMkLst xmlns:pc="http://schemas.microsoft.com/office/powerpoint/2013/main/command">
      <pc:docMk/>
      <pc:sldMk cId="935949278" sldId="326"/>
    </pc:sldMkLst>
    <p188:txBody>
      <a:bodyPr/>
      <a:lstStyle/>
      <a:p>
        <a:r>
          <a:rPr lang="id-ID"/>
          <a:t>Penambahan peraga 1.2 hal 36</a:t>
        </a:r>
      </a:p>
    </p188:txBody>
  </p188:cm>
</p188:cmLst>
</file>

<file path=ppt/comments/modernComment_147_EF7985B0.xml><?xml version="1.0" encoding="utf-8"?>
<p188:cmLst xmlns:a="http://schemas.openxmlformats.org/drawingml/2006/main" xmlns:r="http://schemas.openxmlformats.org/officeDocument/2006/relationships" xmlns:p188="http://schemas.microsoft.com/office/powerpoint/2018/8/main">
  <p188:cm id="{E8964338-A8A7-5041-908C-9DB94EBC1294}" authorId="{6F219206-A1CD-A356-E767-FC6E356A4008}" created="2023-05-31T06:38:34.969">
    <pc:sldMkLst xmlns:pc="http://schemas.microsoft.com/office/powerpoint/2013/main/command">
      <pc:docMk/>
      <pc:sldMk cId="4017718704" sldId="327"/>
    </pc:sldMkLst>
    <p188:txBody>
      <a:bodyPr/>
      <a:lstStyle/>
      <a:p>
        <a:r>
          <a:rPr lang="id-ID"/>
          <a:t>Penambahan peraga 1.3 hal 37</a:t>
        </a:r>
      </a:p>
    </p188:txBody>
  </p188:cm>
</p188:cmLst>
</file>

<file path=ppt/comments/modernComment_153_D763B06B.xml><?xml version="1.0" encoding="utf-8"?>
<p188:cmLst xmlns:a="http://schemas.openxmlformats.org/drawingml/2006/main" xmlns:r="http://schemas.openxmlformats.org/officeDocument/2006/relationships" xmlns:p188="http://schemas.microsoft.com/office/powerpoint/2018/8/main">
  <p188:cm id="{232E7863-F0AD-0442-B4E7-92312D1F6C11}" authorId="{6F219206-A1CD-A356-E767-FC6E356A4008}" created="2023-06-01T08:09:18.646">
    <pc:sldMkLst xmlns:pc="http://schemas.microsoft.com/office/powerpoint/2013/main/command">
      <pc:docMk/>
      <pc:sldMk cId="3613634667" sldId="339"/>
    </pc:sldMkLst>
    <p188:txBody>
      <a:bodyPr/>
      <a:lstStyle/>
      <a:p>
        <a:r>
          <a:rPr lang="id-ID"/>
          <a:t>Penambahan peraga 1.4 hal 51</a:t>
        </a:r>
      </a:p>
    </p188:txBody>
  </p188:cm>
</p188:cmLst>
</file>

<file path=ppt/comments/modernComment_157_E95370C.xml><?xml version="1.0" encoding="utf-8"?>
<p188:cmLst xmlns:a="http://schemas.openxmlformats.org/drawingml/2006/main" xmlns:r="http://schemas.openxmlformats.org/officeDocument/2006/relationships" xmlns:p188="http://schemas.microsoft.com/office/powerpoint/2018/8/main">
  <p188:cm id="{64302DCD-7BFA-1D40-A02A-FEB39DF2AACE}" authorId="{6F219206-A1CD-A356-E767-FC6E356A4008}" created="2023-06-02T12:41:10.212">
    <pc:sldMkLst xmlns:pc="http://schemas.microsoft.com/office/powerpoint/2013/main/command">
      <pc:docMk/>
      <pc:sldMk cId="244659980" sldId="343"/>
    </pc:sldMkLst>
    <p188:txBody>
      <a:bodyPr/>
      <a:lstStyle/>
      <a:p>
        <a:r>
          <a:rPr lang="id-ID"/>
          <a:t>Penambahan peraga 1.5 hal 55</a:t>
        </a:r>
      </a:p>
    </p188:txBody>
  </p188:cm>
</p188:cmLst>
</file>

<file path=ppt/comments/modernComment_158_4C6C9D51.xml><?xml version="1.0" encoding="utf-8"?>
<p188:cmLst xmlns:a="http://schemas.openxmlformats.org/drawingml/2006/main" xmlns:r="http://schemas.openxmlformats.org/officeDocument/2006/relationships" xmlns:p188="http://schemas.microsoft.com/office/powerpoint/2018/8/main">
  <p188:cm id="{27B84E19-1A30-924C-89F1-4B6A1EDF0A90}" authorId="{6F219206-A1CD-A356-E767-FC6E356A4008}" created="2023-06-02T12:41:28.711">
    <pc:sldMkLst xmlns:pc="http://schemas.microsoft.com/office/powerpoint/2013/main/command">
      <pc:docMk/>
      <pc:sldMk cId="1282186577" sldId="344"/>
    </pc:sldMkLst>
    <p188:txBody>
      <a:bodyPr/>
      <a:lstStyle/>
      <a:p>
        <a:r>
          <a:rPr lang="id-ID"/>
          <a:t>Penambahan peraga 1.6 hal 56
</a:t>
        </a:r>
      </a:p>
    </p188:txBody>
  </p188:cm>
</p188:cmLst>
</file>

<file path=ppt/comments/modernComment_159_82B067F4.xml><?xml version="1.0" encoding="utf-8"?>
<p188:cmLst xmlns:a="http://schemas.openxmlformats.org/drawingml/2006/main" xmlns:r="http://schemas.openxmlformats.org/officeDocument/2006/relationships" xmlns:p188="http://schemas.microsoft.com/office/powerpoint/2018/8/main">
  <p188:cm id="{82DB157E-4997-4B46-AAB2-F2606767C40A}" authorId="{6F219206-A1CD-A356-E767-FC6E356A4008}" created="2023-06-02T12:42:09.943">
    <pc:sldMkLst xmlns:pc="http://schemas.microsoft.com/office/powerpoint/2013/main/command">
      <pc:docMk/>
      <pc:sldMk cId="2192599028" sldId="345"/>
    </pc:sldMkLst>
    <p188:txBody>
      <a:bodyPr/>
      <a:lstStyle/>
      <a:p>
        <a:r>
          <a:rPr lang="id-ID"/>
          <a:t>Penambahan peraga 1.7 hal 57</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66D27-DE06-40B4-BEBB-99905555E750}" type="datetimeFigureOut">
              <a:rPr lang="en-US" smtClean="0"/>
              <a:t>8/12/2025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B1283-1CAC-4C22-AE27-57A3D24587FD}" type="slidenum">
              <a:rPr lang="en-US" smtClean="0"/>
              <a:t>‹#›</a:t>
            </a:fld>
            <a:endParaRPr lang="en-US"/>
          </a:p>
        </p:txBody>
      </p:sp>
    </p:spTree>
    <p:extLst>
      <p:ext uri="{BB962C8B-B14F-4D97-AF65-F5344CB8AC3E}">
        <p14:creationId xmlns:p14="http://schemas.microsoft.com/office/powerpoint/2010/main" val="426943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Ganti</a:t>
            </a:r>
            <a:r>
              <a:rPr lang="en-US" dirty="0"/>
              <a:t> </a:t>
            </a:r>
            <a:r>
              <a:rPr lang="en-US" dirty="0" err="1"/>
              <a:t>gambar</a:t>
            </a:r>
            <a:r>
              <a:rPr lang="en-US" dirty="0"/>
              <a:t> cover</a:t>
            </a:r>
            <a:r>
              <a:rPr lang="en-US" baseline="0" dirty="0"/>
              <a:t> </a:t>
            </a:r>
            <a:r>
              <a:rPr lang="en-US" baseline="0" dirty="0" err="1"/>
              <a:t>buku</a:t>
            </a:r>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a:t>
            </a:fld>
            <a:endParaRPr lang="en-US"/>
          </a:p>
        </p:txBody>
      </p:sp>
    </p:spTree>
    <p:extLst>
      <p:ext uri="{BB962C8B-B14F-4D97-AF65-F5344CB8AC3E}">
        <p14:creationId xmlns:p14="http://schemas.microsoft.com/office/powerpoint/2010/main" val="141314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10</a:t>
            </a:fld>
            <a:endParaRPr lang="en-US"/>
          </a:p>
        </p:txBody>
      </p:sp>
    </p:spTree>
    <p:extLst>
      <p:ext uri="{BB962C8B-B14F-4D97-AF65-F5344CB8AC3E}">
        <p14:creationId xmlns:p14="http://schemas.microsoft.com/office/powerpoint/2010/main" val="3100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11</a:t>
            </a:fld>
            <a:endParaRPr lang="en-US"/>
          </a:p>
        </p:txBody>
      </p:sp>
    </p:spTree>
    <p:extLst>
      <p:ext uri="{BB962C8B-B14F-4D97-AF65-F5344CB8AC3E}">
        <p14:creationId xmlns:p14="http://schemas.microsoft.com/office/powerpoint/2010/main" val="164084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12</a:t>
            </a:fld>
            <a:endParaRPr lang="en-US"/>
          </a:p>
        </p:txBody>
      </p:sp>
    </p:spTree>
    <p:extLst>
      <p:ext uri="{BB962C8B-B14F-4D97-AF65-F5344CB8AC3E}">
        <p14:creationId xmlns:p14="http://schemas.microsoft.com/office/powerpoint/2010/main" val="266455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13</a:t>
            </a:fld>
            <a:endParaRPr lang="en-US"/>
          </a:p>
        </p:txBody>
      </p:sp>
    </p:spTree>
    <p:extLst>
      <p:ext uri="{BB962C8B-B14F-4D97-AF65-F5344CB8AC3E}">
        <p14:creationId xmlns:p14="http://schemas.microsoft.com/office/powerpoint/2010/main" val="3780223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14</a:t>
            </a:fld>
            <a:endParaRPr lang="en-US"/>
          </a:p>
        </p:txBody>
      </p:sp>
    </p:spTree>
    <p:extLst>
      <p:ext uri="{BB962C8B-B14F-4D97-AF65-F5344CB8AC3E}">
        <p14:creationId xmlns:p14="http://schemas.microsoft.com/office/powerpoint/2010/main" val="63691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15</a:t>
            </a:fld>
            <a:endParaRPr lang="en-US"/>
          </a:p>
        </p:txBody>
      </p:sp>
    </p:spTree>
    <p:extLst>
      <p:ext uri="{BB962C8B-B14F-4D97-AF65-F5344CB8AC3E}">
        <p14:creationId xmlns:p14="http://schemas.microsoft.com/office/powerpoint/2010/main" val="1081480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16</a:t>
            </a:fld>
            <a:endParaRPr lang="en-US"/>
          </a:p>
        </p:txBody>
      </p:sp>
    </p:spTree>
    <p:extLst>
      <p:ext uri="{BB962C8B-B14F-4D97-AF65-F5344CB8AC3E}">
        <p14:creationId xmlns:p14="http://schemas.microsoft.com/office/powerpoint/2010/main" val="144545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17</a:t>
            </a:fld>
            <a:endParaRPr lang="en-US"/>
          </a:p>
        </p:txBody>
      </p:sp>
    </p:spTree>
    <p:extLst>
      <p:ext uri="{BB962C8B-B14F-4D97-AF65-F5344CB8AC3E}">
        <p14:creationId xmlns:p14="http://schemas.microsoft.com/office/powerpoint/2010/main" val="3243861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18</a:t>
            </a:fld>
            <a:endParaRPr lang="en-US"/>
          </a:p>
        </p:txBody>
      </p:sp>
    </p:spTree>
    <p:extLst>
      <p:ext uri="{BB962C8B-B14F-4D97-AF65-F5344CB8AC3E}">
        <p14:creationId xmlns:p14="http://schemas.microsoft.com/office/powerpoint/2010/main" val="375267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19</a:t>
            </a:fld>
            <a:endParaRPr lang="en-US"/>
          </a:p>
        </p:txBody>
      </p:sp>
    </p:spTree>
    <p:extLst>
      <p:ext uri="{BB962C8B-B14F-4D97-AF65-F5344CB8AC3E}">
        <p14:creationId xmlns:p14="http://schemas.microsoft.com/office/powerpoint/2010/main" val="46625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a:t>
            </a:fld>
            <a:endParaRPr lang="en-US"/>
          </a:p>
        </p:txBody>
      </p:sp>
    </p:spTree>
    <p:extLst>
      <p:ext uri="{BB962C8B-B14F-4D97-AF65-F5344CB8AC3E}">
        <p14:creationId xmlns:p14="http://schemas.microsoft.com/office/powerpoint/2010/main" val="1413147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20</a:t>
            </a:fld>
            <a:endParaRPr lang="en-US"/>
          </a:p>
        </p:txBody>
      </p:sp>
    </p:spTree>
    <p:extLst>
      <p:ext uri="{BB962C8B-B14F-4D97-AF65-F5344CB8AC3E}">
        <p14:creationId xmlns:p14="http://schemas.microsoft.com/office/powerpoint/2010/main" val="279720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21</a:t>
            </a:fld>
            <a:endParaRPr lang="en-US"/>
          </a:p>
        </p:txBody>
      </p:sp>
    </p:spTree>
    <p:extLst>
      <p:ext uri="{BB962C8B-B14F-4D97-AF65-F5344CB8AC3E}">
        <p14:creationId xmlns:p14="http://schemas.microsoft.com/office/powerpoint/2010/main" val="378791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22</a:t>
            </a:fld>
            <a:endParaRPr lang="en-US"/>
          </a:p>
        </p:txBody>
      </p:sp>
    </p:spTree>
    <p:extLst>
      <p:ext uri="{BB962C8B-B14F-4D97-AF65-F5344CB8AC3E}">
        <p14:creationId xmlns:p14="http://schemas.microsoft.com/office/powerpoint/2010/main" val="381257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23</a:t>
            </a:fld>
            <a:endParaRPr lang="en-US"/>
          </a:p>
        </p:txBody>
      </p:sp>
    </p:spTree>
    <p:extLst>
      <p:ext uri="{BB962C8B-B14F-4D97-AF65-F5344CB8AC3E}">
        <p14:creationId xmlns:p14="http://schemas.microsoft.com/office/powerpoint/2010/main" val="1488155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24</a:t>
            </a:fld>
            <a:endParaRPr lang="en-US"/>
          </a:p>
        </p:txBody>
      </p:sp>
    </p:spTree>
    <p:extLst>
      <p:ext uri="{BB962C8B-B14F-4D97-AF65-F5344CB8AC3E}">
        <p14:creationId xmlns:p14="http://schemas.microsoft.com/office/powerpoint/2010/main" val="2047684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25</a:t>
            </a:fld>
            <a:endParaRPr lang="en-US"/>
          </a:p>
        </p:txBody>
      </p:sp>
    </p:spTree>
    <p:extLst>
      <p:ext uri="{BB962C8B-B14F-4D97-AF65-F5344CB8AC3E}">
        <p14:creationId xmlns:p14="http://schemas.microsoft.com/office/powerpoint/2010/main" val="493741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29</a:t>
            </a:fld>
            <a:endParaRPr lang="en-US"/>
          </a:p>
        </p:txBody>
      </p:sp>
    </p:spTree>
    <p:extLst>
      <p:ext uri="{BB962C8B-B14F-4D97-AF65-F5344CB8AC3E}">
        <p14:creationId xmlns:p14="http://schemas.microsoft.com/office/powerpoint/2010/main" val="605543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30</a:t>
            </a:fld>
            <a:endParaRPr lang="en-US"/>
          </a:p>
        </p:txBody>
      </p:sp>
    </p:spTree>
    <p:extLst>
      <p:ext uri="{BB962C8B-B14F-4D97-AF65-F5344CB8AC3E}">
        <p14:creationId xmlns:p14="http://schemas.microsoft.com/office/powerpoint/2010/main" val="2401410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47</a:t>
            </a:fld>
            <a:endParaRPr lang="en-US"/>
          </a:p>
        </p:txBody>
      </p:sp>
    </p:spTree>
    <p:extLst>
      <p:ext uri="{BB962C8B-B14F-4D97-AF65-F5344CB8AC3E}">
        <p14:creationId xmlns:p14="http://schemas.microsoft.com/office/powerpoint/2010/main" val="58951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51</a:t>
            </a:fld>
            <a:endParaRPr lang="en-US"/>
          </a:p>
        </p:txBody>
      </p:sp>
    </p:spTree>
    <p:extLst>
      <p:ext uri="{BB962C8B-B14F-4D97-AF65-F5344CB8AC3E}">
        <p14:creationId xmlns:p14="http://schemas.microsoft.com/office/powerpoint/2010/main" val="318854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346058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4</a:t>
            </a:fld>
            <a:endParaRPr lang="en-US"/>
          </a:p>
        </p:txBody>
      </p:sp>
    </p:spTree>
    <p:extLst>
      <p:ext uri="{BB962C8B-B14F-4D97-AF65-F5344CB8AC3E}">
        <p14:creationId xmlns:p14="http://schemas.microsoft.com/office/powerpoint/2010/main" val="256682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5</a:t>
            </a:fld>
            <a:endParaRPr lang="en-US"/>
          </a:p>
        </p:txBody>
      </p:sp>
    </p:spTree>
    <p:extLst>
      <p:ext uri="{BB962C8B-B14F-4D97-AF65-F5344CB8AC3E}">
        <p14:creationId xmlns:p14="http://schemas.microsoft.com/office/powerpoint/2010/main" val="179172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6</a:t>
            </a:fld>
            <a:endParaRPr lang="en-US"/>
          </a:p>
        </p:txBody>
      </p:sp>
    </p:spTree>
    <p:extLst>
      <p:ext uri="{BB962C8B-B14F-4D97-AF65-F5344CB8AC3E}">
        <p14:creationId xmlns:p14="http://schemas.microsoft.com/office/powerpoint/2010/main" val="51647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7</a:t>
            </a:fld>
            <a:endParaRPr lang="en-US"/>
          </a:p>
        </p:txBody>
      </p:sp>
    </p:spTree>
    <p:extLst>
      <p:ext uri="{BB962C8B-B14F-4D97-AF65-F5344CB8AC3E}">
        <p14:creationId xmlns:p14="http://schemas.microsoft.com/office/powerpoint/2010/main" val="76064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8</a:t>
            </a:fld>
            <a:endParaRPr lang="en-US"/>
          </a:p>
        </p:txBody>
      </p:sp>
    </p:spTree>
    <p:extLst>
      <p:ext uri="{BB962C8B-B14F-4D97-AF65-F5344CB8AC3E}">
        <p14:creationId xmlns:p14="http://schemas.microsoft.com/office/powerpoint/2010/main" val="92605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9</a:t>
            </a:fld>
            <a:endParaRPr lang="en-US"/>
          </a:p>
        </p:txBody>
      </p:sp>
    </p:spTree>
    <p:extLst>
      <p:ext uri="{BB962C8B-B14F-4D97-AF65-F5344CB8AC3E}">
        <p14:creationId xmlns:p14="http://schemas.microsoft.com/office/powerpoint/2010/main" val="393531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144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0EE17-CFAB-4D26-B63C-0014F2997EC4}"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4CEBB-2B45-44E7-9A9C-6831F2A34C7A}" type="slidenum">
              <a:rPr lang="en-US" smtClean="0"/>
              <a:pPr/>
              <a:t>‹#›</a:t>
            </a:fld>
            <a:endParaRPr lang="en-US"/>
          </a:p>
        </p:txBody>
      </p:sp>
    </p:spTree>
    <p:extLst>
      <p:ext uri="{BB962C8B-B14F-4D97-AF65-F5344CB8AC3E}">
        <p14:creationId xmlns:p14="http://schemas.microsoft.com/office/powerpoint/2010/main" val="19379499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3_Title and Content">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304800" y="1314451"/>
            <a:ext cx="8229600" cy="3394472"/>
          </a:xfrm>
          <a:prstGeom prst="rect">
            <a:avLst/>
          </a:prstGeom>
          <a:noFill/>
          <a:ln>
            <a:noFill/>
          </a:ln>
        </p:spPr>
        <p:txBody>
          <a:bodyPr spcFirstLastPara="1" wrap="square" lIns="91425" tIns="45700" rIns="91425" bIns="45700" anchor="t" anchorCtr="0">
            <a:normAutofit/>
          </a:bodyPr>
          <a:lstStyle>
            <a:lvl1pPr marL="457189" lvl="0" indent="-342892" algn="l">
              <a:spcBef>
                <a:spcPts val="360"/>
              </a:spcBef>
              <a:spcAft>
                <a:spcPts val="0"/>
              </a:spcAft>
              <a:buClr>
                <a:schemeClr val="dk1"/>
              </a:buClr>
              <a:buSzPts val="1800"/>
              <a:buChar char="•"/>
              <a:defRPr/>
            </a:lvl1pPr>
            <a:lvl2pPr marL="914378" lvl="1" indent="-342892" algn="l">
              <a:spcBef>
                <a:spcPts val="360"/>
              </a:spcBef>
              <a:spcAft>
                <a:spcPts val="0"/>
              </a:spcAft>
              <a:buClr>
                <a:schemeClr val="dk1"/>
              </a:buClr>
              <a:buSzPts val="1800"/>
              <a:buChar char="–"/>
              <a:defRPr/>
            </a:lvl2pPr>
            <a:lvl3pPr marL="1371566" lvl="2" indent="-342892" algn="l">
              <a:spcBef>
                <a:spcPts val="360"/>
              </a:spcBef>
              <a:spcAft>
                <a:spcPts val="0"/>
              </a:spcAft>
              <a:buClr>
                <a:schemeClr val="dk1"/>
              </a:buClr>
              <a:buSzPts val="1800"/>
              <a:buChar char="•"/>
              <a:defRPr/>
            </a:lvl3pPr>
            <a:lvl4pPr marL="1828754" lvl="3" indent="-342892" algn="l">
              <a:spcBef>
                <a:spcPts val="360"/>
              </a:spcBef>
              <a:spcAft>
                <a:spcPts val="0"/>
              </a:spcAft>
              <a:buClr>
                <a:schemeClr val="dk1"/>
              </a:buClr>
              <a:buSzPts val="1800"/>
              <a:buChar char="–"/>
              <a:defRPr/>
            </a:lvl4pPr>
            <a:lvl5pPr marL="2285943" lvl="4" indent="-342892" algn="l">
              <a:spcBef>
                <a:spcPts val="360"/>
              </a:spcBef>
              <a:spcAft>
                <a:spcPts val="0"/>
              </a:spcAft>
              <a:buClr>
                <a:schemeClr val="dk1"/>
              </a:buClr>
              <a:buSzPts val="1800"/>
              <a:buChar char="»"/>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7290359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18/10/relationships/comments" Target="../comments/modernComment_146_37C973DE.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18/10/relationships/comments" Target="../comments/modernComment_147_EF7985B0.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0.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60.png"/><Relationship Id="rId5" Type="http://schemas.microsoft.com/office/2007/relationships/hdphoto" Target="../media/hdphoto1.wdp"/><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0.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0.png"/><Relationship Id="rId5" Type="http://schemas.microsoft.com/office/2007/relationships/hdphoto" Target="../media/hdphoto1.wdp"/><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18/10/relationships/comments" Target="../comments/modernComment_153_D763B06B.xml"/><Relationship Id="rId5" Type="http://schemas.openxmlformats.org/officeDocument/2006/relationships/image" Target="../media/image3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18/10/relationships/comments" Target="../comments/modernComment_157_E95370C.xml"/><Relationship Id="rId5" Type="http://schemas.openxmlformats.org/officeDocument/2006/relationships/image" Target="../media/image36.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18/10/relationships/comments" Target="../comments/modernComment_158_4C6C9D51.xml"/><Relationship Id="rId5" Type="http://schemas.openxmlformats.org/officeDocument/2006/relationships/image" Target="../media/image37.pn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18/10/relationships/comments" Target="../comments/modernComment_159_82B067F4.xml"/><Relationship Id="rId5" Type="http://schemas.openxmlformats.org/officeDocument/2006/relationships/image" Target="../media/image38.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1479" y="1428750"/>
            <a:ext cx="4834962" cy="923322"/>
          </a:xfrm>
          <a:prstGeom prst="rect">
            <a:avLst/>
          </a:prstGeom>
          <a:noFill/>
        </p:spPr>
        <p:txBody>
          <a:bodyPr wrap="none" lIns="91432" tIns="45716" rIns="91432" bIns="45716">
            <a:spAutoFit/>
          </a:bodyPr>
          <a:lstStyle/>
          <a:p>
            <a:pPr algn="ctr"/>
            <a:r>
              <a:rPr lang="id-ID" sz="5400" b="1" noProof="1">
                <a:ln w="0"/>
                <a:solidFill>
                  <a:schemeClr val="tx1">
                    <a:lumMod val="75000"/>
                    <a:lumOff val="25000"/>
                  </a:schemeClr>
                </a:solidFill>
                <a:effectLst>
                  <a:outerShdw blurRad="38100" dist="38100" dir="2700000" algn="tl">
                    <a:srgbClr val="000000">
                      <a:alpha val="43137"/>
                    </a:srgbClr>
                  </a:outerShdw>
                </a:effectLst>
                <a:latin typeface="Bodoni MT Condensed" panose="02070606080606020203" pitchFamily="18" charset="0"/>
                <a:ea typeface="Cambria" pitchFamily="18" charset="0"/>
                <a:cs typeface="Calibri" pitchFamily="34" charset="0"/>
              </a:rPr>
              <a:t>Media Pembelajaran</a:t>
            </a:r>
          </a:p>
        </p:txBody>
      </p:sp>
      <p:sp>
        <p:nvSpPr>
          <p:cNvPr id="6" name="Rectangle 5"/>
          <p:cNvSpPr/>
          <p:nvPr/>
        </p:nvSpPr>
        <p:spPr>
          <a:xfrm>
            <a:off x="579121" y="2394295"/>
            <a:ext cx="5059679" cy="1138765"/>
          </a:xfrm>
          <a:prstGeom prst="rect">
            <a:avLst/>
          </a:prstGeom>
          <a:noFill/>
        </p:spPr>
        <p:txBody>
          <a:bodyPr wrap="square" lIns="91432" tIns="45716" rIns="91432" bIns="45716">
            <a:spAutoFit/>
          </a:bodyPr>
          <a:lstStyle/>
          <a:p>
            <a:pPr algn="ctr"/>
            <a:r>
              <a:rPr lang="id-ID" sz="4000" b="1" noProof="1">
                <a:ln w="0"/>
                <a:effectLst>
                  <a:outerShdw blurRad="38100" dist="19050" dir="2700000" algn="tl" rotWithShape="0">
                    <a:schemeClr val="dk1">
                      <a:alpha val="40000"/>
                    </a:schemeClr>
                  </a:outerShdw>
                </a:effectLst>
                <a:latin typeface="Candara Light" panose="020E0502030303020204" pitchFamily="34" charset="0"/>
                <a:ea typeface="Batang" pitchFamily="18" charset="-127"/>
                <a:cs typeface="Courier New" panose="02070309020205020404" pitchFamily="49" charset="0"/>
              </a:rPr>
              <a:t>Ekonomi</a:t>
            </a:r>
            <a:endParaRPr lang="id-ID" sz="6600" b="1" noProof="1">
              <a:ln w="0"/>
              <a:effectLst>
                <a:outerShdw blurRad="38100" dist="19050" dir="2700000" algn="tl" rotWithShape="0">
                  <a:schemeClr val="dk1">
                    <a:alpha val="40000"/>
                  </a:schemeClr>
                </a:outerShdw>
              </a:effectLst>
              <a:latin typeface="Candara Light" panose="020E0502030303020204" pitchFamily="34" charset="0"/>
              <a:ea typeface="Batang" pitchFamily="18" charset="-127"/>
              <a:cs typeface="Courier New" panose="02070309020205020404" pitchFamily="49" charset="0"/>
            </a:endParaRPr>
          </a:p>
          <a:p>
            <a:pPr algn="ctr"/>
            <a:r>
              <a:rPr lang="id-ID" sz="2800" b="1" noProof="1">
                <a:ln w="0"/>
                <a:effectLst>
                  <a:outerShdw blurRad="38100" dist="19050" dir="2700000" algn="tl" rotWithShape="0">
                    <a:schemeClr val="dk1">
                      <a:alpha val="40000"/>
                    </a:schemeClr>
                  </a:outerShdw>
                </a:effectLst>
                <a:latin typeface="Candara Light" panose="020E0502030303020204" pitchFamily="34" charset="0"/>
                <a:ea typeface="Batang" pitchFamily="18" charset="-127"/>
                <a:cs typeface="Courier New" panose="02070309020205020404" pitchFamily="49" charset="0"/>
              </a:rPr>
              <a:t>untuk SMA/MA Kelas </a:t>
            </a:r>
            <a:r>
              <a:rPr lang="en-US" sz="2800" b="1" noProof="1">
                <a:ln w="0"/>
                <a:effectLst>
                  <a:outerShdw blurRad="38100" dist="19050" dir="2700000" algn="tl" rotWithShape="0">
                    <a:schemeClr val="dk1">
                      <a:alpha val="40000"/>
                    </a:schemeClr>
                  </a:outerShdw>
                </a:effectLst>
                <a:latin typeface="Candara Light" panose="020E0502030303020204" pitchFamily="34" charset="0"/>
                <a:ea typeface="Batang" pitchFamily="18" charset="-127"/>
                <a:cs typeface="Courier New" panose="02070309020205020404" pitchFamily="49" charset="0"/>
              </a:rPr>
              <a:t>XI</a:t>
            </a:r>
            <a:endParaRPr lang="id-ID" sz="2800" b="1" noProof="1">
              <a:ln w="0"/>
              <a:effectLst>
                <a:outerShdw blurRad="38100" dist="19050" dir="2700000" algn="tl" rotWithShape="0">
                  <a:schemeClr val="dk1">
                    <a:alpha val="40000"/>
                  </a:schemeClr>
                </a:outerShdw>
              </a:effectLst>
              <a:latin typeface="Candara Light" panose="020E0502030303020204" pitchFamily="34" charset="0"/>
              <a:ea typeface="Batang" pitchFamily="18" charset="-127"/>
              <a:cs typeface="Courier New" panose="02070309020205020404" pitchFamily="49" charset="0"/>
            </a:endParaRPr>
          </a:p>
        </p:txBody>
      </p:sp>
      <p:cxnSp>
        <p:nvCxnSpPr>
          <p:cNvPr id="7" name="Straight Connector 6"/>
          <p:cNvCxnSpPr/>
          <p:nvPr/>
        </p:nvCxnSpPr>
        <p:spPr>
          <a:xfrm>
            <a:off x="502920" y="2343150"/>
            <a:ext cx="5212080" cy="0"/>
          </a:xfrm>
          <a:prstGeom prst="line">
            <a:avLst/>
          </a:prstGeom>
          <a:ln w="57150"/>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rot="297755">
            <a:off x="5925714" y="566571"/>
            <a:ext cx="2416148" cy="3553159"/>
          </a:xfrm>
          <a:prstGeom prst="rect">
            <a:avLst/>
          </a:prstGeom>
          <a:ln>
            <a:noFill/>
          </a:ln>
          <a:effectLst>
            <a:outerShdw blurRad="76200" dist="76200" dir="20400000" sx="102000" sy="102000" algn="bl" rotWithShape="0">
              <a:prstClr val="black">
                <a:alpha val="50000"/>
              </a:prst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4302125"/>
            <a:ext cx="9144000" cy="841375"/>
            <a:chOff x="0" y="4302125"/>
            <a:chExt cx="9144000" cy="841375"/>
          </a:xfrm>
        </p:grpSpPr>
        <p:grpSp>
          <p:nvGrpSpPr>
            <p:cNvPr id="2" name="Group 1"/>
            <p:cNvGrpSpPr/>
            <p:nvPr/>
          </p:nvGrpSpPr>
          <p:grpSpPr>
            <a:xfrm>
              <a:off x="0" y="4302125"/>
              <a:ext cx="9144000" cy="841375"/>
              <a:chOff x="0" y="4302125"/>
              <a:chExt cx="9144000" cy="841375"/>
            </a:xfrm>
          </p:grpSpPr>
          <p:grpSp>
            <p:nvGrpSpPr>
              <p:cNvPr id="10" name="Group 9"/>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9"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12" name="Picture 11"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3" name="Rectangle 2"/>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3910310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p:tgtEl>
                                          <p:spTgt spid="5"/>
                                        </p:tgtEl>
                                        <p:attrNameLst>
                                          <p:attrName>ppt_x</p:attrName>
                                        </p:attrNameLst>
                                      </p:cBhvr>
                                      <p:tavLst>
                                        <p:tav tm="0">
                                          <p:val>
                                            <p:strVal val="#ppt_x+#ppt_w*1.125000"/>
                                          </p:val>
                                        </p:tav>
                                        <p:tav tm="100000">
                                          <p:val>
                                            <p:strVal val="#ppt_x"/>
                                          </p:val>
                                        </p:tav>
                                      </p:tavLst>
                                    </p:anim>
                                    <p:animEffect transition="in" filter="wipe(left)">
                                      <p:cBhvr>
                                        <p:cTn id="8" dur="750"/>
                                        <p:tgtEl>
                                          <p:spTgt spid="5"/>
                                        </p:tgtEl>
                                      </p:cBhvr>
                                    </p:animEffect>
                                  </p:childTnLst>
                                </p:cTn>
                              </p:par>
                              <p:par>
                                <p:cTn id="9" presetID="22" presetClass="entr" presetSubtype="8"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50" presetClass="entr" presetSubtype="0" decel="100000" fill="hold" grpId="0" nodeType="withEffect">
                                  <p:stCondLst>
                                    <p:cond delay="275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18" presetClass="entr" presetSubtype="12" fill="hold" nodeType="withEffect">
                                  <p:stCondLst>
                                    <p:cond delay="320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577;p38">
            <a:extLst>
              <a:ext uri="{FF2B5EF4-FFF2-40B4-BE49-F238E27FC236}">
                <a16:creationId xmlns:a16="http://schemas.microsoft.com/office/drawing/2014/main" id="{7763A03C-2569-3510-F66F-C828CE188E80}"/>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a:solidFill>
                  <a:schemeClr val="tx2"/>
                </a:solidFill>
                <a:latin typeface="DM Sans" pitchFamily="2" charset="77"/>
              </a:rPr>
              <a:t>03</a:t>
            </a:r>
          </a:p>
        </p:txBody>
      </p:sp>
      <p:cxnSp>
        <p:nvCxnSpPr>
          <p:cNvPr id="3" name="Google Shape;579;p38">
            <a:extLst>
              <a:ext uri="{FF2B5EF4-FFF2-40B4-BE49-F238E27FC236}">
                <a16:creationId xmlns:a16="http://schemas.microsoft.com/office/drawing/2014/main" id="{521C042D-7F98-62AB-B5D7-0769B054AB63}"/>
              </a:ext>
            </a:extLst>
          </p:cNvPr>
          <p:cNvCxnSpPr>
            <a:cxnSpLocks/>
          </p:cNvCxnSpPr>
          <p:nvPr/>
        </p:nvCxnSpPr>
        <p:spPr>
          <a:xfrm>
            <a:off x="221794" y="573654"/>
            <a:ext cx="813513"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4" name="TextBox 3">
            <a:extLst>
              <a:ext uri="{FF2B5EF4-FFF2-40B4-BE49-F238E27FC236}">
                <a16:creationId xmlns:a16="http://schemas.microsoft.com/office/drawing/2014/main" id="{6D4F4B9D-9885-6A3A-DAF5-3500A26D87DE}"/>
              </a:ext>
            </a:extLst>
          </p:cNvPr>
          <p:cNvSpPr txBox="1"/>
          <p:nvPr/>
        </p:nvSpPr>
        <p:spPr>
          <a:xfrm>
            <a:off x="1052669" y="388988"/>
            <a:ext cx="4832685" cy="369332"/>
          </a:xfrm>
          <a:prstGeom prst="rect">
            <a:avLst/>
          </a:prstGeom>
          <a:noFill/>
        </p:spPr>
        <p:txBody>
          <a:bodyPr wrap="square" rtlCol="0">
            <a:spAutoFit/>
          </a:bodyPr>
          <a:lstStyle/>
          <a:p>
            <a:r>
              <a:rPr lang="id-ID" b="1" dirty="0">
                <a:solidFill>
                  <a:schemeClr val="bg2">
                    <a:lumMod val="25000"/>
                  </a:schemeClr>
                </a:solidFill>
                <a:latin typeface="DM Sans" pitchFamily="2" charset="77"/>
              </a:rPr>
              <a:t>Jenis Badan Usaha</a:t>
            </a:r>
          </a:p>
        </p:txBody>
      </p:sp>
      <p:sp>
        <p:nvSpPr>
          <p:cNvPr id="6" name="Google Shape;471;p34">
            <a:extLst>
              <a:ext uri="{FF2B5EF4-FFF2-40B4-BE49-F238E27FC236}">
                <a16:creationId xmlns:a16="http://schemas.microsoft.com/office/drawing/2014/main" id="{F363D0C0-094A-BF4D-B351-1B9A3F36D764}"/>
              </a:ext>
            </a:extLst>
          </p:cNvPr>
          <p:cNvSpPr/>
          <p:nvPr/>
        </p:nvSpPr>
        <p:spPr>
          <a:xfrm>
            <a:off x="645913" y="1709007"/>
            <a:ext cx="1142999" cy="410610"/>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solidFill>
                <a:latin typeface="Abadi" panose="020B0604020104020204" pitchFamily="34" charset="0"/>
                <a:cs typeface="Quire Sans" panose="020B0502040400020003" pitchFamily="34" charset="0"/>
              </a:rPr>
              <a:t>BUMS</a:t>
            </a:r>
            <a:endParaRPr sz="1600" dirty="0">
              <a:solidFill>
                <a:schemeClr val="bg1"/>
              </a:solidFill>
              <a:latin typeface="Abadi" panose="020B0604020104020204"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6905899C-B659-F459-2F6D-04E87A5A9FC5}"/>
              </a:ext>
            </a:extLst>
          </p:cNvPr>
          <p:cNvSpPr txBox="1"/>
          <p:nvPr/>
        </p:nvSpPr>
        <p:spPr>
          <a:xfrm>
            <a:off x="221794" y="771883"/>
            <a:ext cx="7391400" cy="338554"/>
          </a:xfrm>
          <a:prstGeom prst="rect">
            <a:avLst/>
          </a:prstGeom>
          <a:noFill/>
        </p:spPr>
        <p:txBody>
          <a:bodyPr wrap="square" rtlCol="0">
            <a:spAutoFit/>
          </a:bodyPr>
          <a:lstStyle/>
          <a:p>
            <a:pPr marL="342900" indent="-342900">
              <a:buFont typeface="+mj-lt"/>
              <a:buAutoNum type="alphaLcPeriod" startAt="2"/>
            </a:pPr>
            <a:r>
              <a:rPr lang="id-ID" sz="1600" dirty="0">
                <a:latin typeface="Quire Sans" panose="020B0502040400020003" pitchFamily="34" charset="0"/>
                <a:cs typeface="Quire Sans" panose="020B0502040400020003" pitchFamily="34" charset="0"/>
              </a:rPr>
              <a:t>Pengelompokan Badan Usaha Berdasarkan Kepemilikan Modal</a:t>
            </a:r>
          </a:p>
        </p:txBody>
      </p:sp>
      <p:sp>
        <p:nvSpPr>
          <p:cNvPr id="13" name="Google Shape;471;p34">
            <a:extLst>
              <a:ext uri="{FF2B5EF4-FFF2-40B4-BE49-F238E27FC236}">
                <a16:creationId xmlns:a16="http://schemas.microsoft.com/office/drawing/2014/main" id="{F0EC93BF-529D-10D0-A447-16EF83C61CF5}"/>
              </a:ext>
            </a:extLst>
          </p:cNvPr>
          <p:cNvSpPr/>
          <p:nvPr/>
        </p:nvSpPr>
        <p:spPr>
          <a:xfrm>
            <a:off x="623104" y="3023435"/>
            <a:ext cx="1165808" cy="410610"/>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solidFill>
                <a:latin typeface="Abadi" panose="020B0604020104020204" pitchFamily="34" charset="0"/>
                <a:cs typeface="Quire Sans" panose="020B0502040400020003" pitchFamily="34" charset="0"/>
              </a:rPr>
              <a:t>BUMN</a:t>
            </a:r>
            <a:endParaRPr sz="1600" dirty="0">
              <a:solidFill>
                <a:schemeClr val="bg1"/>
              </a:solidFill>
              <a:latin typeface="Abadi" panose="020B0604020104020204" pitchFamily="34" charset="0"/>
              <a:cs typeface="Quire Sans" panose="020B0502040400020003" pitchFamily="34" charset="0"/>
            </a:endParaRPr>
          </a:p>
        </p:txBody>
      </p:sp>
      <p:sp>
        <p:nvSpPr>
          <p:cNvPr id="15" name="Google Shape;471;p34">
            <a:extLst>
              <a:ext uri="{FF2B5EF4-FFF2-40B4-BE49-F238E27FC236}">
                <a16:creationId xmlns:a16="http://schemas.microsoft.com/office/drawing/2014/main" id="{4ECB56C5-C196-316A-307E-257B132D0128}"/>
              </a:ext>
            </a:extLst>
          </p:cNvPr>
          <p:cNvSpPr/>
          <p:nvPr/>
        </p:nvSpPr>
        <p:spPr>
          <a:xfrm>
            <a:off x="4724400" y="1651508"/>
            <a:ext cx="1154232" cy="425685"/>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solidFill>
                <a:latin typeface="Abadi" panose="020B0604020104020204" pitchFamily="34" charset="0"/>
                <a:cs typeface="Quire Sans" panose="020B0502040400020003" pitchFamily="34" charset="0"/>
              </a:rPr>
              <a:t>BUMD</a:t>
            </a:r>
            <a:endParaRPr sz="1600" dirty="0">
              <a:solidFill>
                <a:schemeClr val="bg1"/>
              </a:solidFill>
              <a:latin typeface="Abadi" panose="020B0604020104020204" pitchFamily="34" charset="0"/>
              <a:cs typeface="Quire Sans" panose="020B0502040400020003" pitchFamily="34" charset="0"/>
            </a:endParaRPr>
          </a:p>
        </p:txBody>
      </p:sp>
      <p:sp>
        <p:nvSpPr>
          <p:cNvPr id="17" name="Google Shape;471;p34">
            <a:extLst>
              <a:ext uri="{FF2B5EF4-FFF2-40B4-BE49-F238E27FC236}">
                <a16:creationId xmlns:a16="http://schemas.microsoft.com/office/drawing/2014/main" id="{2137A0EB-C0AE-01CC-F1B1-184F96D146A9}"/>
              </a:ext>
            </a:extLst>
          </p:cNvPr>
          <p:cNvSpPr/>
          <p:nvPr/>
        </p:nvSpPr>
        <p:spPr>
          <a:xfrm>
            <a:off x="4726299" y="3048175"/>
            <a:ext cx="1154232" cy="425685"/>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solidFill>
                  <a:schemeClr val="bg1"/>
                </a:solidFill>
                <a:latin typeface="Abadi" panose="020B0604020104020204" pitchFamily="34" charset="0"/>
                <a:cs typeface="Quire Sans" panose="020B0502040400020003" pitchFamily="34" charset="0"/>
              </a:rPr>
              <a:t>Campuran</a:t>
            </a:r>
            <a:endParaRPr sz="1600" dirty="0">
              <a:solidFill>
                <a:schemeClr val="bg1"/>
              </a:solidFill>
              <a:latin typeface="Abadi" panose="020B0604020104020204" pitchFamily="34" charset="0"/>
              <a:cs typeface="Quire Sans" panose="020B0502040400020003" pitchFamily="34" charset="0"/>
            </a:endParaRPr>
          </a:p>
        </p:txBody>
      </p:sp>
      <p:sp>
        <p:nvSpPr>
          <p:cNvPr id="18" name="TextBox 17">
            <a:extLst>
              <a:ext uri="{FF2B5EF4-FFF2-40B4-BE49-F238E27FC236}">
                <a16:creationId xmlns:a16="http://schemas.microsoft.com/office/drawing/2014/main" id="{80DE911D-ACB1-2A4A-24D9-8FCA89873F11}"/>
              </a:ext>
            </a:extLst>
          </p:cNvPr>
          <p:cNvSpPr txBox="1"/>
          <p:nvPr/>
        </p:nvSpPr>
        <p:spPr>
          <a:xfrm>
            <a:off x="569712" y="1051883"/>
            <a:ext cx="8040888" cy="523220"/>
          </a:xfrm>
          <a:prstGeom prst="rect">
            <a:avLst/>
          </a:prstGeom>
          <a:noFill/>
        </p:spPr>
        <p:txBody>
          <a:bodyPr wrap="square" rtlCol="0">
            <a:spAutoFit/>
          </a:bodyPr>
          <a:lstStyle/>
          <a:p>
            <a:r>
              <a:rPr lang="id-ID" sz="1400" dirty="0">
                <a:latin typeface="Quire Sans Light" panose="020B0302040400020003" pitchFamily="34" charset="0"/>
              </a:rPr>
              <a:t>Berdasarkan kepemilikan modal, badan usaha dikelompokkan menjadi badan usaha milik swasta, milik negara, milik daerah, dan campuran.</a:t>
            </a:r>
          </a:p>
        </p:txBody>
      </p:sp>
      <p:sp>
        <p:nvSpPr>
          <p:cNvPr id="19" name="TextBox 18">
            <a:extLst>
              <a:ext uri="{FF2B5EF4-FFF2-40B4-BE49-F238E27FC236}">
                <a16:creationId xmlns:a16="http://schemas.microsoft.com/office/drawing/2014/main" id="{7362E730-7C8A-2B2A-4CDB-605C4FBB0A0B}"/>
              </a:ext>
            </a:extLst>
          </p:cNvPr>
          <p:cNvSpPr txBox="1"/>
          <p:nvPr/>
        </p:nvSpPr>
        <p:spPr>
          <a:xfrm>
            <a:off x="1865113" y="1667007"/>
            <a:ext cx="2402087" cy="954107"/>
          </a:xfrm>
          <a:prstGeom prst="rect">
            <a:avLst/>
          </a:prstGeom>
          <a:noFill/>
        </p:spPr>
        <p:txBody>
          <a:bodyPr wrap="square" rtlCol="0">
            <a:spAutoFit/>
          </a:bodyPr>
          <a:lstStyle/>
          <a:p>
            <a:pPr algn="just"/>
            <a:r>
              <a:rPr lang="id-ID" sz="1400" dirty="0">
                <a:latin typeface="Quire Sans Light" panose="020B0302040400020003" pitchFamily="34" charset="0"/>
              </a:rPr>
              <a:t>Badan usaha yang modalnya dimiliki oleh pihak swasta dan mempunyai tujuan utama mencari laba.</a:t>
            </a:r>
          </a:p>
        </p:txBody>
      </p:sp>
      <p:sp>
        <p:nvSpPr>
          <p:cNvPr id="20" name="TextBox 19">
            <a:extLst>
              <a:ext uri="{FF2B5EF4-FFF2-40B4-BE49-F238E27FC236}">
                <a16:creationId xmlns:a16="http://schemas.microsoft.com/office/drawing/2014/main" id="{E9487C36-9946-F426-EBEF-AD4982EC0992}"/>
              </a:ext>
            </a:extLst>
          </p:cNvPr>
          <p:cNvSpPr txBox="1"/>
          <p:nvPr/>
        </p:nvSpPr>
        <p:spPr>
          <a:xfrm>
            <a:off x="1865112" y="2957392"/>
            <a:ext cx="2402087" cy="1600438"/>
          </a:xfrm>
          <a:prstGeom prst="rect">
            <a:avLst/>
          </a:prstGeom>
          <a:noFill/>
        </p:spPr>
        <p:txBody>
          <a:bodyPr wrap="square" rtlCol="0">
            <a:spAutoFit/>
          </a:bodyPr>
          <a:lstStyle/>
          <a:p>
            <a:pPr algn="just"/>
            <a:r>
              <a:rPr lang="id-ID" sz="1400" dirty="0">
                <a:latin typeface="Quire Sans Light" panose="020B0302040400020003" pitchFamily="34" charset="0"/>
              </a:rPr>
              <a:t>Badan usaha yang pemilik modalnya adalah negara atau pemerintah. Umumnya, memberi layanan kepada masyarakat atau </a:t>
            </a:r>
            <a:r>
              <a:rPr lang="id-ID" sz="1400" dirty="0" smtClean="0">
                <a:latin typeface="Quire Sans Light" panose="020B0302040400020003" pitchFamily="34" charset="0"/>
              </a:rPr>
              <a:t>sebagai</a:t>
            </a:r>
            <a:r>
              <a:rPr lang="en-US" sz="1400" dirty="0" smtClean="0">
                <a:latin typeface="Quire Sans Light" panose="020B0302040400020003" pitchFamily="34" charset="0"/>
              </a:rPr>
              <a:t> </a:t>
            </a:r>
            <a:r>
              <a:rPr lang="id-ID" sz="1400" dirty="0" smtClean="0">
                <a:latin typeface="Quire Sans Light" panose="020B0302040400020003" pitchFamily="34" charset="0"/>
              </a:rPr>
              <a:t>agen</a:t>
            </a:r>
            <a:r>
              <a:rPr lang="en-US" sz="1400" dirty="0" smtClean="0">
                <a:latin typeface="Quire Sans Light" panose="020B0302040400020003" pitchFamily="34" charset="0"/>
              </a:rPr>
              <a:t> </a:t>
            </a:r>
            <a:r>
              <a:rPr lang="id-ID" sz="1400" dirty="0" smtClean="0">
                <a:latin typeface="Quire Sans Light" panose="020B0302040400020003" pitchFamily="34" charset="0"/>
              </a:rPr>
              <a:t>pembangunan.</a:t>
            </a:r>
            <a:endParaRPr lang="en-US" sz="1400" dirty="0">
              <a:latin typeface="Quire Sans Light" panose="020B0302040400020003" pitchFamily="34" charset="0"/>
            </a:endParaRPr>
          </a:p>
          <a:p>
            <a:pPr algn="just"/>
            <a:r>
              <a:rPr lang="id-ID" sz="1400" dirty="0" smtClean="0">
                <a:latin typeface="Quire Sans Light" panose="020B0302040400020003" pitchFamily="34" charset="0"/>
              </a:rPr>
              <a:t>Contoh</a:t>
            </a:r>
            <a:r>
              <a:rPr lang="id-ID" sz="1400" dirty="0">
                <a:latin typeface="Quire Sans Light" panose="020B0302040400020003" pitchFamily="34" charset="0"/>
              </a:rPr>
              <a:t>: PT KAI (Persero)</a:t>
            </a:r>
          </a:p>
        </p:txBody>
      </p:sp>
      <p:sp>
        <p:nvSpPr>
          <p:cNvPr id="23" name="TextBox 22">
            <a:extLst>
              <a:ext uri="{FF2B5EF4-FFF2-40B4-BE49-F238E27FC236}">
                <a16:creationId xmlns:a16="http://schemas.microsoft.com/office/drawing/2014/main" id="{1A6ACAFC-82E2-C410-D2E4-14D59C6998B9}"/>
              </a:ext>
            </a:extLst>
          </p:cNvPr>
          <p:cNvSpPr txBox="1"/>
          <p:nvPr/>
        </p:nvSpPr>
        <p:spPr>
          <a:xfrm>
            <a:off x="6005047" y="1611282"/>
            <a:ext cx="2514600" cy="1384995"/>
          </a:xfrm>
          <a:prstGeom prst="rect">
            <a:avLst/>
          </a:prstGeom>
          <a:noFill/>
        </p:spPr>
        <p:txBody>
          <a:bodyPr wrap="square" rtlCol="0">
            <a:spAutoFit/>
          </a:bodyPr>
          <a:lstStyle/>
          <a:p>
            <a:pPr algn="just"/>
            <a:r>
              <a:rPr lang="id-ID" sz="1400" dirty="0">
                <a:latin typeface="Quire Sans Light" panose="020B0302040400020003" pitchFamily="34" charset="0"/>
                <a:cs typeface="Quire Sans" panose="020B0502040400020003" pitchFamily="34" charset="0"/>
              </a:rPr>
              <a:t>Badan usaha yang dimiliki oleh pemerintah daerah. Pada umumnya, memberi layanan kepada masyarakat daerah setempat. Contoh: </a:t>
            </a:r>
            <a:r>
              <a:rPr lang="id-ID" sz="1400" dirty="0" err="1">
                <a:latin typeface="Quire Sans Light" panose="020B0302040400020003" pitchFamily="34" charset="0"/>
                <a:cs typeface="Quire Sans" panose="020B0502040400020003" pitchFamily="34" charset="0"/>
              </a:rPr>
              <a:t>Perumda</a:t>
            </a:r>
            <a:r>
              <a:rPr lang="id-ID" sz="1400" dirty="0">
                <a:latin typeface="Quire Sans Light" panose="020B0302040400020003" pitchFamily="34" charset="0"/>
                <a:cs typeface="Quire Sans" panose="020B0502040400020003" pitchFamily="34" charset="0"/>
              </a:rPr>
              <a:t> Pasar Jaya.</a:t>
            </a:r>
          </a:p>
        </p:txBody>
      </p:sp>
      <p:sp>
        <p:nvSpPr>
          <p:cNvPr id="24" name="TextBox 23">
            <a:extLst>
              <a:ext uri="{FF2B5EF4-FFF2-40B4-BE49-F238E27FC236}">
                <a16:creationId xmlns:a16="http://schemas.microsoft.com/office/drawing/2014/main" id="{D0599B23-F7C2-B62C-DB40-677DB8D7F41A}"/>
              </a:ext>
            </a:extLst>
          </p:cNvPr>
          <p:cNvSpPr txBox="1"/>
          <p:nvPr/>
        </p:nvSpPr>
        <p:spPr>
          <a:xfrm>
            <a:off x="6007256" y="3054203"/>
            <a:ext cx="2514600" cy="1600438"/>
          </a:xfrm>
          <a:prstGeom prst="rect">
            <a:avLst/>
          </a:prstGeom>
          <a:noFill/>
        </p:spPr>
        <p:txBody>
          <a:bodyPr wrap="square" rtlCol="0">
            <a:spAutoFit/>
          </a:bodyPr>
          <a:lstStyle/>
          <a:p>
            <a:pPr algn="just"/>
            <a:r>
              <a:rPr lang="id-ID" sz="1400" dirty="0">
                <a:latin typeface="Quire Sans Light" panose="020B0302040400020003" pitchFamily="34" charset="0"/>
              </a:rPr>
              <a:t>Badan usaha yang sebagian modalnya dimiliki oleh swasta dan sebagian lagi dimiliki oleh pemerintah. Laba badan usaha dibagi sesuai proporsi kepemilikan modal. Contoh: PT Pembangunan Jaya.</a:t>
            </a:r>
          </a:p>
        </p:txBody>
      </p:sp>
    </p:spTree>
    <p:extLst>
      <p:ext uri="{BB962C8B-B14F-4D97-AF65-F5344CB8AC3E}">
        <p14:creationId xmlns:p14="http://schemas.microsoft.com/office/powerpoint/2010/main" val="1862394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577;p38">
            <a:extLst>
              <a:ext uri="{FF2B5EF4-FFF2-40B4-BE49-F238E27FC236}">
                <a16:creationId xmlns:a16="http://schemas.microsoft.com/office/drawing/2014/main" id="{7763A03C-2569-3510-F66F-C828CE188E80}"/>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a:solidFill>
                  <a:schemeClr val="tx2"/>
                </a:solidFill>
                <a:latin typeface="DM Sans" pitchFamily="2" charset="77"/>
              </a:rPr>
              <a:t>03</a:t>
            </a:r>
          </a:p>
        </p:txBody>
      </p:sp>
      <p:cxnSp>
        <p:nvCxnSpPr>
          <p:cNvPr id="3" name="Google Shape;579;p38">
            <a:extLst>
              <a:ext uri="{FF2B5EF4-FFF2-40B4-BE49-F238E27FC236}">
                <a16:creationId xmlns:a16="http://schemas.microsoft.com/office/drawing/2014/main" id="{521C042D-7F98-62AB-B5D7-0769B054AB63}"/>
              </a:ext>
            </a:extLst>
          </p:cNvPr>
          <p:cNvCxnSpPr>
            <a:cxnSpLocks/>
          </p:cNvCxnSpPr>
          <p:nvPr/>
        </p:nvCxnSpPr>
        <p:spPr>
          <a:xfrm>
            <a:off x="221794" y="573654"/>
            <a:ext cx="813513"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4" name="TextBox 3">
            <a:extLst>
              <a:ext uri="{FF2B5EF4-FFF2-40B4-BE49-F238E27FC236}">
                <a16:creationId xmlns:a16="http://schemas.microsoft.com/office/drawing/2014/main" id="{6D4F4B9D-9885-6A3A-DAF5-3500A26D87DE}"/>
              </a:ext>
            </a:extLst>
          </p:cNvPr>
          <p:cNvSpPr txBox="1"/>
          <p:nvPr/>
        </p:nvSpPr>
        <p:spPr>
          <a:xfrm>
            <a:off x="1052669" y="388988"/>
            <a:ext cx="4832685" cy="369332"/>
          </a:xfrm>
          <a:prstGeom prst="rect">
            <a:avLst/>
          </a:prstGeom>
          <a:noFill/>
        </p:spPr>
        <p:txBody>
          <a:bodyPr wrap="square" rtlCol="0">
            <a:spAutoFit/>
          </a:bodyPr>
          <a:lstStyle/>
          <a:p>
            <a:r>
              <a:rPr lang="id-ID" b="1" dirty="0">
                <a:solidFill>
                  <a:schemeClr val="bg2">
                    <a:lumMod val="25000"/>
                  </a:schemeClr>
                </a:solidFill>
                <a:latin typeface="DM Sans" pitchFamily="2" charset="77"/>
              </a:rPr>
              <a:t>Jenis Badan Usaha</a:t>
            </a:r>
          </a:p>
        </p:txBody>
      </p:sp>
      <p:sp>
        <p:nvSpPr>
          <p:cNvPr id="6" name="Google Shape;471;p34">
            <a:extLst>
              <a:ext uri="{FF2B5EF4-FFF2-40B4-BE49-F238E27FC236}">
                <a16:creationId xmlns:a16="http://schemas.microsoft.com/office/drawing/2014/main" id="{F363D0C0-094A-BF4D-B351-1B9A3F36D764}"/>
              </a:ext>
            </a:extLst>
          </p:cNvPr>
          <p:cNvSpPr/>
          <p:nvPr/>
        </p:nvSpPr>
        <p:spPr>
          <a:xfrm>
            <a:off x="613117" y="1640212"/>
            <a:ext cx="4263683" cy="410610"/>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solidFill>
                <a:latin typeface="Abadi" panose="020B0604020104020204" pitchFamily="34" charset="0"/>
                <a:cs typeface="Quire Sans" panose="020B0502040400020003" pitchFamily="34" charset="0"/>
              </a:rPr>
              <a:t>Badan Usaha </a:t>
            </a:r>
            <a:r>
              <a:rPr lang="en-US" sz="1600" dirty="0" err="1">
                <a:solidFill>
                  <a:schemeClr val="bg1"/>
                </a:solidFill>
                <a:latin typeface="Abadi" panose="020B0604020104020204" pitchFamily="34" charset="0"/>
                <a:cs typeface="Quire Sans" panose="020B0502040400020003" pitchFamily="34" charset="0"/>
              </a:rPr>
              <a:t>Penanaman</a:t>
            </a:r>
            <a:r>
              <a:rPr lang="en-US" sz="1600" dirty="0">
                <a:solidFill>
                  <a:schemeClr val="bg1"/>
                </a:solidFill>
                <a:latin typeface="Abadi" panose="020B0604020104020204" pitchFamily="34" charset="0"/>
                <a:cs typeface="Quire Sans" panose="020B0502040400020003" pitchFamily="34" charset="0"/>
              </a:rPr>
              <a:t> Modal </a:t>
            </a:r>
            <a:r>
              <a:rPr lang="en-US" sz="1600" dirty="0" err="1">
                <a:solidFill>
                  <a:schemeClr val="bg1"/>
                </a:solidFill>
                <a:latin typeface="Abadi" panose="020B0604020104020204" pitchFamily="34" charset="0"/>
                <a:cs typeface="Quire Sans" panose="020B0502040400020003" pitchFamily="34" charset="0"/>
              </a:rPr>
              <a:t>dalam</a:t>
            </a:r>
            <a:r>
              <a:rPr lang="en-US" sz="1600" dirty="0">
                <a:solidFill>
                  <a:schemeClr val="bg1"/>
                </a:solidFill>
                <a:latin typeface="Abadi" panose="020B0604020104020204" pitchFamily="34" charset="0"/>
                <a:cs typeface="Quire Sans" panose="020B0502040400020003" pitchFamily="34" charset="0"/>
              </a:rPr>
              <a:t> Negeri</a:t>
            </a:r>
            <a:endParaRPr sz="1600" dirty="0">
              <a:solidFill>
                <a:schemeClr val="bg1"/>
              </a:solidFill>
              <a:latin typeface="Abadi" panose="020B0604020104020204"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6905899C-B659-F459-2F6D-04E87A5A9FC5}"/>
              </a:ext>
            </a:extLst>
          </p:cNvPr>
          <p:cNvSpPr txBox="1"/>
          <p:nvPr/>
        </p:nvSpPr>
        <p:spPr>
          <a:xfrm>
            <a:off x="221794" y="771883"/>
            <a:ext cx="7391400" cy="338554"/>
          </a:xfrm>
          <a:prstGeom prst="rect">
            <a:avLst/>
          </a:prstGeom>
          <a:noFill/>
        </p:spPr>
        <p:txBody>
          <a:bodyPr wrap="square" rtlCol="0">
            <a:spAutoFit/>
          </a:bodyPr>
          <a:lstStyle/>
          <a:p>
            <a:pPr marL="342900" indent="-342900">
              <a:buFont typeface="+mj-lt"/>
              <a:buAutoNum type="alphaLcPeriod" startAt="3"/>
            </a:pPr>
            <a:r>
              <a:rPr lang="id-ID" sz="1600" dirty="0">
                <a:latin typeface="Quire Sans" panose="020B0502040400020003" pitchFamily="34" charset="0"/>
                <a:cs typeface="Quire Sans" panose="020B0502040400020003" pitchFamily="34" charset="0"/>
              </a:rPr>
              <a:t>Pengelompokan Badan Usaha Berdasarkan Wilayah Negara</a:t>
            </a:r>
          </a:p>
        </p:txBody>
      </p:sp>
      <p:sp>
        <p:nvSpPr>
          <p:cNvPr id="18" name="TextBox 17">
            <a:extLst>
              <a:ext uri="{FF2B5EF4-FFF2-40B4-BE49-F238E27FC236}">
                <a16:creationId xmlns:a16="http://schemas.microsoft.com/office/drawing/2014/main" id="{80DE911D-ACB1-2A4A-24D9-8FCA89873F11}"/>
              </a:ext>
            </a:extLst>
          </p:cNvPr>
          <p:cNvSpPr txBox="1"/>
          <p:nvPr/>
        </p:nvSpPr>
        <p:spPr>
          <a:xfrm>
            <a:off x="569712" y="1051883"/>
            <a:ext cx="8040888" cy="523220"/>
          </a:xfrm>
          <a:prstGeom prst="rect">
            <a:avLst/>
          </a:prstGeom>
          <a:noFill/>
        </p:spPr>
        <p:txBody>
          <a:bodyPr wrap="square" rtlCol="0">
            <a:spAutoFit/>
          </a:bodyPr>
          <a:lstStyle/>
          <a:p>
            <a:r>
              <a:rPr lang="id-ID" sz="1400" dirty="0">
                <a:latin typeface="Quire Sans Light" panose="020B0302040400020003" pitchFamily="34" charset="0"/>
              </a:rPr>
              <a:t>Berdasarkan wilayah negara, badan usaha dikelompokkan menjadi badan usaha penanaman modal dalam negeri dan badan usaha penanaman modal asing.</a:t>
            </a:r>
          </a:p>
        </p:txBody>
      </p:sp>
      <p:sp>
        <p:nvSpPr>
          <p:cNvPr id="19" name="TextBox 18">
            <a:extLst>
              <a:ext uri="{FF2B5EF4-FFF2-40B4-BE49-F238E27FC236}">
                <a16:creationId xmlns:a16="http://schemas.microsoft.com/office/drawing/2014/main" id="{7362E730-7C8A-2B2A-4CDB-605C4FBB0A0B}"/>
              </a:ext>
            </a:extLst>
          </p:cNvPr>
          <p:cNvSpPr txBox="1"/>
          <p:nvPr/>
        </p:nvSpPr>
        <p:spPr>
          <a:xfrm>
            <a:off x="657828" y="2153784"/>
            <a:ext cx="7952772" cy="523220"/>
          </a:xfrm>
          <a:prstGeom prst="rect">
            <a:avLst/>
          </a:prstGeom>
          <a:noFill/>
        </p:spPr>
        <p:txBody>
          <a:bodyPr wrap="square" rtlCol="0">
            <a:spAutoFit/>
          </a:bodyPr>
          <a:lstStyle/>
          <a:p>
            <a:pPr algn="just"/>
            <a:r>
              <a:rPr lang="id-ID" sz="1400" dirty="0">
                <a:latin typeface="Quire Sans Light" panose="020B0302040400020003" pitchFamily="34" charset="0"/>
              </a:rPr>
              <a:t>Badan usaha yang modalnya dimiliki oleh masyarakat negara itu sendiri. Penanaman modal ini sangat membantu pemerintah dalam membiayai pembangunan.</a:t>
            </a:r>
          </a:p>
        </p:txBody>
      </p:sp>
      <p:sp>
        <p:nvSpPr>
          <p:cNvPr id="5" name="Google Shape;471;p34">
            <a:extLst>
              <a:ext uri="{FF2B5EF4-FFF2-40B4-BE49-F238E27FC236}">
                <a16:creationId xmlns:a16="http://schemas.microsoft.com/office/drawing/2014/main" id="{3555FD5A-AB42-6057-690E-C66CD32981E1}"/>
              </a:ext>
            </a:extLst>
          </p:cNvPr>
          <p:cNvSpPr/>
          <p:nvPr/>
        </p:nvSpPr>
        <p:spPr>
          <a:xfrm>
            <a:off x="613117" y="2873649"/>
            <a:ext cx="4263683" cy="410610"/>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solidFill>
                <a:latin typeface="Abadi" panose="020B0604020104020204" pitchFamily="34" charset="0"/>
                <a:cs typeface="Quire Sans" panose="020B0502040400020003" pitchFamily="34" charset="0"/>
              </a:rPr>
              <a:t>Badan Usaha </a:t>
            </a:r>
            <a:r>
              <a:rPr lang="en-US" sz="1600" dirty="0" err="1">
                <a:solidFill>
                  <a:schemeClr val="bg1"/>
                </a:solidFill>
                <a:latin typeface="Abadi" panose="020B0604020104020204" pitchFamily="34" charset="0"/>
                <a:cs typeface="Quire Sans" panose="020B0502040400020003" pitchFamily="34" charset="0"/>
              </a:rPr>
              <a:t>Penanaman</a:t>
            </a:r>
            <a:r>
              <a:rPr lang="en-US" sz="1600" dirty="0">
                <a:solidFill>
                  <a:schemeClr val="bg1"/>
                </a:solidFill>
                <a:latin typeface="Abadi" panose="020B0604020104020204" pitchFamily="34" charset="0"/>
                <a:cs typeface="Quire Sans" panose="020B0502040400020003" pitchFamily="34" charset="0"/>
              </a:rPr>
              <a:t> Modal </a:t>
            </a:r>
            <a:r>
              <a:rPr lang="en-US" sz="1600" dirty="0" err="1">
                <a:solidFill>
                  <a:schemeClr val="bg1"/>
                </a:solidFill>
                <a:latin typeface="Abadi" panose="020B0604020104020204" pitchFamily="34" charset="0"/>
                <a:cs typeface="Quire Sans" panose="020B0502040400020003" pitchFamily="34" charset="0"/>
              </a:rPr>
              <a:t>Asing</a:t>
            </a:r>
            <a:endParaRPr sz="1600" dirty="0">
              <a:solidFill>
                <a:schemeClr val="bg1"/>
              </a:solidFill>
              <a:latin typeface="Abadi" panose="020B0604020104020204" pitchFamily="34" charset="0"/>
              <a:cs typeface="Quire Sans" panose="020B0502040400020003" pitchFamily="34" charset="0"/>
            </a:endParaRPr>
          </a:p>
        </p:txBody>
      </p:sp>
      <p:sp>
        <p:nvSpPr>
          <p:cNvPr id="7" name="TextBox 6">
            <a:extLst>
              <a:ext uri="{FF2B5EF4-FFF2-40B4-BE49-F238E27FC236}">
                <a16:creationId xmlns:a16="http://schemas.microsoft.com/office/drawing/2014/main" id="{0B25DD17-38F9-310A-6A28-5C75AFEDADF1}"/>
              </a:ext>
            </a:extLst>
          </p:cNvPr>
          <p:cNvSpPr txBox="1"/>
          <p:nvPr/>
        </p:nvSpPr>
        <p:spPr>
          <a:xfrm>
            <a:off x="657828" y="3423860"/>
            <a:ext cx="7952772" cy="738664"/>
          </a:xfrm>
          <a:prstGeom prst="rect">
            <a:avLst/>
          </a:prstGeom>
          <a:noFill/>
        </p:spPr>
        <p:txBody>
          <a:bodyPr wrap="square" rtlCol="0">
            <a:spAutoFit/>
          </a:bodyPr>
          <a:lstStyle/>
          <a:p>
            <a:pPr algn="just"/>
            <a:r>
              <a:rPr lang="id-ID" sz="1400" dirty="0">
                <a:latin typeface="Quire Sans Light" panose="020B0302040400020003" pitchFamily="34" charset="0"/>
              </a:rPr>
              <a:t>Badan usaha milik masyarakat luar negeri yang beroperasi di Indonesia. Pemerintah Indonesia mengusahakan penanaman modal asing di Indonesia dengan tujuan memperluas kesempatan kerja, mempercepat alih </a:t>
            </a:r>
            <a:r>
              <a:rPr lang="id-ID" sz="1400" dirty="0" err="1">
                <a:latin typeface="Quire Sans Light" panose="020B0302040400020003" pitchFamily="34" charset="0"/>
              </a:rPr>
              <a:t>teknokogi</a:t>
            </a:r>
            <a:r>
              <a:rPr lang="id-ID" sz="1400" dirty="0">
                <a:latin typeface="Quire Sans Light" panose="020B0302040400020003" pitchFamily="34" charset="0"/>
              </a:rPr>
              <a:t>, dan meningkatkan ekspor.</a:t>
            </a:r>
          </a:p>
        </p:txBody>
      </p:sp>
    </p:spTree>
    <p:extLst>
      <p:ext uri="{BB962C8B-B14F-4D97-AF65-F5344CB8AC3E}">
        <p14:creationId xmlns:p14="http://schemas.microsoft.com/office/powerpoint/2010/main" val="1644257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577;p38">
            <a:extLst>
              <a:ext uri="{FF2B5EF4-FFF2-40B4-BE49-F238E27FC236}">
                <a16:creationId xmlns:a16="http://schemas.microsoft.com/office/drawing/2014/main" id="{D77CEADE-F309-766B-287B-8672BE4FBC3E}"/>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a:solidFill>
                  <a:schemeClr val="tx2"/>
                </a:solidFill>
                <a:latin typeface="DM Sans" pitchFamily="2" charset="77"/>
              </a:rPr>
              <a:t>04</a:t>
            </a:r>
          </a:p>
        </p:txBody>
      </p:sp>
      <p:cxnSp>
        <p:nvCxnSpPr>
          <p:cNvPr id="3" name="Google Shape;579;p38">
            <a:extLst>
              <a:ext uri="{FF2B5EF4-FFF2-40B4-BE49-F238E27FC236}">
                <a16:creationId xmlns:a16="http://schemas.microsoft.com/office/drawing/2014/main" id="{E95FF9D6-845C-F20E-5537-4593363A1E2C}"/>
              </a:ext>
            </a:extLst>
          </p:cNvPr>
          <p:cNvCxnSpPr>
            <a:cxnSpLocks/>
          </p:cNvCxnSpPr>
          <p:nvPr/>
        </p:nvCxnSpPr>
        <p:spPr>
          <a:xfrm>
            <a:off x="304800" y="573654"/>
            <a:ext cx="730507"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4" name="TextBox 3">
            <a:extLst>
              <a:ext uri="{FF2B5EF4-FFF2-40B4-BE49-F238E27FC236}">
                <a16:creationId xmlns:a16="http://schemas.microsoft.com/office/drawing/2014/main" id="{4CBFA535-83CC-4E5E-3068-4DE825E13609}"/>
              </a:ext>
            </a:extLst>
          </p:cNvPr>
          <p:cNvSpPr txBox="1"/>
          <p:nvPr/>
        </p:nvSpPr>
        <p:spPr>
          <a:xfrm>
            <a:off x="1052669" y="388988"/>
            <a:ext cx="4832685" cy="369332"/>
          </a:xfrm>
          <a:prstGeom prst="rect">
            <a:avLst/>
          </a:prstGeom>
          <a:noFill/>
        </p:spPr>
        <p:txBody>
          <a:bodyPr wrap="square" rtlCol="0">
            <a:spAutoFit/>
          </a:bodyPr>
          <a:lstStyle/>
          <a:p>
            <a:r>
              <a:rPr lang="id-ID" b="1" dirty="0">
                <a:solidFill>
                  <a:schemeClr val="bg2">
                    <a:lumMod val="25000"/>
                  </a:schemeClr>
                </a:solidFill>
                <a:latin typeface="DM Sans" pitchFamily="2" charset="77"/>
              </a:rPr>
              <a:t>Bentuk Badan Usaha di Indonesia</a:t>
            </a:r>
          </a:p>
        </p:txBody>
      </p:sp>
      <p:sp>
        <p:nvSpPr>
          <p:cNvPr id="7" name="Google Shape;467;p34">
            <a:extLst>
              <a:ext uri="{FF2B5EF4-FFF2-40B4-BE49-F238E27FC236}">
                <a16:creationId xmlns:a16="http://schemas.microsoft.com/office/drawing/2014/main" id="{BDE3AA0B-916F-0FDD-1A57-EE3D2D978869}"/>
              </a:ext>
            </a:extLst>
          </p:cNvPr>
          <p:cNvSpPr/>
          <p:nvPr/>
        </p:nvSpPr>
        <p:spPr>
          <a:xfrm>
            <a:off x="351579" y="994342"/>
            <a:ext cx="543050" cy="514491"/>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Quire Sans" panose="020B0502040400020003" pitchFamily="34" charset="0"/>
                <a:cs typeface="Quire Sans" panose="020B0502040400020003" pitchFamily="34" charset="0"/>
              </a:rPr>
              <a:t>a.</a:t>
            </a:r>
            <a:endParaRPr b="1" dirty="0">
              <a:solidFill>
                <a:schemeClr val="bg1"/>
              </a:solidFill>
              <a:latin typeface="Quire Sans" panose="020B0502040400020003" pitchFamily="34" charset="0"/>
              <a:cs typeface="Quire Sans" panose="020B0502040400020003" pitchFamily="34" charset="0"/>
            </a:endParaRPr>
          </a:p>
        </p:txBody>
      </p:sp>
      <p:sp>
        <p:nvSpPr>
          <p:cNvPr id="9" name="TextBox 8">
            <a:extLst>
              <a:ext uri="{FF2B5EF4-FFF2-40B4-BE49-F238E27FC236}">
                <a16:creationId xmlns:a16="http://schemas.microsoft.com/office/drawing/2014/main" id="{18CF263E-6070-0867-5DBC-91CF3F68AD67}"/>
              </a:ext>
            </a:extLst>
          </p:cNvPr>
          <p:cNvSpPr txBox="1"/>
          <p:nvPr/>
        </p:nvSpPr>
        <p:spPr>
          <a:xfrm>
            <a:off x="928388" y="1073396"/>
            <a:ext cx="4038600" cy="369332"/>
          </a:xfrm>
          <a:prstGeom prst="rect">
            <a:avLst/>
          </a:prstGeom>
          <a:noFill/>
        </p:spPr>
        <p:txBody>
          <a:bodyPr wrap="square" rtlCol="0">
            <a:spAutoFit/>
          </a:bodyPr>
          <a:lstStyle/>
          <a:p>
            <a:r>
              <a:rPr lang="id-ID" b="1" dirty="0">
                <a:solidFill>
                  <a:schemeClr val="accent1">
                    <a:lumMod val="50000"/>
                  </a:schemeClr>
                </a:solidFill>
                <a:latin typeface="Quire Sans" panose="020B0502040400020003" pitchFamily="34" charset="0"/>
                <a:cs typeface="Quire Sans" panose="020B0502040400020003" pitchFamily="34" charset="0"/>
              </a:rPr>
              <a:t>Badan Usaha Milik Pemerintah</a:t>
            </a:r>
          </a:p>
        </p:txBody>
      </p:sp>
      <p:sp>
        <p:nvSpPr>
          <p:cNvPr id="11" name="TextBox 10">
            <a:extLst>
              <a:ext uri="{FF2B5EF4-FFF2-40B4-BE49-F238E27FC236}">
                <a16:creationId xmlns:a16="http://schemas.microsoft.com/office/drawing/2014/main" id="{76EDF164-9730-A446-39A5-BE0243330B7F}"/>
              </a:ext>
            </a:extLst>
          </p:cNvPr>
          <p:cNvSpPr txBox="1"/>
          <p:nvPr/>
        </p:nvSpPr>
        <p:spPr>
          <a:xfrm>
            <a:off x="952247" y="1464579"/>
            <a:ext cx="5600953" cy="1323439"/>
          </a:xfrm>
          <a:prstGeom prst="rect">
            <a:avLst/>
          </a:prstGeom>
          <a:noFill/>
        </p:spPr>
        <p:txBody>
          <a:bodyPr wrap="square" rtlCol="0">
            <a:spAutoFit/>
          </a:bodyPr>
          <a:lstStyle/>
          <a:p>
            <a:pPr algn="just"/>
            <a:r>
              <a:rPr lang="id-ID" sz="1600" b="1" dirty="0">
                <a:solidFill>
                  <a:schemeClr val="accent6">
                    <a:lumMod val="75000"/>
                  </a:schemeClr>
                </a:solidFill>
                <a:latin typeface="Quire Sans" panose="020B0502040400020003" pitchFamily="34" charset="0"/>
                <a:cs typeface="Quire Sans" panose="020B0502040400020003" pitchFamily="34" charset="0"/>
              </a:rPr>
              <a:t>Badan usaha milik negara (BUMN)</a:t>
            </a:r>
          </a:p>
          <a:p>
            <a:pPr algn="just"/>
            <a:r>
              <a:rPr lang="id-ID" sz="1600" dirty="0">
                <a:solidFill>
                  <a:schemeClr val="accent6">
                    <a:lumMod val="75000"/>
                  </a:schemeClr>
                </a:solidFill>
                <a:latin typeface="Quire Sans Light" panose="020B0302040400020003" pitchFamily="34" charset="0"/>
                <a:cs typeface="Quire Sans" panose="020B0502040400020003" pitchFamily="34" charset="0"/>
              </a:rPr>
              <a:t>Badan usaha yang wewenang pengelolaannya berada di tangan pemerintah pusat. Unit-unit usaha BUMN dibedakan menjadi perusahaan perseroan (</a:t>
            </a:r>
            <a:r>
              <a:rPr lang="id-ID" sz="1600" dirty="0" err="1">
                <a:solidFill>
                  <a:schemeClr val="accent6">
                    <a:lumMod val="75000"/>
                  </a:schemeClr>
                </a:solidFill>
                <a:latin typeface="Quire Sans Light" panose="020B0302040400020003" pitchFamily="34" charset="0"/>
                <a:cs typeface="Quire Sans" panose="020B0502040400020003" pitchFamily="34" charset="0"/>
              </a:rPr>
              <a:t>persero</a:t>
            </a:r>
            <a:r>
              <a:rPr lang="id-ID" sz="1600" dirty="0">
                <a:solidFill>
                  <a:schemeClr val="accent6">
                    <a:lumMod val="75000"/>
                  </a:schemeClr>
                </a:solidFill>
                <a:latin typeface="Quire Sans Light" panose="020B0302040400020003" pitchFamily="34" charset="0"/>
                <a:cs typeface="Quire Sans" panose="020B0502040400020003" pitchFamily="34" charset="0"/>
              </a:rPr>
              <a:t>) dan perusahaan umum (perum).</a:t>
            </a:r>
          </a:p>
        </p:txBody>
      </p:sp>
      <p:sp>
        <p:nvSpPr>
          <p:cNvPr id="12" name="TextBox 11">
            <a:extLst>
              <a:ext uri="{FF2B5EF4-FFF2-40B4-BE49-F238E27FC236}">
                <a16:creationId xmlns:a16="http://schemas.microsoft.com/office/drawing/2014/main" id="{22659277-B3FD-A936-A7FD-81D2E8B3F14F}"/>
              </a:ext>
            </a:extLst>
          </p:cNvPr>
          <p:cNvSpPr txBox="1"/>
          <p:nvPr/>
        </p:nvSpPr>
        <p:spPr>
          <a:xfrm>
            <a:off x="957943" y="2809869"/>
            <a:ext cx="5595258" cy="1077218"/>
          </a:xfrm>
          <a:prstGeom prst="rect">
            <a:avLst/>
          </a:prstGeom>
          <a:noFill/>
        </p:spPr>
        <p:txBody>
          <a:bodyPr wrap="square" rtlCol="0">
            <a:spAutoFit/>
          </a:bodyPr>
          <a:lstStyle/>
          <a:p>
            <a:pPr algn="just"/>
            <a:r>
              <a:rPr lang="id-ID" sz="1600" b="1" dirty="0">
                <a:solidFill>
                  <a:schemeClr val="accent6">
                    <a:lumMod val="75000"/>
                  </a:schemeClr>
                </a:solidFill>
                <a:latin typeface="Quire Sans" panose="020B0502040400020003" pitchFamily="34" charset="0"/>
                <a:cs typeface="Quire Sans" panose="020B0502040400020003" pitchFamily="34" charset="0"/>
              </a:rPr>
              <a:t>Badan usaha milik daerah (BUMD)</a:t>
            </a:r>
          </a:p>
          <a:p>
            <a:pPr algn="just"/>
            <a:r>
              <a:rPr lang="id-ID" sz="1600" dirty="0">
                <a:solidFill>
                  <a:schemeClr val="accent6">
                    <a:lumMod val="75000"/>
                  </a:schemeClr>
                </a:solidFill>
                <a:latin typeface="Quire Sans Light" panose="020B0302040400020003" pitchFamily="34" charset="0"/>
                <a:cs typeface="Quire Sans" panose="020B0502040400020003" pitchFamily="34" charset="0"/>
              </a:rPr>
              <a:t>Badan usaha yang wewenang pengelolaannya berada di tangan pemerintah daerah. Unit-unit usaha BUMN dibedakan menjadi perusahaan umum daerah dan perusahaan perseroan daerah.</a:t>
            </a:r>
          </a:p>
        </p:txBody>
      </p:sp>
      <p:pic>
        <p:nvPicPr>
          <p:cNvPr id="14" name="Picture 13" descr="A picture containing design, creativity&#10;&#10;Description automatically generated with low confidence">
            <a:extLst>
              <a:ext uri="{FF2B5EF4-FFF2-40B4-BE49-F238E27FC236}">
                <a16:creationId xmlns:a16="http://schemas.microsoft.com/office/drawing/2014/main" id="{103022CF-5F4E-D336-E0FB-7118D34B67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3967" y="1533188"/>
            <a:ext cx="2162628" cy="2162628"/>
          </a:xfrm>
          <a:prstGeom prst="rect">
            <a:avLst/>
          </a:prstGeom>
        </p:spPr>
      </p:pic>
    </p:spTree>
    <p:extLst>
      <p:ext uri="{BB962C8B-B14F-4D97-AF65-F5344CB8AC3E}">
        <p14:creationId xmlns:p14="http://schemas.microsoft.com/office/powerpoint/2010/main" val="318139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67;p34">
            <a:extLst>
              <a:ext uri="{FF2B5EF4-FFF2-40B4-BE49-F238E27FC236}">
                <a16:creationId xmlns:a16="http://schemas.microsoft.com/office/drawing/2014/main" id="{84934955-9FC9-9FCA-82C1-726AC1492FDC}"/>
              </a:ext>
            </a:extLst>
          </p:cNvPr>
          <p:cNvSpPr/>
          <p:nvPr/>
        </p:nvSpPr>
        <p:spPr>
          <a:xfrm>
            <a:off x="351579" y="994342"/>
            <a:ext cx="543050" cy="514491"/>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Quire Sans" panose="020B0502040400020003" pitchFamily="34" charset="0"/>
                <a:cs typeface="Quire Sans" panose="020B0502040400020003" pitchFamily="34" charset="0"/>
              </a:rPr>
              <a:t>b.</a:t>
            </a:r>
            <a:endParaRPr b="1" dirty="0">
              <a:solidFill>
                <a:schemeClr val="bg1"/>
              </a:solidFill>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D03642B9-7221-45F9-A246-B26502F0D569}"/>
              </a:ext>
            </a:extLst>
          </p:cNvPr>
          <p:cNvSpPr txBox="1"/>
          <p:nvPr/>
        </p:nvSpPr>
        <p:spPr>
          <a:xfrm>
            <a:off x="928388" y="1073396"/>
            <a:ext cx="4038600" cy="369332"/>
          </a:xfrm>
          <a:prstGeom prst="rect">
            <a:avLst/>
          </a:prstGeom>
          <a:noFill/>
        </p:spPr>
        <p:txBody>
          <a:bodyPr wrap="square" rtlCol="0">
            <a:spAutoFit/>
          </a:bodyPr>
          <a:lstStyle/>
          <a:p>
            <a:r>
              <a:rPr lang="id-ID" b="1" dirty="0">
                <a:solidFill>
                  <a:schemeClr val="accent1">
                    <a:lumMod val="50000"/>
                  </a:schemeClr>
                </a:solidFill>
                <a:latin typeface="Quire Sans" panose="020B0502040400020003" pitchFamily="34" charset="0"/>
                <a:cs typeface="Quire Sans" panose="020B0502040400020003" pitchFamily="34" charset="0"/>
              </a:rPr>
              <a:t>Badan Usaha Milik Swasta</a:t>
            </a:r>
          </a:p>
        </p:txBody>
      </p:sp>
      <p:sp>
        <p:nvSpPr>
          <p:cNvPr id="4" name="Google Shape;577;p38">
            <a:extLst>
              <a:ext uri="{FF2B5EF4-FFF2-40B4-BE49-F238E27FC236}">
                <a16:creationId xmlns:a16="http://schemas.microsoft.com/office/drawing/2014/main" id="{69FAC1CB-6405-30BE-7614-61E2446ACBF4}"/>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a:solidFill>
                  <a:schemeClr val="tx2"/>
                </a:solidFill>
                <a:latin typeface="DM Sans" pitchFamily="2" charset="77"/>
              </a:rPr>
              <a:t>04</a:t>
            </a:r>
          </a:p>
        </p:txBody>
      </p:sp>
      <p:cxnSp>
        <p:nvCxnSpPr>
          <p:cNvPr id="5" name="Google Shape;579;p38">
            <a:extLst>
              <a:ext uri="{FF2B5EF4-FFF2-40B4-BE49-F238E27FC236}">
                <a16:creationId xmlns:a16="http://schemas.microsoft.com/office/drawing/2014/main" id="{1C37C47E-4298-1F63-FF24-774C482FAD69}"/>
              </a:ext>
            </a:extLst>
          </p:cNvPr>
          <p:cNvCxnSpPr>
            <a:cxnSpLocks/>
          </p:cNvCxnSpPr>
          <p:nvPr/>
        </p:nvCxnSpPr>
        <p:spPr>
          <a:xfrm>
            <a:off x="304800" y="573654"/>
            <a:ext cx="730507"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6" name="TextBox 5">
            <a:extLst>
              <a:ext uri="{FF2B5EF4-FFF2-40B4-BE49-F238E27FC236}">
                <a16:creationId xmlns:a16="http://schemas.microsoft.com/office/drawing/2014/main" id="{99FEC1C5-47C4-B65D-C36B-3A94FDC57957}"/>
              </a:ext>
            </a:extLst>
          </p:cNvPr>
          <p:cNvSpPr txBox="1"/>
          <p:nvPr/>
        </p:nvSpPr>
        <p:spPr>
          <a:xfrm>
            <a:off x="1052669" y="388988"/>
            <a:ext cx="4832685" cy="369332"/>
          </a:xfrm>
          <a:prstGeom prst="rect">
            <a:avLst/>
          </a:prstGeom>
          <a:noFill/>
        </p:spPr>
        <p:txBody>
          <a:bodyPr wrap="square" rtlCol="0">
            <a:spAutoFit/>
          </a:bodyPr>
          <a:lstStyle/>
          <a:p>
            <a:r>
              <a:rPr lang="id-ID" b="1" dirty="0">
                <a:solidFill>
                  <a:schemeClr val="bg2">
                    <a:lumMod val="25000"/>
                  </a:schemeClr>
                </a:solidFill>
                <a:latin typeface="DM Sans" pitchFamily="2" charset="77"/>
              </a:rPr>
              <a:t>Bentuk Badan Usaha di Indonesia</a:t>
            </a:r>
          </a:p>
        </p:txBody>
      </p:sp>
      <p:sp>
        <p:nvSpPr>
          <p:cNvPr id="7" name="TextBox 6">
            <a:extLst>
              <a:ext uri="{FF2B5EF4-FFF2-40B4-BE49-F238E27FC236}">
                <a16:creationId xmlns:a16="http://schemas.microsoft.com/office/drawing/2014/main" id="{7121D730-4D2D-19C3-323A-30D2C95D8B20}"/>
              </a:ext>
            </a:extLst>
          </p:cNvPr>
          <p:cNvSpPr txBox="1"/>
          <p:nvPr/>
        </p:nvSpPr>
        <p:spPr>
          <a:xfrm>
            <a:off x="952247" y="1464579"/>
            <a:ext cx="5753353" cy="2308324"/>
          </a:xfrm>
          <a:prstGeom prst="rect">
            <a:avLst/>
          </a:prstGeom>
          <a:noFill/>
        </p:spPr>
        <p:txBody>
          <a:bodyPr wrap="square" rtlCol="0">
            <a:spAutoFit/>
          </a:bodyPr>
          <a:lstStyle/>
          <a:p>
            <a:pPr algn="just"/>
            <a:r>
              <a:rPr lang="id-ID" sz="1600" dirty="0">
                <a:solidFill>
                  <a:schemeClr val="accent6">
                    <a:lumMod val="75000"/>
                  </a:schemeClr>
                </a:solidFill>
                <a:latin typeface="Quire Sans" panose="020B0502040400020003" pitchFamily="34" charset="0"/>
                <a:cs typeface="Quire Sans" panose="020B0502040400020003" pitchFamily="34" charset="0"/>
              </a:rPr>
              <a:t>Badan usaha yang modalnya dimiliki oleh pihak swasta. Badan usaha swasta dibedakan atas badan usaha swasta dalam negeri dan badan usaha swasta asing. Badan usaha swasta dalam negeri adalah badan usaha yang modalnya dimiliki oleh masyarakat dalam negeri. Badan usaha swasta asing adalah badan usaha yang modalnya dimiliki oleh masyarakat luar negeri. Badan usaha milik swasta terdiri atas badan usaha perseorangan, persekutuan </a:t>
            </a:r>
            <a:r>
              <a:rPr lang="id-ID" sz="1600" i="1" dirty="0">
                <a:solidFill>
                  <a:schemeClr val="accent6">
                    <a:lumMod val="75000"/>
                  </a:schemeClr>
                </a:solidFill>
                <a:latin typeface="Quire Sans" panose="020B0502040400020003" pitchFamily="34" charset="0"/>
                <a:cs typeface="Quire Sans" panose="020B0502040400020003" pitchFamily="34" charset="0"/>
              </a:rPr>
              <a:t>(</a:t>
            </a:r>
            <a:r>
              <a:rPr lang="id-ID" sz="1600" i="1" dirty="0" err="1">
                <a:solidFill>
                  <a:schemeClr val="accent6">
                    <a:lumMod val="75000"/>
                  </a:schemeClr>
                </a:solidFill>
                <a:latin typeface="Quire Sans" panose="020B0502040400020003" pitchFamily="34" charset="0"/>
                <a:cs typeface="Quire Sans" panose="020B0502040400020003" pitchFamily="34" charset="0"/>
              </a:rPr>
              <a:t>partnership</a:t>
            </a:r>
            <a:r>
              <a:rPr lang="id-ID" sz="1600" i="1" dirty="0">
                <a:solidFill>
                  <a:schemeClr val="accent6">
                    <a:lumMod val="75000"/>
                  </a:schemeClr>
                </a:solidFill>
                <a:latin typeface="Quire Sans" panose="020B0502040400020003" pitchFamily="34" charset="0"/>
                <a:cs typeface="Quire Sans" panose="020B0502040400020003" pitchFamily="34" charset="0"/>
              </a:rPr>
              <a:t>), </a:t>
            </a:r>
            <a:r>
              <a:rPr lang="id-ID" sz="1600" dirty="0">
                <a:solidFill>
                  <a:schemeClr val="accent6">
                    <a:lumMod val="75000"/>
                  </a:schemeClr>
                </a:solidFill>
                <a:latin typeface="Quire Sans" panose="020B0502040400020003" pitchFamily="34" charset="0"/>
                <a:cs typeface="Quire Sans" panose="020B0502040400020003" pitchFamily="34" charset="0"/>
              </a:rPr>
              <a:t>dan perseroan terbatas.</a:t>
            </a:r>
            <a:endParaRPr lang="id-ID" sz="1600" i="1" dirty="0">
              <a:solidFill>
                <a:schemeClr val="accent6">
                  <a:lumMod val="75000"/>
                </a:schemeClr>
              </a:solidFill>
              <a:latin typeface="Quire Sans Light" panose="020B0302040400020003" pitchFamily="34" charset="0"/>
              <a:cs typeface="Quire Sans" panose="020B0502040400020003" pitchFamily="34" charset="0"/>
            </a:endParaRPr>
          </a:p>
        </p:txBody>
      </p:sp>
    </p:spTree>
    <p:extLst>
      <p:ext uri="{BB962C8B-B14F-4D97-AF65-F5344CB8AC3E}">
        <p14:creationId xmlns:p14="http://schemas.microsoft.com/office/powerpoint/2010/main" val="329968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67;p34">
            <a:extLst>
              <a:ext uri="{FF2B5EF4-FFF2-40B4-BE49-F238E27FC236}">
                <a16:creationId xmlns:a16="http://schemas.microsoft.com/office/drawing/2014/main" id="{86315871-65F6-621E-0601-6B690557AB16}"/>
              </a:ext>
            </a:extLst>
          </p:cNvPr>
          <p:cNvSpPr/>
          <p:nvPr/>
        </p:nvSpPr>
        <p:spPr>
          <a:xfrm>
            <a:off x="351579" y="994342"/>
            <a:ext cx="543050" cy="514491"/>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Quire Sans" panose="020B0502040400020003" pitchFamily="34" charset="0"/>
                <a:cs typeface="Quire Sans" panose="020B0502040400020003" pitchFamily="34" charset="0"/>
              </a:rPr>
              <a:t>c.</a:t>
            </a:r>
            <a:endParaRPr b="1" dirty="0">
              <a:solidFill>
                <a:schemeClr val="bg1"/>
              </a:solidFill>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3FBBDCB9-2D27-4766-1611-78BECC361AD9}"/>
              </a:ext>
            </a:extLst>
          </p:cNvPr>
          <p:cNvSpPr txBox="1"/>
          <p:nvPr/>
        </p:nvSpPr>
        <p:spPr>
          <a:xfrm>
            <a:off x="928388" y="1073396"/>
            <a:ext cx="4038600" cy="369332"/>
          </a:xfrm>
          <a:prstGeom prst="rect">
            <a:avLst/>
          </a:prstGeom>
          <a:noFill/>
        </p:spPr>
        <p:txBody>
          <a:bodyPr wrap="square" rtlCol="0">
            <a:spAutoFit/>
          </a:bodyPr>
          <a:lstStyle/>
          <a:p>
            <a:r>
              <a:rPr lang="id-ID" b="1" dirty="0">
                <a:solidFill>
                  <a:schemeClr val="accent1">
                    <a:lumMod val="50000"/>
                  </a:schemeClr>
                </a:solidFill>
                <a:latin typeface="Quire Sans" panose="020B0502040400020003" pitchFamily="34" charset="0"/>
                <a:cs typeface="Quire Sans" panose="020B0502040400020003" pitchFamily="34" charset="0"/>
              </a:rPr>
              <a:t>Koperasi</a:t>
            </a:r>
          </a:p>
        </p:txBody>
      </p:sp>
      <p:sp>
        <p:nvSpPr>
          <p:cNvPr id="4" name="Google Shape;577;p38">
            <a:extLst>
              <a:ext uri="{FF2B5EF4-FFF2-40B4-BE49-F238E27FC236}">
                <a16:creationId xmlns:a16="http://schemas.microsoft.com/office/drawing/2014/main" id="{CAED6ADE-017C-D0B6-A6BF-114BF2E29F6F}"/>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a:solidFill>
                  <a:schemeClr val="tx2"/>
                </a:solidFill>
                <a:latin typeface="DM Sans" pitchFamily="2" charset="77"/>
              </a:rPr>
              <a:t>04</a:t>
            </a:r>
          </a:p>
        </p:txBody>
      </p:sp>
      <p:cxnSp>
        <p:nvCxnSpPr>
          <p:cNvPr id="5" name="Google Shape;579;p38">
            <a:extLst>
              <a:ext uri="{FF2B5EF4-FFF2-40B4-BE49-F238E27FC236}">
                <a16:creationId xmlns:a16="http://schemas.microsoft.com/office/drawing/2014/main" id="{3C051768-BF01-17EA-CD51-CD926038D7CD}"/>
              </a:ext>
            </a:extLst>
          </p:cNvPr>
          <p:cNvCxnSpPr>
            <a:cxnSpLocks/>
          </p:cNvCxnSpPr>
          <p:nvPr/>
        </p:nvCxnSpPr>
        <p:spPr>
          <a:xfrm>
            <a:off x="304800" y="573654"/>
            <a:ext cx="730507"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6" name="TextBox 5">
            <a:extLst>
              <a:ext uri="{FF2B5EF4-FFF2-40B4-BE49-F238E27FC236}">
                <a16:creationId xmlns:a16="http://schemas.microsoft.com/office/drawing/2014/main" id="{98AD5B09-6808-6F8D-A73D-C9008CC3D685}"/>
              </a:ext>
            </a:extLst>
          </p:cNvPr>
          <p:cNvSpPr txBox="1"/>
          <p:nvPr/>
        </p:nvSpPr>
        <p:spPr>
          <a:xfrm>
            <a:off x="1052669" y="388988"/>
            <a:ext cx="4832685" cy="369332"/>
          </a:xfrm>
          <a:prstGeom prst="rect">
            <a:avLst/>
          </a:prstGeom>
          <a:noFill/>
        </p:spPr>
        <p:txBody>
          <a:bodyPr wrap="square" rtlCol="0">
            <a:spAutoFit/>
          </a:bodyPr>
          <a:lstStyle/>
          <a:p>
            <a:r>
              <a:rPr lang="id-ID" b="1" dirty="0">
                <a:solidFill>
                  <a:schemeClr val="bg2">
                    <a:lumMod val="25000"/>
                  </a:schemeClr>
                </a:solidFill>
                <a:latin typeface="DM Sans" pitchFamily="2" charset="77"/>
              </a:rPr>
              <a:t>Bentuk Badan Usaha di Indonesia</a:t>
            </a:r>
          </a:p>
        </p:txBody>
      </p:sp>
      <p:sp>
        <p:nvSpPr>
          <p:cNvPr id="7" name="TextBox 6">
            <a:extLst>
              <a:ext uri="{FF2B5EF4-FFF2-40B4-BE49-F238E27FC236}">
                <a16:creationId xmlns:a16="http://schemas.microsoft.com/office/drawing/2014/main" id="{3CEA9C3F-CDD2-D156-41D1-5BCC14580478}"/>
              </a:ext>
            </a:extLst>
          </p:cNvPr>
          <p:cNvSpPr txBox="1"/>
          <p:nvPr/>
        </p:nvSpPr>
        <p:spPr>
          <a:xfrm>
            <a:off x="952247" y="1464579"/>
            <a:ext cx="5753353" cy="1323439"/>
          </a:xfrm>
          <a:prstGeom prst="rect">
            <a:avLst/>
          </a:prstGeom>
          <a:noFill/>
        </p:spPr>
        <p:txBody>
          <a:bodyPr wrap="square" rtlCol="0">
            <a:spAutoFit/>
          </a:bodyPr>
          <a:lstStyle/>
          <a:p>
            <a:pPr algn="just"/>
            <a:r>
              <a:rPr lang="id-ID" sz="1600" dirty="0">
                <a:solidFill>
                  <a:schemeClr val="accent6">
                    <a:lumMod val="75000"/>
                  </a:schemeClr>
                </a:solidFill>
                <a:latin typeface="Quire Sans" panose="020B0502040400020003" pitchFamily="34" charset="0"/>
                <a:cs typeface="Quire Sans" panose="020B0502040400020003" pitchFamily="34" charset="0"/>
              </a:rPr>
              <a:t>Menurut UU RI No. 25 Tahun 1992 tentang Perkoperasian, koperasi adalah badan usaha yang beranggotakan orang-orang atau badan hukum koperasi dengan melandaskan kegiatannya berdasarkan prinsip koperasi sekaligus sebagai gerakan ekonomi rakyat yang berdasarkan atas asas kekeluargaan.</a:t>
            </a:r>
            <a:endParaRPr lang="id-ID" sz="1600" i="1" dirty="0">
              <a:solidFill>
                <a:schemeClr val="accent6">
                  <a:lumMod val="75000"/>
                </a:schemeClr>
              </a:solidFill>
              <a:latin typeface="Quire Sans Light" panose="020B0302040400020003" pitchFamily="34" charset="0"/>
              <a:cs typeface="Quire Sans" panose="020B0502040400020003" pitchFamily="34" charset="0"/>
            </a:endParaRPr>
          </a:p>
        </p:txBody>
      </p:sp>
      <p:pic>
        <p:nvPicPr>
          <p:cNvPr id="8" name="Picture 7" descr="A picture containing design, creativity&#10;&#10;Description automatically generated with low confidence">
            <a:extLst>
              <a:ext uri="{FF2B5EF4-FFF2-40B4-BE49-F238E27FC236}">
                <a16:creationId xmlns:a16="http://schemas.microsoft.com/office/drawing/2014/main" id="{ED8B92C0-706D-A935-205D-B0F8F8C458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2486" y="2254447"/>
            <a:ext cx="2162628" cy="2162628"/>
          </a:xfrm>
          <a:prstGeom prst="rect">
            <a:avLst/>
          </a:prstGeom>
        </p:spPr>
      </p:pic>
    </p:spTree>
    <p:extLst>
      <p:ext uri="{BB962C8B-B14F-4D97-AF65-F5344CB8AC3E}">
        <p14:creationId xmlns:p14="http://schemas.microsoft.com/office/powerpoint/2010/main" val="1135777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577;p38">
            <a:extLst>
              <a:ext uri="{FF2B5EF4-FFF2-40B4-BE49-F238E27FC236}">
                <a16:creationId xmlns:a16="http://schemas.microsoft.com/office/drawing/2014/main" id="{07EBB9BD-AC9E-DF3F-F47C-DD1E183F594F}"/>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a:solidFill>
                  <a:schemeClr val="tx2"/>
                </a:solidFill>
                <a:latin typeface="DM Sans" pitchFamily="2" charset="77"/>
              </a:rPr>
              <a:t>05</a:t>
            </a:r>
          </a:p>
        </p:txBody>
      </p:sp>
      <p:cxnSp>
        <p:nvCxnSpPr>
          <p:cNvPr id="3" name="Google Shape;579;p38">
            <a:extLst>
              <a:ext uri="{FF2B5EF4-FFF2-40B4-BE49-F238E27FC236}">
                <a16:creationId xmlns:a16="http://schemas.microsoft.com/office/drawing/2014/main" id="{57EC6D43-878E-B13A-36F2-FE926CB467A3}"/>
              </a:ext>
            </a:extLst>
          </p:cNvPr>
          <p:cNvCxnSpPr>
            <a:cxnSpLocks/>
          </p:cNvCxnSpPr>
          <p:nvPr/>
        </p:nvCxnSpPr>
        <p:spPr>
          <a:xfrm>
            <a:off x="304800" y="573654"/>
            <a:ext cx="730507"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4" name="TextBox 3">
            <a:extLst>
              <a:ext uri="{FF2B5EF4-FFF2-40B4-BE49-F238E27FC236}">
                <a16:creationId xmlns:a16="http://schemas.microsoft.com/office/drawing/2014/main" id="{DDA09E55-4FDA-7AA8-2766-D75537639B87}"/>
              </a:ext>
            </a:extLst>
          </p:cNvPr>
          <p:cNvSpPr txBox="1"/>
          <p:nvPr/>
        </p:nvSpPr>
        <p:spPr>
          <a:xfrm>
            <a:off x="1052669" y="388988"/>
            <a:ext cx="5652931" cy="369332"/>
          </a:xfrm>
          <a:prstGeom prst="rect">
            <a:avLst/>
          </a:prstGeom>
          <a:noFill/>
        </p:spPr>
        <p:txBody>
          <a:bodyPr wrap="square" rtlCol="0">
            <a:spAutoFit/>
          </a:bodyPr>
          <a:lstStyle/>
          <a:p>
            <a:r>
              <a:rPr lang="id-ID" b="1" dirty="0">
                <a:solidFill>
                  <a:schemeClr val="bg2">
                    <a:lumMod val="25000"/>
                  </a:schemeClr>
                </a:solidFill>
                <a:latin typeface="DM Sans" pitchFamily="2" charset="77"/>
              </a:rPr>
              <a:t>Pertimbangan Pemilihan Bentuk Badan Usaha</a:t>
            </a:r>
          </a:p>
        </p:txBody>
      </p:sp>
      <p:grpSp>
        <p:nvGrpSpPr>
          <p:cNvPr id="5" name="Google Shape;788;p43">
            <a:extLst>
              <a:ext uri="{FF2B5EF4-FFF2-40B4-BE49-F238E27FC236}">
                <a16:creationId xmlns:a16="http://schemas.microsoft.com/office/drawing/2014/main" id="{1DBBB6C9-6386-3901-3E98-E5B8ED5CA2A4}"/>
              </a:ext>
            </a:extLst>
          </p:cNvPr>
          <p:cNvGrpSpPr/>
          <p:nvPr/>
        </p:nvGrpSpPr>
        <p:grpSpPr>
          <a:xfrm>
            <a:off x="164577" y="1542639"/>
            <a:ext cx="2206454" cy="2858880"/>
            <a:chOff x="3468795" y="1186770"/>
            <a:chExt cx="2206454" cy="2858880"/>
          </a:xfrm>
          <a:effectLst>
            <a:outerShdw dist="38100" dir="5400000" sx="101857" sy="101857" algn="t" rotWithShape="0">
              <a:prstClr val="black">
                <a:alpha val="26746"/>
              </a:prstClr>
            </a:outerShdw>
          </a:effectLst>
        </p:grpSpPr>
        <p:grpSp>
          <p:nvGrpSpPr>
            <p:cNvPr id="6" name="Google Shape;789;p43">
              <a:extLst>
                <a:ext uri="{FF2B5EF4-FFF2-40B4-BE49-F238E27FC236}">
                  <a16:creationId xmlns:a16="http://schemas.microsoft.com/office/drawing/2014/main" id="{6EF3BAD7-4BDE-4707-5F10-DE31AE65E28F}"/>
                </a:ext>
              </a:extLst>
            </p:cNvPr>
            <p:cNvGrpSpPr/>
            <p:nvPr/>
          </p:nvGrpSpPr>
          <p:grpSpPr>
            <a:xfrm rot="2132500">
              <a:off x="3711320" y="1557967"/>
              <a:ext cx="1721403" cy="1386147"/>
              <a:chOff x="715099" y="1369529"/>
              <a:chExt cx="1721388" cy="1386135"/>
            </a:xfrm>
          </p:grpSpPr>
          <p:sp>
            <p:nvSpPr>
              <p:cNvPr id="17" name="Google Shape;790;p43">
                <a:extLst>
                  <a:ext uri="{FF2B5EF4-FFF2-40B4-BE49-F238E27FC236}">
                    <a16:creationId xmlns:a16="http://schemas.microsoft.com/office/drawing/2014/main" id="{72E7D30F-6CEF-EAA1-EFD2-FDBF3CEBFF8E}"/>
                  </a:ext>
                </a:extLst>
              </p:cNvPr>
              <p:cNvSpPr/>
              <p:nvPr/>
            </p:nvSpPr>
            <p:spPr>
              <a:xfrm>
                <a:off x="715099" y="1369529"/>
                <a:ext cx="1721388" cy="1386135"/>
              </a:xfrm>
              <a:custGeom>
                <a:avLst/>
                <a:gdLst/>
                <a:ahLst/>
                <a:cxnLst/>
                <a:rect l="l" t="t" r="r" b="b"/>
                <a:pathLst>
                  <a:path w="11973" h="9641" extrusionOk="0">
                    <a:moveTo>
                      <a:pt x="9820" y="1"/>
                    </a:moveTo>
                    <a:lnTo>
                      <a:pt x="1" y="3363"/>
                    </a:lnTo>
                    <a:lnTo>
                      <a:pt x="2147" y="9641"/>
                    </a:lnTo>
                    <a:lnTo>
                      <a:pt x="11973" y="6272"/>
                    </a:lnTo>
                    <a:lnTo>
                      <a:pt x="98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1;p43">
                <a:extLst>
                  <a:ext uri="{FF2B5EF4-FFF2-40B4-BE49-F238E27FC236}">
                    <a16:creationId xmlns:a16="http://schemas.microsoft.com/office/drawing/2014/main" id="{5B97557D-9A66-D57E-02CC-C8874E9FFA44}"/>
                  </a:ext>
                </a:extLst>
              </p:cNvPr>
              <p:cNvSpPr/>
              <p:nvPr/>
            </p:nvSpPr>
            <p:spPr>
              <a:xfrm>
                <a:off x="782098" y="1654920"/>
                <a:ext cx="941279" cy="1051139"/>
              </a:xfrm>
              <a:custGeom>
                <a:avLst/>
                <a:gdLst/>
                <a:ahLst/>
                <a:cxnLst/>
                <a:rect l="l" t="t" r="r" b="b"/>
                <a:pathLst>
                  <a:path w="6547" h="7311" extrusionOk="0">
                    <a:moveTo>
                      <a:pt x="4543" y="1"/>
                    </a:moveTo>
                    <a:cubicBezTo>
                      <a:pt x="4543" y="1"/>
                      <a:pt x="1103" y="686"/>
                      <a:pt x="0" y="1211"/>
                    </a:cubicBezTo>
                    <a:lnTo>
                      <a:pt x="2087" y="7310"/>
                    </a:lnTo>
                    <a:cubicBezTo>
                      <a:pt x="2087" y="7310"/>
                      <a:pt x="5378" y="6028"/>
                      <a:pt x="6546" y="5861"/>
                    </a:cubicBezTo>
                    <a:lnTo>
                      <a:pt x="4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2;p43">
                <a:extLst>
                  <a:ext uri="{FF2B5EF4-FFF2-40B4-BE49-F238E27FC236}">
                    <a16:creationId xmlns:a16="http://schemas.microsoft.com/office/drawing/2014/main" id="{3E1C6725-29DE-6CD3-181A-821D27DEF627}"/>
                  </a:ext>
                </a:extLst>
              </p:cNvPr>
              <p:cNvSpPr/>
              <p:nvPr/>
            </p:nvSpPr>
            <p:spPr>
              <a:xfrm>
                <a:off x="808552" y="1666853"/>
                <a:ext cx="916550" cy="1004843"/>
              </a:xfrm>
              <a:custGeom>
                <a:avLst/>
                <a:gdLst/>
                <a:ahLst/>
                <a:cxnLst/>
                <a:rect l="l" t="t" r="r" b="b"/>
                <a:pathLst>
                  <a:path w="6375" h="6989" extrusionOk="0">
                    <a:moveTo>
                      <a:pt x="4311" y="1"/>
                    </a:moveTo>
                    <a:cubicBezTo>
                      <a:pt x="2160" y="1"/>
                      <a:pt x="1" y="961"/>
                      <a:pt x="1" y="961"/>
                    </a:cubicBezTo>
                    <a:lnTo>
                      <a:pt x="2070" y="6989"/>
                    </a:lnTo>
                    <a:cubicBezTo>
                      <a:pt x="3900" y="6321"/>
                      <a:pt x="6374" y="5778"/>
                      <a:pt x="6374" y="5778"/>
                    </a:cubicBezTo>
                    <a:lnTo>
                      <a:pt x="4389" y="1"/>
                    </a:lnTo>
                    <a:cubicBezTo>
                      <a:pt x="4363" y="1"/>
                      <a:pt x="4337" y="1"/>
                      <a:pt x="4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3;p43">
                <a:extLst>
                  <a:ext uri="{FF2B5EF4-FFF2-40B4-BE49-F238E27FC236}">
                    <a16:creationId xmlns:a16="http://schemas.microsoft.com/office/drawing/2014/main" id="{84220A42-7599-9095-B2F6-7B34E0481B81}"/>
                  </a:ext>
                </a:extLst>
              </p:cNvPr>
              <p:cNvSpPr/>
              <p:nvPr/>
            </p:nvSpPr>
            <p:spPr>
              <a:xfrm>
                <a:off x="833425" y="1636085"/>
                <a:ext cx="889952" cy="998805"/>
              </a:xfrm>
              <a:custGeom>
                <a:avLst/>
                <a:gdLst/>
                <a:ahLst/>
                <a:cxnLst/>
                <a:rect l="l" t="t" r="r" b="b"/>
                <a:pathLst>
                  <a:path w="6190" h="6947" extrusionOk="0">
                    <a:moveTo>
                      <a:pt x="4144" y="1"/>
                    </a:moveTo>
                    <a:cubicBezTo>
                      <a:pt x="4144" y="1"/>
                      <a:pt x="1658" y="186"/>
                      <a:pt x="1" y="937"/>
                    </a:cubicBezTo>
                    <a:lnTo>
                      <a:pt x="2177" y="6946"/>
                    </a:lnTo>
                    <a:cubicBezTo>
                      <a:pt x="2177" y="6946"/>
                      <a:pt x="4998" y="5980"/>
                      <a:pt x="6015" y="5980"/>
                    </a:cubicBezTo>
                    <a:cubicBezTo>
                      <a:pt x="6081" y="5980"/>
                      <a:pt x="6140" y="5984"/>
                      <a:pt x="6189" y="5992"/>
                    </a:cubicBezTo>
                    <a:lnTo>
                      <a:pt x="4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4;p43">
                <a:extLst>
                  <a:ext uri="{FF2B5EF4-FFF2-40B4-BE49-F238E27FC236}">
                    <a16:creationId xmlns:a16="http://schemas.microsoft.com/office/drawing/2014/main" id="{766FC96B-0461-A8C3-4BE2-2969F105CD10}"/>
                  </a:ext>
                </a:extLst>
              </p:cNvPr>
              <p:cNvSpPr/>
              <p:nvPr/>
            </p:nvSpPr>
            <p:spPr>
              <a:xfrm>
                <a:off x="891797" y="1619408"/>
                <a:ext cx="831580" cy="970050"/>
              </a:xfrm>
              <a:custGeom>
                <a:avLst/>
                <a:gdLst/>
                <a:ahLst/>
                <a:cxnLst/>
                <a:rect l="l" t="t" r="r" b="b"/>
                <a:pathLst>
                  <a:path w="5784" h="6747" extrusionOk="0">
                    <a:moveTo>
                      <a:pt x="2814" y="0"/>
                    </a:moveTo>
                    <a:cubicBezTo>
                      <a:pt x="2176" y="0"/>
                      <a:pt x="1221" y="131"/>
                      <a:pt x="0" y="671"/>
                    </a:cubicBezTo>
                    <a:lnTo>
                      <a:pt x="2081" y="6746"/>
                    </a:lnTo>
                    <a:cubicBezTo>
                      <a:pt x="2081" y="6746"/>
                      <a:pt x="4020" y="6041"/>
                      <a:pt x="5238" y="6041"/>
                    </a:cubicBezTo>
                    <a:cubicBezTo>
                      <a:pt x="5445" y="6041"/>
                      <a:pt x="5631" y="6061"/>
                      <a:pt x="5783" y="6108"/>
                    </a:cubicBezTo>
                    <a:lnTo>
                      <a:pt x="3738" y="117"/>
                    </a:lnTo>
                    <a:cubicBezTo>
                      <a:pt x="3738" y="117"/>
                      <a:pt x="3417" y="0"/>
                      <a:pt x="2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5;p43">
                <a:extLst>
                  <a:ext uri="{FF2B5EF4-FFF2-40B4-BE49-F238E27FC236}">
                    <a16:creationId xmlns:a16="http://schemas.microsoft.com/office/drawing/2014/main" id="{F04EB5FD-7AD2-3A07-A12E-F22E6871BC79}"/>
                  </a:ext>
                </a:extLst>
              </p:cNvPr>
              <p:cNvSpPr/>
              <p:nvPr/>
            </p:nvSpPr>
            <p:spPr>
              <a:xfrm>
                <a:off x="1435259" y="1391814"/>
                <a:ext cx="924026" cy="1105917"/>
              </a:xfrm>
              <a:custGeom>
                <a:avLst/>
                <a:gdLst/>
                <a:ahLst/>
                <a:cxnLst/>
                <a:rect l="l" t="t" r="r" b="b"/>
                <a:pathLst>
                  <a:path w="6427" h="7692" extrusionOk="0">
                    <a:moveTo>
                      <a:pt x="4340" y="1"/>
                    </a:moveTo>
                    <a:cubicBezTo>
                      <a:pt x="3148" y="257"/>
                      <a:pt x="0" y="1831"/>
                      <a:pt x="0" y="1831"/>
                    </a:cubicBezTo>
                    <a:lnTo>
                      <a:pt x="2003" y="7691"/>
                    </a:lnTo>
                    <a:cubicBezTo>
                      <a:pt x="3035" y="7113"/>
                      <a:pt x="6427" y="6100"/>
                      <a:pt x="6427" y="6100"/>
                    </a:cubicBezTo>
                    <a:lnTo>
                      <a:pt x="43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p43">
                <a:extLst>
                  <a:ext uri="{FF2B5EF4-FFF2-40B4-BE49-F238E27FC236}">
                    <a16:creationId xmlns:a16="http://schemas.microsoft.com/office/drawing/2014/main" id="{84D88531-7ECE-9CBF-D3AB-DC3AD5E0AB5D}"/>
                  </a:ext>
                </a:extLst>
              </p:cNvPr>
              <p:cNvSpPr/>
              <p:nvPr/>
            </p:nvSpPr>
            <p:spPr>
              <a:xfrm>
                <a:off x="1439429" y="1389226"/>
                <a:ext cx="881325" cy="1108505"/>
              </a:xfrm>
              <a:custGeom>
                <a:avLst/>
                <a:gdLst/>
                <a:ahLst/>
                <a:cxnLst/>
                <a:rect l="l" t="t" r="r" b="b"/>
                <a:pathLst>
                  <a:path w="6130" h="7710" extrusionOk="0">
                    <a:moveTo>
                      <a:pt x="4061" y="1"/>
                    </a:moveTo>
                    <a:cubicBezTo>
                      <a:pt x="4061" y="1"/>
                      <a:pt x="1718" y="585"/>
                      <a:pt x="1" y="1932"/>
                    </a:cubicBezTo>
                    <a:lnTo>
                      <a:pt x="1986" y="7709"/>
                    </a:lnTo>
                    <a:cubicBezTo>
                      <a:pt x="1986" y="7709"/>
                      <a:pt x="4270" y="6618"/>
                      <a:pt x="6130" y="6028"/>
                    </a:cubicBezTo>
                    <a:lnTo>
                      <a:pt x="4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p43">
                <a:extLst>
                  <a:ext uri="{FF2B5EF4-FFF2-40B4-BE49-F238E27FC236}">
                    <a16:creationId xmlns:a16="http://schemas.microsoft.com/office/drawing/2014/main" id="{460037FF-40F9-775F-311C-415DEB602A8C}"/>
                  </a:ext>
                </a:extLst>
              </p:cNvPr>
              <p:cNvSpPr/>
              <p:nvPr/>
            </p:nvSpPr>
            <p:spPr>
              <a:xfrm>
                <a:off x="1429221" y="1377293"/>
                <a:ext cx="835893" cy="1120439"/>
              </a:xfrm>
              <a:custGeom>
                <a:avLst/>
                <a:gdLst/>
                <a:ahLst/>
                <a:cxnLst/>
                <a:rect l="l" t="t" r="r" b="b"/>
                <a:pathLst>
                  <a:path w="5814" h="7793" extrusionOk="0">
                    <a:moveTo>
                      <a:pt x="3846" y="0"/>
                    </a:moveTo>
                    <a:cubicBezTo>
                      <a:pt x="2069" y="429"/>
                      <a:pt x="0" y="1801"/>
                      <a:pt x="0" y="1801"/>
                    </a:cubicBezTo>
                    <a:lnTo>
                      <a:pt x="2057" y="7792"/>
                    </a:lnTo>
                    <a:cubicBezTo>
                      <a:pt x="2606" y="7178"/>
                      <a:pt x="5813" y="6081"/>
                      <a:pt x="5813" y="6081"/>
                    </a:cubicBezTo>
                    <a:lnTo>
                      <a:pt x="3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8;p43">
                <a:extLst>
                  <a:ext uri="{FF2B5EF4-FFF2-40B4-BE49-F238E27FC236}">
                    <a16:creationId xmlns:a16="http://schemas.microsoft.com/office/drawing/2014/main" id="{C051C45D-8B8F-7BCA-BE07-205E70A42E02}"/>
                  </a:ext>
                </a:extLst>
              </p:cNvPr>
              <p:cNvSpPr/>
              <p:nvPr/>
            </p:nvSpPr>
            <p:spPr>
              <a:xfrm>
                <a:off x="1429221" y="1370392"/>
                <a:ext cx="772346" cy="1127340"/>
              </a:xfrm>
              <a:custGeom>
                <a:avLst/>
                <a:gdLst/>
                <a:ahLst/>
                <a:cxnLst/>
                <a:rect l="l" t="t" r="r" b="b"/>
                <a:pathLst>
                  <a:path w="5372" h="7841" extrusionOk="0">
                    <a:moveTo>
                      <a:pt x="3291" y="1"/>
                    </a:moveTo>
                    <a:cubicBezTo>
                      <a:pt x="775" y="627"/>
                      <a:pt x="0" y="1849"/>
                      <a:pt x="0" y="1849"/>
                    </a:cubicBezTo>
                    <a:lnTo>
                      <a:pt x="2057" y="7840"/>
                    </a:lnTo>
                    <a:cubicBezTo>
                      <a:pt x="2683" y="6928"/>
                      <a:pt x="5372" y="6070"/>
                      <a:pt x="5372" y="6070"/>
                    </a:cubicBezTo>
                    <a:lnTo>
                      <a:pt x="32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p43">
                <a:extLst>
                  <a:ext uri="{FF2B5EF4-FFF2-40B4-BE49-F238E27FC236}">
                    <a16:creationId xmlns:a16="http://schemas.microsoft.com/office/drawing/2014/main" id="{0A28F258-0E5D-D40C-0D8A-A85BE95019D1}"/>
                  </a:ext>
                </a:extLst>
              </p:cNvPr>
              <p:cNvSpPr/>
              <p:nvPr/>
            </p:nvSpPr>
            <p:spPr>
              <a:xfrm>
                <a:off x="967996" y="1713867"/>
                <a:ext cx="433905" cy="74907"/>
              </a:xfrm>
              <a:custGeom>
                <a:avLst/>
                <a:gdLst/>
                <a:ahLst/>
                <a:cxnLst/>
                <a:rect l="l" t="t" r="r" b="b"/>
                <a:pathLst>
                  <a:path w="3018" h="521" extrusionOk="0">
                    <a:moveTo>
                      <a:pt x="2367" y="1"/>
                    </a:moveTo>
                    <a:cubicBezTo>
                      <a:pt x="1261" y="1"/>
                      <a:pt x="35" y="469"/>
                      <a:pt x="25" y="479"/>
                    </a:cubicBezTo>
                    <a:cubicBezTo>
                      <a:pt x="7" y="485"/>
                      <a:pt x="1" y="497"/>
                      <a:pt x="7" y="509"/>
                    </a:cubicBezTo>
                    <a:cubicBezTo>
                      <a:pt x="13" y="521"/>
                      <a:pt x="31" y="521"/>
                      <a:pt x="37" y="521"/>
                    </a:cubicBezTo>
                    <a:cubicBezTo>
                      <a:pt x="56" y="516"/>
                      <a:pt x="1269" y="54"/>
                      <a:pt x="2362" y="54"/>
                    </a:cubicBezTo>
                    <a:cubicBezTo>
                      <a:pt x="2579" y="54"/>
                      <a:pt x="2791" y="72"/>
                      <a:pt x="2988" y="116"/>
                    </a:cubicBezTo>
                    <a:lnTo>
                      <a:pt x="3006" y="116"/>
                    </a:lnTo>
                    <a:cubicBezTo>
                      <a:pt x="3006" y="116"/>
                      <a:pt x="3012" y="104"/>
                      <a:pt x="3012" y="80"/>
                    </a:cubicBezTo>
                    <a:cubicBezTo>
                      <a:pt x="3017" y="74"/>
                      <a:pt x="3012" y="62"/>
                      <a:pt x="2994" y="62"/>
                    </a:cubicBezTo>
                    <a:cubicBezTo>
                      <a:pt x="2796" y="19"/>
                      <a:pt x="2584" y="1"/>
                      <a:pt x="2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0;p43">
                <a:extLst>
                  <a:ext uri="{FF2B5EF4-FFF2-40B4-BE49-F238E27FC236}">
                    <a16:creationId xmlns:a16="http://schemas.microsoft.com/office/drawing/2014/main" id="{858A7322-B2A4-C65A-8718-9C12363EB251}"/>
                  </a:ext>
                </a:extLst>
              </p:cNvPr>
              <p:cNvSpPr/>
              <p:nvPr/>
            </p:nvSpPr>
            <p:spPr>
              <a:xfrm>
                <a:off x="1002358" y="1806745"/>
                <a:ext cx="432180" cy="81377"/>
              </a:xfrm>
              <a:custGeom>
                <a:avLst/>
                <a:gdLst/>
                <a:ahLst/>
                <a:cxnLst/>
                <a:rect l="l" t="t" r="r" b="b"/>
                <a:pathLst>
                  <a:path w="3006" h="566" extrusionOk="0">
                    <a:moveTo>
                      <a:pt x="2443" y="0"/>
                    </a:moveTo>
                    <a:cubicBezTo>
                      <a:pt x="1324" y="0"/>
                      <a:pt x="34" y="514"/>
                      <a:pt x="24" y="519"/>
                    </a:cubicBezTo>
                    <a:cubicBezTo>
                      <a:pt x="6" y="525"/>
                      <a:pt x="0" y="543"/>
                      <a:pt x="6" y="549"/>
                    </a:cubicBezTo>
                    <a:cubicBezTo>
                      <a:pt x="15" y="557"/>
                      <a:pt x="23" y="565"/>
                      <a:pt x="29" y="565"/>
                    </a:cubicBezTo>
                    <a:cubicBezTo>
                      <a:pt x="32" y="565"/>
                      <a:pt x="34" y="564"/>
                      <a:pt x="36" y="561"/>
                    </a:cubicBezTo>
                    <a:cubicBezTo>
                      <a:pt x="51" y="555"/>
                      <a:pt x="1325" y="48"/>
                      <a:pt x="2432" y="48"/>
                    </a:cubicBezTo>
                    <a:cubicBezTo>
                      <a:pt x="2618" y="48"/>
                      <a:pt x="2799" y="62"/>
                      <a:pt x="2969" y="96"/>
                    </a:cubicBezTo>
                    <a:lnTo>
                      <a:pt x="2975" y="96"/>
                    </a:lnTo>
                    <a:cubicBezTo>
                      <a:pt x="2981" y="96"/>
                      <a:pt x="2987" y="84"/>
                      <a:pt x="2999" y="72"/>
                    </a:cubicBezTo>
                    <a:cubicBezTo>
                      <a:pt x="3005" y="66"/>
                      <a:pt x="2999" y="48"/>
                      <a:pt x="2981" y="48"/>
                    </a:cubicBezTo>
                    <a:cubicBezTo>
                      <a:pt x="2811" y="15"/>
                      <a:pt x="2629" y="0"/>
                      <a:pt x="2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1;p43">
                <a:extLst>
                  <a:ext uri="{FF2B5EF4-FFF2-40B4-BE49-F238E27FC236}">
                    <a16:creationId xmlns:a16="http://schemas.microsoft.com/office/drawing/2014/main" id="{A09EF8B7-421E-2AC9-CB2F-F8A4F1A0232D}"/>
                  </a:ext>
                </a:extLst>
              </p:cNvPr>
              <p:cNvSpPr/>
              <p:nvPr/>
            </p:nvSpPr>
            <p:spPr>
              <a:xfrm>
                <a:off x="1033988" y="1905517"/>
                <a:ext cx="432180" cy="79076"/>
              </a:xfrm>
              <a:custGeom>
                <a:avLst/>
                <a:gdLst/>
                <a:ahLst/>
                <a:cxnLst/>
                <a:rect l="l" t="t" r="r" b="b"/>
                <a:pathLst>
                  <a:path w="3006" h="550" extrusionOk="0">
                    <a:moveTo>
                      <a:pt x="2457" y="0"/>
                    </a:moveTo>
                    <a:cubicBezTo>
                      <a:pt x="2107" y="0"/>
                      <a:pt x="1670" y="60"/>
                      <a:pt x="1151" y="184"/>
                    </a:cubicBezTo>
                    <a:cubicBezTo>
                      <a:pt x="531" y="321"/>
                      <a:pt x="37" y="500"/>
                      <a:pt x="25" y="500"/>
                    </a:cubicBezTo>
                    <a:cubicBezTo>
                      <a:pt x="13" y="511"/>
                      <a:pt x="1" y="523"/>
                      <a:pt x="13" y="529"/>
                    </a:cubicBezTo>
                    <a:cubicBezTo>
                      <a:pt x="17" y="543"/>
                      <a:pt x="25" y="549"/>
                      <a:pt x="34" y="549"/>
                    </a:cubicBezTo>
                    <a:cubicBezTo>
                      <a:pt x="37" y="549"/>
                      <a:pt x="40" y="549"/>
                      <a:pt x="43" y="547"/>
                    </a:cubicBezTo>
                    <a:cubicBezTo>
                      <a:pt x="53" y="542"/>
                      <a:pt x="1478" y="51"/>
                      <a:pt x="2481" y="51"/>
                    </a:cubicBezTo>
                    <a:cubicBezTo>
                      <a:pt x="2664" y="51"/>
                      <a:pt x="2832" y="67"/>
                      <a:pt x="2976" y="106"/>
                    </a:cubicBezTo>
                    <a:lnTo>
                      <a:pt x="2994" y="106"/>
                    </a:lnTo>
                    <a:cubicBezTo>
                      <a:pt x="3000" y="106"/>
                      <a:pt x="3006" y="100"/>
                      <a:pt x="3006" y="94"/>
                    </a:cubicBezTo>
                    <a:cubicBezTo>
                      <a:pt x="3006" y="76"/>
                      <a:pt x="3006" y="64"/>
                      <a:pt x="2994" y="64"/>
                    </a:cubicBezTo>
                    <a:cubicBezTo>
                      <a:pt x="2846" y="22"/>
                      <a:pt x="2667" y="0"/>
                      <a:pt x="2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2;p43">
                <a:extLst>
                  <a:ext uri="{FF2B5EF4-FFF2-40B4-BE49-F238E27FC236}">
                    <a16:creationId xmlns:a16="http://schemas.microsoft.com/office/drawing/2014/main" id="{96D03187-19AE-66B6-CCD2-3CADF283A312}"/>
                  </a:ext>
                </a:extLst>
              </p:cNvPr>
              <p:cNvSpPr/>
              <p:nvPr/>
            </p:nvSpPr>
            <p:spPr>
              <a:xfrm>
                <a:off x="1072663" y="2003859"/>
                <a:ext cx="427867" cy="88709"/>
              </a:xfrm>
              <a:custGeom>
                <a:avLst/>
                <a:gdLst/>
                <a:ahLst/>
                <a:cxnLst/>
                <a:rect l="l" t="t" r="r" b="b"/>
                <a:pathLst>
                  <a:path w="2976" h="617" extrusionOk="0">
                    <a:moveTo>
                      <a:pt x="2521" y="0"/>
                    </a:moveTo>
                    <a:cubicBezTo>
                      <a:pt x="1424" y="0"/>
                      <a:pt x="40" y="562"/>
                      <a:pt x="24" y="573"/>
                    </a:cubicBezTo>
                    <a:cubicBezTo>
                      <a:pt x="12" y="579"/>
                      <a:pt x="0" y="591"/>
                      <a:pt x="12" y="603"/>
                    </a:cubicBezTo>
                    <a:cubicBezTo>
                      <a:pt x="16" y="611"/>
                      <a:pt x="21" y="617"/>
                      <a:pt x="30" y="617"/>
                    </a:cubicBezTo>
                    <a:cubicBezTo>
                      <a:pt x="33" y="617"/>
                      <a:pt x="37" y="616"/>
                      <a:pt x="42" y="614"/>
                    </a:cubicBezTo>
                    <a:cubicBezTo>
                      <a:pt x="52" y="609"/>
                      <a:pt x="1449" y="46"/>
                      <a:pt x="2535" y="46"/>
                    </a:cubicBezTo>
                    <a:cubicBezTo>
                      <a:pt x="2678" y="46"/>
                      <a:pt x="2817" y="56"/>
                      <a:pt x="2945" y="78"/>
                    </a:cubicBezTo>
                    <a:lnTo>
                      <a:pt x="2957" y="78"/>
                    </a:lnTo>
                    <a:cubicBezTo>
                      <a:pt x="2963" y="78"/>
                      <a:pt x="2963" y="72"/>
                      <a:pt x="2969" y="54"/>
                    </a:cubicBezTo>
                    <a:cubicBezTo>
                      <a:pt x="2975" y="48"/>
                      <a:pt x="2969" y="36"/>
                      <a:pt x="2957" y="36"/>
                    </a:cubicBezTo>
                    <a:cubicBezTo>
                      <a:pt x="2820" y="11"/>
                      <a:pt x="2673" y="0"/>
                      <a:pt x="2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3;p43">
                <a:extLst>
                  <a:ext uri="{FF2B5EF4-FFF2-40B4-BE49-F238E27FC236}">
                    <a16:creationId xmlns:a16="http://schemas.microsoft.com/office/drawing/2014/main" id="{06A162A9-D284-437B-73A4-4C4B2664D24D}"/>
                  </a:ext>
                </a:extLst>
              </p:cNvPr>
              <p:cNvSpPr/>
              <p:nvPr/>
            </p:nvSpPr>
            <p:spPr>
              <a:xfrm>
                <a:off x="1106019" y="2108382"/>
                <a:ext cx="430455" cy="85402"/>
              </a:xfrm>
              <a:custGeom>
                <a:avLst/>
                <a:gdLst/>
                <a:ahLst/>
                <a:cxnLst/>
                <a:rect l="l" t="t" r="r" b="b"/>
                <a:pathLst>
                  <a:path w="2994" h="594" extrusionOk="0">
                    <a:moveTo>
                      <a:pt x="2339" y="0"/>
                    </a:moveTo>
                    <a:cubicBezTo>
                      <a:pt x="1279" y="0"/>
                      <a:pt x="28" y="544"/>
                      <a:pt x="19" y="549"/>
                    </a:cubicBezTo>
                    <a:cubicBezTo>
                      <a:pt x="13" y="561"/>
                      <a:pt x="1" y="573"/>
                      <a:pt x="13" y="579"/>
                    </a:cubicBezTo>
                    <a:cubicBezTo>
                      <a:pt x="17" y="588"/>
                      <a:pt x="21" y="593"/>
                      <a:pt x="30" y="593"/>
                    </a:cubicBezTo>
                    <a:cubicBezTo>
                      <a:pt x="34" y="593"/>
                      <a:pt x="38" y="593"/>
                      <a:pt x="42" y="591"/>
                    </a:cubicBezTo>
                    <a:cubicBezTo>
                      <a:pt x="57" y="576"/>
                      <a:pt x="1294" y="38"/>
                      <a:pt x="2343" y="38"/>
                    </a:cubicBezTo>
                    <a:cubicBezTo>
                      <a:pt x="2565" y="38"/>
                      <a:pt x="2778" y="62"/>
                      <a:pt x="2970" y="120"/>
                    </a:cubicBezTo>
                    <a:lnTo>
                      <a:pt x="2982" y="120"/>
                    </a:lnTo>
                    <a:cubicBezTo>
                      <a:pt x="2994" y="120"/>
                      <a:pt x="2994" y="114"/>
                      <a:pt x="2994" y="114"/>
                    </a:cubicBezTo>
                    <a:cubicBezTo>
                      <a:pt x="2994" y="96"/>
                      <a:pt x="2994" y="84"/>
                      <a:pt x="2976" y="84"/>
                    </a:cubicBezTo>
                    <a:cubicBezTo>
                      <a:pt x="2781" y="25"/>
                      <a:pt x="2565" y="0"/>
                      <a:pt x="2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4;p43">
                <a:extLst>
                  <a:ext uri="{FF2B5EF4-FFF2-40B4-BE49-F238E27FC236}">
                    <a16:creationId xmlns:a16="http://schemas.microsoft.com/office/drawing/2014/main" id="{BC1415A8-26E5-4893-00F6-936590EF5260}"/>
                  </a:ext>
                </a:extLst>
              </p:cNvPr>
              <p:cNvSpPr/>
              <p:nvPr/>
            </p:nvSpPr>
            <p:spPr>
              <a:xfrm>
                <a:off x="1140380" y="2205861"/>
                <a:ext cx="437212" cy="86121"/>
              </a:xfrm>
              <a:custGeom>
                <a:avLst/>
                <a:gdLst/>
                <a:ahLst/>
                <a:cxnLst/>
                <a:rect l="l" t="t" r="r" b="b"/>
                <a:pathLst>
                  <a:path w="3041" h="599" extrusionOk="0">
                    <a:moveTo>
                      <a:pt x="2692" y="1"/>
                    </a:moveTo>
                    <a:cubicBezTo>
                      <a:pt x="1806" y="1"/>
                      <a:pt x="101" y="525"/>
                      <a:pt x="18" y="551"/>
                    </a:cubicBezTo>
                    <a:cubicBezTo>
                      <a:pt x="12" y="557"/>
                      <a:pt x="0" y="563"/>
                      <a:pt x="0" y="581"/>
                    </a:cubicBezTo>
                    <a:cubicBezTo>
                      <a:pt x="12" y="599"/>
                      <a:pt x="18" y="599"/>
                      <a:pt x="30" y="599"/>
                    </a:cubicBezTo>
                    <a:cubicBezTo>
                      <a:pt x="51" y="588"/>
                      <a:pt x="1826" y="47"/>
                      <a:pt x="2707" y="47"/>
                    </a:cubicBezTo>
                    <a:cubicBezTo>
                      <a:pt x="2827" y="47"/>
                      <a:pt x="2931" y="57"/>
                      <a:pt x="3011" y="80"/>
                    </a:cubicBezTo>
                    <a:lnTo>
                      <a:pt x="3029" y="80"/>
                    </a:lnTo>
                    <a:cubicBezTo>
                      <a:pt x="3035" y="80"/>
                      <a:pt x="3041" y="74"/>
                      <a:pt x="3035" y="68"/>
                    </a:cubicBezTo>
                    <a:cubicBezTo>
                      <a:pt x="3035" y="50"/>
                      <a:pt x="3035" y="38"/>
                      <a:pt x="3023" y="38"/>
                    </a:cubicBezTo>
                    <a:cubicBezTo>
                      <a:pt x="2936" y="12"/>
                      <a:pt x="2823" y="1"/>
                      <a:pt x="2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5;p43">
                <a:extLst>
                  <a:ext uri="{FF2B5EF4-FFF2-40B4-BE49-F238E27FC236}">
                    <a16:creationId xmlns:a16="http://schemas.microsoft.com/office/drawing/2014/main" id="{BFB63466-ACDE-72EB-A4B1-2076C80D824D}"/>
                  </a:ext>
                </a:extLst>
              </p:cNvPr>
              <p:cNvSpPr/>
              <p:nvPr/>
            </p:nvSpPr>
            <p:spPr>
              <a:xfrm>
                <a:off x="1174598" y="2301614"/>
                <a:ext cx="427004" cy="89284"/>
              </a:xfrm>
              <a:custGeom>
                <a:avLst/>
                <a:gdLst/>
                <a:ahLst/>
                <a:cxnLst/>
                <a:rect l="l" t="t" r="r" b="b"/>
                <a:pathLst>
                  <a:path w="2970" h="621" extrusionOk="0">
                    <a:moveTo>
                      <a:pt x="2642" y="1"/>
                    </a:moveTo>
                    <a:cubicBezTo>
                      <a:pt x="1764" y="1"/>
                      <a:pt x="97" y="544"/>
                      <a:pt x="18" y="571"/>
                    </a:cubicBezTo>
                    <a:cubicBezTo>
                      <a:pt x="1" y="576"/>
                      <a:pt x="1" y="588"/>
                      <a:pt x="1" y="600"/>
                    </a:cubicBezTo>
                    <a:cubicBezTo>
                      <a:pt x="10" y="614"/>
                      <a:pt x="15" y="620"/>
                      <a:pt x="22" y="620"/>
                    </a:cubicBezTo>
                    <a:cubicBezTo>
                      <a:pt x="25" y="620"/>
                      <a:pt x="27" y="620"/>
                      <a:pt x="30" y="618"/>
                    </a:cubicBezTo>
                    <a:cubicBezTo>
                      <a:pt x="51" y="608"/>
                      <a:pt x="1758" y="48"/>
                      <a:pt x="2634" y="48"/>
                    </a:cubicBezTo>
                    <a:cubicBezTo>
                      <a:pt x="2754" y="48"/>
                      <a:pt x="2858" y="58"/>
                      <a:pt x="2940" y="82"/>
                    </a:cubicBezTo>
                    <a:lnTo>
                      <a:pt x="2952" y="82"/>
                    </a:lnTo>
                    <a:cubicBezTo>
                      <a:pt x="2964" y="82"/>
                      <a:pt x="2964" y="70"/>
                      <a:pt x="2970" y="64"/>
                    </a:cubicBezTo>
                    <a:cubicBezTo>
                      <a:pt x="2970" y="52"/>
                      <a:pt x="2970" y="34"/>
                      <a:pt x="2952" y="34"/>
                    </a:cubicBezTo>
                    <a:cubicBezTo>
                      <a:pt x="2867" y="11"/>
                      <a:pt x="2762" y="1"/>
                      <a:pt x="2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6;p43">
                <a:extLst>
                  <a:ext uri="{FF2B5EF4-FFF2-40B4-BE49-F238E27FC236}">
                    <a16:creationId xmlns:a16="http://schemas.microsoft.com/office/drawing/2014/main" id="{8FB09FCA-D5F5-827F-4D77-6C42C343CF0B}"/>
                  </a:ext>
                </a:extLst>
              </p:cNvPr>
              <p:cNvSpPr/>
              <p:nvPr/>
            </p:nvSpPr>
            <p:spPr>
              <a:xfrm>
                <a:off x="1210542" y="2400818"/>
                <a:ext cx="425423" cy="95898"/>
              </a:xfrm>
              <a:custGeom>
                <a:avLst/>
                <a:gdLst/>
                <a:ahLst/>
                <a:cxnLst/>
                <a:rect l="l" t="t" r="r" b="b"/>
                <a:pathLst>
                  <a:path w="2959" h="667" extrusionOk="0">
                    <a:moveTo>
                      <a:pt x="2585" y="1"/>
                    </a:moveTo>
                    <a:cubicBezTo>
                      <a:pt x="1556" y="1"/>
                      <a:pt x="40" y="609"/>
                      <a:pt x="19" y="620"/>
                    </a:cubicBezTo>
                    <a:cubicBezTo>
                      <a:pt x="7" y="626"/>
                      <a:pt x="1" y="638"/>
                      <a:pt x="7" y="650"/>
                    </a:cubicBezTo>
                    <a:cubicBezTo>
                      <a:pt x="11" y="658"/>
                      <a:pt x="21" y="666"/>
                      <a:pt x="29" y="666"/>
                    </a:cubicBezTo>
                    <a:cubicBezTo>
                      <a:pt x="32" y="666"/>
                      <a:pt x="35" y="665"/>
                      <a:pt x="37" y="662"/>
                    </a:cubicBezTo>
                    <a:cubicBezTo>
                      <a:pt x="58" y="656"/>
                      <a:pt x="1567" y="50"/>
                      <a:pt x="2590" y="50"/>
                    </a:cubicBezTo>
                    <a:cubicBezTo>
                      <a:pt x="2711" y="50"/>
                      <a:pt x="2824" y="58"/>
                      <a:pt x="2928" y="77"/>
                    </a:cubicBezTo>
                    <a:lnTo>
                      <a:pt x="2934" y="77"/>
                    </a:lnTo>
                    <a:cubicBezTo>
                      <a:pt x="2940" y="77"/>
                      <a:pt x="2952" y="65"/>
                      <a:pt x="2952" y="53"/>
                    </a:cubicBezTo>
                    <a:cubicBezTo>
                      <a:pt x="2958" y="47"/>
                      <a:pt x="2952" y="30"/>
                      <a:pt x="2934" y="30"/>
                    </a:cubicBezTo>
                    <a:cubicBezTo>
                      <a:pt x="2827" y="10"/>
                      <a:pt x="2710" y="1"/>
                      <a:pt x="2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7;p43">
                <a:extLst>
                  <a:ext uri="{FF2B5EF4-FFF2-40B4-BE49-F238E27FC236}">
                    <a16:creationId xmlns:a16="http://schemas.microsoft.com/office/drawing/2014/main" id="{E65A3FFC-E902-D566-FEBE-355C14FF0B66}"/>
                  </a:ext>
                </a:extLst>
              </p:cNvPr>
              <p:cNvSpPr/>
              <p:nvPr/>
            </p:nvSpPr>
            <p:spPr>
              <a:xfrm>
                <a:off x="1502114" y="1473190"/>
                <a:ext cx="378984" cy="220551"/>
              </a:xfrm>
              <a:custGeom>
                <a:avLst/>
                <a:gdLst/>
                <a:ahLst/>
                <a:cxnLst/>
                <a:rect l="l" t="t" r="r" b="b"/>
                <a:pathLst>
                  <a:path w="2636" h="1534" extrusionOk="0">
                    <a:moveTo>
                      <a:pt x="2605" y="1"/>
                    </a:moveTo>
                    <a:cubicBezTo>
                      <a:pt x="2593" y="7"/>
                      <a:pt x="793" y="549"/>
                      <a:pt x="6" y="1497"/>
                    </a:cubicBezTo>
                    <a:cubicBezTo>
                      <a:pt x="0" y="1503"/>
                      <a:pt x="0" y="1521"/>
                      <a:pt x="6" y="1527"/>
                    </a:cubicBezTo>
                    <a:cubicBezTo>
                      <a:pt x="12" y="1533"/>
                      <a:pt x="18" y="1533"/>
                      <a:pt x="30" y="1533"/>
                    </a:cubicBezTo>
                    <a:cubicBezTo>
                      <a:pt x="36" y="1533"/>
                      <a:pt x="36" y="1533"/>
                      <a:pt x="36" y="1527"/>
                    </a:cubicBezTo>
                    <a:cubicBezTo>
                      <a:pt x="817" y="585"/>
                      <a:pt x="2605" y="49"/>
                      <a:pt x="2623" y="43"/>
                    </a:cubicBezTo>
                    <a:cubicBezTo>
                      <a:pt x="2635" y="37"/>
                      <a:pt x="2635" y="31"/>
                      <a:pt x="2635" y="13"/>
                    </a:cubicBezTo>
                    <a:cubicBezTo>
                      <a:pt x="2629" y="1"/>
                      <a:pt x="2623"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8;p43">
                <a:extLst>
                  <a:ext uri="{FF2B5EF4-FFF2-40B4-BE49-F238E27FC236}">
                    <a16:creationId xmlns:a16="http://schemas.microsoft.com/office/drawing/2014/main" id="{12415767-2AD2-E7CA-98D9-496C939D0D80}"/>
                  </a:ext>
                </a:extLst>
              </p:cNvPr>
              <p:cNvSpPr/>
              <p:nvPr/>
            </p:nvSpPr>
            <p:spPr>
              <a:xfrm>
                <a:off x="1532881" y="1571819"/>
                <a:ext cx="382435" cy="211924"/>
              </a:xfrm>
              <a:custGeom>
                <a:avLst/>
                <a:gdLst/>
                <a:ahLst/>
                <a:cxnLst/>
                <a:rect l="l" t="t" r="r" b="b"/>
                <a:pathLst>
                  <a:path w="2660" h="1474" extrusionOk="0">
                    <a:moveTo>
                      <a:pt x="2630" y="1"/>
                    </a:moveTo>
                    <a:cubicBezTo>
                      <a:pt x="2606" y="1"/>
                      <a:pt x="806" y="519"/>
                      <a:pt x="7" y="1437"/>
                    </a:cubicBezTo>
                    <a:cubicBezTo>
                      <a:pt x="1" y="1443"/>
                      <a:pt x="1" y="1455"/>
                      <a:pt x="7" y="1467"/>
                    </a:cubicBezTo>
                    <a:cubicBezTo>
                      <a:pt x="13" y="1473"/>
                      <a:pt x="25" y="1473"/>
                      <a:pt x="30" y="1473"/>
                    </a:cubicBezTo>
                    <a:lnTo>
                      <a:pt x="42" y="1473"/>
                    </a:lnTo>
                    <a:cubicBezTo>
                      <a:pt x="835" y="567"/>
                      <a:pt x="2630" y="48"/>
                      <a:pt x="2648" y="42"/>
                    </a:cubicBezTo>
                    <a:cubicBezTo>
                      <a:pt x="2660" y="36"/>
                      <a:pt x="2660" y="30"/>
                      <a:pt x="2660" y="12"/>
                    </a:cubicBezTo>
                    <a:cubicBezTo>
                      <a:pt x="2654" y="1"/>
                      <a:pt x="2648" y="1"/>
                      <a:pt x="2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9;p43">
                <a:extLst>
                  <a:ext uri="{FF2B5EF4-FFF2-40B4-BE49-F238E27FC236}">
                    <a16:creationId xmlns:a16="http://schemas.microsoft.com/office/drawing/2014/main" id="{00853507-A4A5-EB19-6CCA-C95F75729349}"/>
                  </a:ext>
                </a:extLst>
              </p:cNvPr>
              <p:cNvSpPr/>
              <p:nvPr/>
            </p:nvSpPr>
            <p:spPr>
              <a:xfrm>
                <a:off x="1565518" y="1667572"/>
                <a:ext cx="382435" cy="217244"/>
              </a:xfrm>
              <a:custGeom>
                <a:avLst/>
                <a:gdLst/>
                <a:ahLst/>
                <a:cxnLst/>
                <a:rect l="l" t="t" r="r" b="b"/>
                <a:pathLst>
                  <a:path w="2660" h="1511" extrusionOk="0">
                    <a:moveTo>
                      <a:pt x="2629" y="0"/>
                    </a:moveTo>
                    <a:cubicBezTo>
                      <a:pt x="2626" y="0"/>
                      <a:pt x="2622" y="1"/>
                      <a:pt x="2618" y="2"/>
                    </a:cubicBezTo>
                    <a:cubicBezTo>
                      <a:pt x="2618" y="8"/>
                      <a:pt x="2111" y="181"/>
                      <a:pt x="1538" y="443"/>
                    </a:cubicBezTo>
                    <a:cubicBezTo>
                      <a:pt x="769" y="801"/>
                      <a:pt x="257" y="1153"/>
                      <a:pt x="12" y="1481"/>
                    </a:cubicBezTo>
                    <a:cubicBezTo>
                      <a:pt x="0" y="1487"/>
                      <a:pt x="12" y="1499"/>
                      <a:pt x="18" y="1511"/>
                    </a:cubicBezTo>
                    <a:lnTo>
                      <a:pt x="42" y="1511"/>
                    </a:lnTo>
                    <a:cubicBezTo>
                      <a:pt x="48" y="1511"/>
                      <a:pt x="48" y="1499"/>
                      <a:pt x="42" y="1499"/>
                    </a:cubicBezTo>
                    <a:cubicBezTo>
                      <a:pt x="608" y="748"/>
                      <a:pt x="2474" y="98"/>
                      <a:pt x="2623" y="50"/>
                    </a:cubicBezTo>
                    <a:lnTo>
                      <a:pt x="2635" y="50"/>
                    </a:lnTo>
                    <a:cubicBezTo>
                      <a:pt x="2647" y="38"/>
                      <a:pt x="2659" y="32"/>
                      <a:pt x="2647" y="20"/>
                    </a:cubicBezTo>
                    <a:cubicBezTo>
                      <a:pt x="2643" y="7"/>
                      <a:pt x="2638" y="0"/>
                      <a:pt x="2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0;p43">
                <a:extLst>
                  <a:ext uri="{FF2B5EF4-FFF2-40B4-BE49-F238E27FC236}">
                    <a16:creationId xmlns:a16="http://schemas.microsoft.com/office/drawing/2014/main" id="{C023566A-1F9F-9961-BEE8-EF36FC990DB3}"/>
                  </a:ext>
                </a:extLst>
              </p:cNvPr>
              <p:cNvSpPr/>
              <p:nvPr/>
            </p:nvSpPr>
            <p:spPr>
              <a:xfrm>
                <a:off x="1598873" y="1775833"/>
                <a:ext cx="385885" cy="203298"/>
              </a:xfrm>
              <a:custGeom>
                <a:avLst/>
                <a:gdLst/>
                <a:ahLst/>
                <a:cxnLst/>
                <a:rect l="l" t="t" r="r" b="b"/>
                <a:pathLst>
                  <a:path w="2684" h="1414" extrusionOk="0">
                    <a:moveTo>
                      <a:pt x="2654" y="0"/>
                    </a:moveTo>
                    <a:cubicBezTo>
                      <a:pt x="2636" y="0"/>
                      <a:pt x="770" y="531"/>
                      <a:pt x="13" y="1372"/>
                    </a:cubicBezTo>
                    <a:cubicBezTo>
                      <a:pt x="1" y="1384"/>
                      <a:pt x="1" y="1396"/>
                      <a:pt x="13" y="1402"/>
                    </a:cubicBezTo>
                    <a:cubicBezTo>
                      <a:pt x="19" y="1413"/>
                      <a:pt x="25" y="1413"/>
                      <a:pt x="31" y="1413"/>
                    </a:cubicBezTo>
                    <a:lnTo>
                      <a:pt x="48" y="1413"/>
                    </a:lnTo>
                    <a:cubicBezTo>
                      <a:pt x="800" y="579"/>
                      <a:pt x="2648" y="54"/>
                      <a:pt x="2672" y="48"/>
                    </a:cubicBezTo>
                    <a:cubicBezTo>
                      <a:pt x="2678" y="42"/>
                      <a:pt x="2684" y="30"/>
                      <a:pt x="2684" y="18"/>
                    </a:cubicBezTo>
                    <a:cubicBezTo>
                      <a:pt x="2678" y="0"/>
                      <a:pt x="2672" y="0"/>
                      <a:pt x="2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1;p43">
                <a:extLst>
                  <a:ext uri="{FF2B5EF4-FFF2-40B4-BE49-F238E27FC236}">
                    <a16:creationId xmlns:a16="http://schemas.microsoft.com/office/drawing/2014/main" id="{8C185646-5B7C-6876-754C-1D4560656B78}"/>
                  </a:ext>
                </a:extLst>
              </p:cNvPr>
              <p:cNvSpPr/>
              <p:nvPr/>
            </p:nvSpPr>
            <p:spPr>
              <a:xfrm>
                <a:off x="1635823" y="1877050"/>
                <a:ext cx="381572" cy="211781"/>
              </a:xfrm>
              <a:custGeom>
                <a:avLst/>
                <a:gdLst/>
                <a:ahLst/>
                <a:cxnLst/>
                <a:rect l="l" t="t" r="r" b="b"/>
                <a:pathLst>
                  <a:path w="2654" h="1473" extrusionOk="0">
                    <a:moveTo>
                      <a:pt x="2629" y="0"/>
                    </a:moveTo>
                    <a:cubicBezTo>
                      <a:pt x="2605" y="6"/>
                      <a:pt x="680" y="501"/>
                      <a:pt x="6" y="1443"/>
                    </a:cubicBezTo>
                    <a:cubicBezTo>
                      <a:pt x="0" y="1455"/>
                      <a:pt x="6" y="1467"/>
                      <a:pt x="12" y="1473"/>
                    </a:cubicBezTo>
                    <a:lnTo>
                      <a:pt x="36" y="1473"/>
                    </a:lnTo>
                    <a:cubicBezTo>
                      <a:pt x="42" y="1473"/>
                      <a:pt x="54" y="1473"/>
                      <a:pt x="36" y="1461"/>
                    </a:cubicBezTo>
                    <a:cubicBezTo>
                      <a:pt x="698" y="531"/>
                      <a:pt x="2617" y="42"/>
                      <a:pt x="2635" y="36"/>
                    </a:cubicBezTo>
                    <a:cubicBezTo>
                      <a:pt x="2647" y="36"/>
                      <a:pt x="2653" y="30"/>
                      <a:pt x="2653" y="12"/>
                    </a:cubicBezTo>
                    <a:cubicBezTo>
                      <a:pt x="2653" y="6"/>
                      <a:pt x="2647" y="0"/>
                      <a:pt x="2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2;p43">
                <a:extLst>
                  <a:ext uri="{FF2B5EF4-FFF2-40B4-BE49-F238E27FC236}">
                    <a16:creationId xmlns:a16="http://schemas.microsoft.com/office/drawing/2014/main" id="{AAFDE5E8-D287-90F6-AF80-8754D78FFE33}"/>
                  </a:ext>
                </a:extLst>
              </p:cNvPr>
              <p:cNvSpPr/>
              <p:nvPr/>
            </p:nvSpPr>
            <p:spPr>
              <a:xfrm>
                <a:off x="1660552" y="1975535"/>
                <a:ext cx="392786" cy="211062"/>
              </a:xfrm>
              <a:custGeom>
                <a:avLst/>
                <a:gdLst/>
                <a:ahLst/>
                <a:cxnLst/>
                <a:rect l="l" t="t" r="r" b="b"/>
                <a:pathLst>
                  <a:path w="2732" h="1468" extrusionOk="0">
                    <a:moveTo>
                      <a:pt x="2696" y="1"/>
                    </a:moveTo>
                    <a:cubicBezTo>
                      <a:pt x="2600" y="36"/>
                      <a:pt x="424" y="865"/>
                      <a:pt x="7" y="1437"/>
                    </a:cubicBezTo>
                    <a:cubicBezTo>
                      <a:pt x="1" y="1443"/>
                      <a:pt x="7" y="1461"/>
                      <a:pt x="13" y="1467"/>
                    </a:cubicBezTo>
                    <a:lnTo>
                      <a:pt x="43" y="1467"/>
                    </a:lnTo>
                    <a:cubicBezTo>
                      <a:pt x="454" y="901"/>
                      <a:pt x="2690" y="54"/>
                      <a:pt x="2714" y="42"/>
                    </a:cubicBezTo>
                    <a:cubicBezTo>
                      <a:pt x="2726" y="36"/>
                      <a:pt x="2732" y="24"/>
                      <a:pt x="2726" y="13"/>
                    </a:cubicBezTo>
                    <a:cubicBezTo>
                      <a:pt x="2720" y="1"/>
                      <a:pt x="2714" y="1"/>
                      <a:pt x="2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3;p43">
                <a:extLst>
                  <a:ext uri="{FF2B5EF4-FFF2-40B4-BE49-F238E27FC236}">
                    <a16:creationId xmlns:a16="http://schemas.microsoft.com/office/drawing/2014/main" id="{8C5B2DD6-7445-963F-D99C-46AF51A37243}"/>
                  </a:ext>
                </a:extLst>
              </p:cNvPr>
              <p:cNvSpPr/>
              <p:nvPr/>
            </p:nvSpPr>
            <p:spPr>
              <a:xfrm>
                <a:off x="1700090" y="2073733"/>
                <a:ext cx="386748" cy="202867"/>
              </a:xfrm>
              <a:custGeom>
                <a:avLst/>
                <a:gdLst/>
                <a:ahLst/>
                <a:cxnLst/>
                <a:rect l="l" t="t" r="r" b="b"/>
                <a:pathLst>
                  <a:path w="2690" h="1411" extrusionOk="0">
                    <a:moveTo>
                      <a:pt x="2660" y="1"/>
                    </a:moveTo>
                    <a:cubicBezTo>
                      <a:pt x="2657" y="1"/>
                      <a:pt x="2655" y="2"/>
                      <a:pt x="2653" y="3"/>
                    </a:cubicBezTo>
                    <a:cubicBezTo>
                      <a:pt x="2564" y="39"/>
                      <a:pt x="435" y="802"/>
                      <a:pt x="6" y="1380"/>
                    </a:cubicBezTo>
                    <a:cubicBezTo>
                      <a:pt x="0" y="1386"/>
                      <a:pt x="6" y="1404"/>
                      <a:pt x="12" y="1410"/>
                    </a:cubicBezTo>
                    <a:lnTo>
                      <a:pt x="42" y="1410"/>
                    </a:lnTo>
                    <a:cubicBezTo>
                      <a:pt x="465" y="838"/>
                      <a:pt x="2647" y="57"/>
                      <a:pt x="2665" y="45"/>
                    </a:cubicBezTo>
                    <a:cubicBezTo>
                      <a:pt x="2683" y="39"/>
                      <a:pt x="2689" y="33"/>
                      <a:pt x="2683" y="15"/>
                    </a:cubicBezTo>
                    <a:cubicBezTo>
                      <a:pt x="2679" y="6"/>
                      <a:pt x="2668" y="1"/>
                      <a:pt x="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4;p43">
                <a:extLst>
                  <a:ext uri="{FF2B5EF4-FFF2-40B4-BE49-F238E27FC236}">
                    <a16:creationId xmlns:a16="http://schemas.microsoft.com/office/drawing/2014/main" id="{98B45B53-F24E-9B4B-2DCC-971DAD69A453}"/>
                  </a:ext>
                </a:extLst>
              </p:cNvPr>
              <p:cNvSpPr/>
              <p:nvPr/>
            </p:nvSpPr>
            <p:spPr>
              <a:xfrm>
                <a:off x="1735170" y="2180413"/>
                <a:ext cx="388473" cy="194671"/>
              </a:xfrm>
              <a:custGeom>
                <a:avLst/>
                <a:gdLst/>
                <a:ahLst/>
                <a:cxnLst/>
                <a:rect l="l" t="t" r="r" b="b"/>
                <a:pathLst>
                  <a:path w="2702" h="1354" extrusionOk="0">
                    <a:moveTo>
                      <a:pt x="2672" y="1"/>
                    </a:moveTo>
                    <a:cubicBezTo>
                      <a:pt x="2654" y="6"/>
                      <a:pt x="680" y="567"/>
                      <a:pt x="7" y="1318"/>
                    </a:cubicBezTo>
                    <a:cubicBezTo>
                      <a:pt x="1" y="1324"/>
                      <a:pt x="1" y="1342"/>
                      <a:pt x="7" y="1348"/>
                    </a:cubicBezTo>
                    <a:cubicBezTo>
                      <a:pt x="13" y="1354"/>
                      <a:pt x="25" y="1354"/>
                      <a:pt x="30" y="1354"/>
                    </a:cubicBezTo>
                    <a:cubicBezTo>
                      <a:pt x="30" y="1354"/>
                      <a:pt x="36" y="1354"/>
                      <a:pt x="36" y="1348"/>
                    </a:cubicBezTo>
                    <a:cubicBezTo>
                      <a:pt x="710" y="609"/>
                      <a:pt x="2660" y="48"/>
                      <a:pt x="2684" y="42"/>
                    </a:cubicBezTo>
                    <a:cubicBezTo>
                      <a:pt x="2701" y="36"/>
                      <a:pt x="2701" y="30"/>
                      <a:pt x="2701" y="12"/>
                    </a:cubicBezTo>
                    <a:cubicBezTo>
                      <a:pt x="2690" y="1"/>
                      <a:pt x="2684" y="1"/>
                      <a:pt x="2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5;p43">
                <a:extLst>
                  <a:ext uri="{FF2B5EF4-FFF2-40B4-BE49-F238E27FC236}">
                    <a16:creationId xmlns:a16="http://schemas.microsoft.com/office/drawing/2014/main" id="{DB0FBE45-492A-D440-7F34-36B48B1463DB}"/>
                  </a:ext>
                </a:extLst>
              </p:cNvPr>
              <p:cNvSpPr/>
              <p:nvPr/>
            </p:nvSpPr>
            <p:spPr>
              <a:xfrm>
                <a:off x="1467752" y="1547808"/>
                <a:ext cx="128676" cy="289850"/>
              </a:xfrm>
              <a:custGeom>
                <a:avLst/>
                <a:gdLst/>
                <a:ahLst/>
                <a:cxnLst/>
                <a:rect l="l" t="t" r="r" b="b"/>
                <a:pathLst>
                  <a:path w="895" h="2016" extrusionOk="0">
                    <a:moveTo>
                      <a:pt x="328" y="1"/>
                    </a:moveTo>
                    <a:cubicBezTo>
                      <a:pt x="209" y="96"/>
                      <a:pt x="102" y="197"/>
                      <a:pt x="1" y="293"/>
                    </a:cubicBezTo>
                    <a:lnTo>
                      <a:pt x="585" y="2016"/>
                    </a:lnTo>
                    <a:lnTo>
                      <a:pt x="627" y="1521"/>
                    </a:lnTo>
                    <a:lnTo>
                      <a:pt x="895" y="1664"/>
                    </a:lnTo>
                    <a:lnTo>
                      <a:pt x="3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816;p43">
              <a:extLst>
                <a:ext uri="{FF2B5EF4-FFF2-40B4-BE49-F238E27FC236}">
                  <a16:creationId xmlns:a16="http://schemas.microsoft.com/office/drawing/2014/main" id="{8D4CF64E-967E-1504-A575-CF589DEFF1F9}"/>
                </a:ext>
              </a:extLst>
            </p:cNvPr>
            <p:cNvGrpSpPr/>
            <p:nvPr/>
          </p:nvGrpSpPr>
          <p:grpSpPr>
            <a:xfrm>
              <a:off x="4083500" y="3226650"/>
              <a:ext cx="741775" cy="819000"/>
              <a:chOff x="4083500" y="3226650"/>
              <a:chExt cx="741775" cy="819000"/>
            </a:xfrm>
          </p:grpSpPr>
          <p:sp>
            <p:nvSpPr>
              <p:cNvPr id="8" name="Google Shape;817;p43">
                <a:extLst>
                  <a:ext uri="{FF2B5EF4-FFF2-40B4-BE49-F238E27FC236}">
                    <a16:creationId xmlns:a16="http://schemas.microsoft.com/office/drawing/2014/main" id="{E357A13F-CF82-60AA-BEDA-1E3C64F2C70E}"/>
                  </a:ext>
                </a:extLst>
              </p:cNvPr>
              <p:cNvSpPr/>
              <p:nvPr/>
            </p:nvSpPr>
            <p:spPr>
              <a:xfrm>
                <a:off x="4312145" y="3273660"/>
                <a:ext cx="438849" cy="425343"/>
              </a:xfrm>
              <a:custGeom>
                <a:avLst/>
                <a:gdLst/>
                <a:ahLst/>
                <a:cxnLst/>
                <a:rect l="l" t="t" r="r" b="b"/>
                <a:pathLst>
                  <a:path w="5069" h="4913" extrusionOk="0">
                    <a:moveTo>
                      <a:pt x="2533" y="0"/>
                    </a:moveTo>
                    <a:cubicBezTo>
                      <a:pt x="1385" y="0"/>
                      <a:pt x="255" y="801"/>
                      <a:pt x="42" y="2291"/>
                    </a:cubicBezTo>
                    <a:cubicBezTo>
                      <a:pt x="0" y="2607"/>
                      <a:pt x="42" y="2929"/>
                      <a:pt x="161" y="3227"/>
                    </a:cubicBezTo>
                    <a:cubicBezTo>
                      <a:pt x="632" y="4371"/>
                      <a:pt x="1589" y="4912"/>
                      <a:pt x="2533" y="4912"/>
                    </a:cubicBezTo>
                    <a:cubicBezTo>
                      <a:pt x="3680" y="4912"/>
                      <a:pt x="4808" y="4113"/>
                      <a:pt x="5020" y="2625"/>
                    </a:cubicBezTo>
                    <a:cubicBezTo>
                      <a:pt x="5068" y="2309"/>
                      <a:pt x="5032" y="1981"/>
                      <a:pt x="4901" y="1683"/>
                    </a:cubicBezTo>
                    <a:cubicBezTo>
                      <a:pt x="4431" y="540"/>
                      <a:pt x="3475" y="0"/>
                      <a:pt x="2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8;p43">
                <a:extLst>
                  <a:ext uri="{FF2B5EF4-FFF2-40B4-BE49-F238E27FC236}">
                    <a16:creationId xmlns:a16="http://schemas.microsoft.com/office/drawing/2014/main" id="{AE2B2020-EDEC-7918-A688-8D08B84C01BA}"/>
                  </a:ext>
                </a:extLst>
              </p:cNvPr>
              <p:cNvSpPr/>
              <p:nvPr/>
            </p:nvSpPr>
            <p:spPr>
              <a:xfrm>
                <a:off x="4360107" y="3273314"/>
                <a:ext cx="412010" cy="348378"/>
              </a:xfrm>
              <a:custGeom>
                <a:avLst/>
                <a:gdLst/>
                <a:ahLst/>
                <a:cxnLst/>
                <a:rect l="l" t="t" r="r" b="b"/>
                <a:pathLst>
                  <a:path w="4759" h="4024" extrusionOk="0">
                    <a:moveTo>
                      <a:pt x="22" y="976"/>
                    </a:moveTo>
                    <a:lnTo>
                      <a:pt x="22" y="976"/>
                    </a:lnTo>
                    <a:cubicBezTo>
                      <a:pt x="15" y="984"/>
                      <a:pt x="8" y="993"/>
                      <a:pt x="1" y="1001"/>
                    </a:cubicBezTo>
                    <a:cubicBezTo>
                      <a:pt x="10" y="995"/>
                      <a:pt x="16" y="986"/>
                      <a:pt x="22" y="976"/>
                    </a:cubicBezTo>
                    <a:close/>
                    <a:moveTo>
                      <a:pt x="1983" y="1"/>
                    </a:moveTo>
                    <a:cubicBezTo>
                      <a:pt x="1252" y="1"/>
                      <a:pt x="528" y="327"/>
                      <a:pt x="43" y="948"/>
                    </a:cubicBezTo>
                    <a:cubicBezTo>
                      <a:pt x="34" y="956"/>
                      <a:pt x="28" y="966"/>
                      <a:pt x="22" y="976"/>
                    </a:cubicBezTo>
                    <a:lnTo>
                      <a:pt x="22" y="976"/>
                    </a:lnTo>
                    <a:cubicBezTo>
                      <a:pt x="507" y="408"/>
                      <a:pt x="1197" y="111"/>
                      <a:pt x="1896" y="111"/>
                    </a:cubicBezTo>
                    <a:cubicBezTo>
                      <a:pt x="2425" y="111"/>
                      <a:pt x="2958" y="280"/>
                      <a:pt x="3411" y="632"/>
                    </a:cubicBezTo>
                    <a:cubicBezTo>
                      <a:pt x="4460" y="1448"/>
                      <a:pt x="4663" y="2957"/>
                      <a:pt x="3876" y="4024"/>
                    </a:cubicBezTo>
                    <a:cubicBezTo>
                      <a:pt x="3894" y="4006"/>
                      <a:pt x="3912" y="3994"/>
                      <a:pt x="3924" y="3970"/>
                    </a:cubicBezTo>
                    <a:cubicBezTo>
                      <a:pt x="4759" y="2897"/>
                      <a:pt x="4562" y="1353"/>
                      <a:pt x="3489" y="518"/>
                    </a:cubicBezTo>
                    <a:cubicBezTo>
                      <a:pt x="3040" y="169"/>
                      <a:pt x="2510" y="1"/>
                      <a:pt x="1983" y="1"/>
                    </a:cubicBezTo>
                    <a:close/>
                  </a:path>
                </a:pathLst>
              </a:custGeom>
              <a:solidFill>
                <a:srgbClr val="43434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9;p43">
                <a:extLst>
                  <a:ext uri="{FF2B5EF4-FFF2-40B4-BE49-F238E27FC236}">
                    <a16:creationId xmlns:a16="http://schemas.microsoft.com/office/drawing/2014/main" id="{23D27895-C4A2-A4F2-B6EA-32871EFE87A6}"/>
                  </a:ext>
                </a:extLst>
              </p:cNvPr>
              <p:cNvSpPr/>
              <p:nvPr/>
            </p:nvSpPr>
            <p:spPr>
              <a:xfrm>
                <a:off x="4300803" y="3657274"/>
                <a:ext cx="104842" cy="116184"/>
              </a:xfrm>
              <a:custGeom>
                <a:avLst/>
                <a:gdLst/>
                <a:ahLst/>
                <a:cxnLst/>
                <a:rect l="l" t="t" r="r" b="b"/>
                <a:pathLst>
                  <a:path w="1211" h="1342" extrusionOk="0">
                    <a:moveTo>
                      <a:pt x="799" y="0"/>
                    </a:moveTo>
                    <a:lnTo>
                      <a:pt x="0" y="1020"/>
                    </a:lnTo>
                    <a:lnTo>
                      <a:pt x="412" y="1342"/>
                    </a:lnTo>
                    <a:lnTo>
                      <a:pt x="1211" y="322"/>
                    </a:lnTo>
                    <a:lnTo>
                      <a:pt x="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0;p43">
                <a:extLst>
                  <a:ext uri="{FF2B5EF4-FFF2-40B4-BE49-F238E27FC236}">
                    <a16:creationId xmlns:a16="http://schemas.microsoft.com/office/drawing/2014/main" id="{CAD9C088-FA95-08A1-B223-845D1A1F8B41}"/>
                  </a:ext>
                </a:extLst>
              </p:cNvPr>
              <p:cNvSpPr/>
              <p:nvPr/>
            </p:nvSpPr>
            <p:spPr>
              <a:xfrm>
                <a:off x="4329200" y="3660391"/>
                <a:ext cx="76965" cy="74368"/>
              </a:xfrm>
              <a:custGeom>
                <a:avLst/>
                <a:gdLst/>
                <a:ahLst/>
                <a:cxnLst/>
                <a:rect l="l" t="t" r="r" b="b"/>
                <a:pathLst>
                  <a:path w="889" h="859" extrusionOk="0">
                    <a:moveTo>
                      <a:pt x="322" y="0"/>
                    </a:moveTo>
                    <a:lnTo>
                      <a:pt x="0" y="417"/>
                    </a:lnTo>
                    <a:lnTo>
                      <a:pt x="567" y="859"/>
                    </a:lnTo>
                    <a:lnTo>
                      <a:pt x="889" y="447"/>
                    </a:lnTo>
                    <a:lnTo>
                      <a:pt x="3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1;p43">
                <a:extLst>
                  <a:ext uri="{FF2B5EF4-FFF2-40B4-BE49-F238E27FC236}">
                    <a16:creationId xmlns:a16="http://schemas.microsoft.com/office/drawing/2014/main" id="{E4BCF324-FAC0-366A-81EA-7015325ED362}"/>
                  </a:ext>
                </a:extLst>
              </p:cNvPr>
              <p:cNvSpPr/>
              <p:nvPr/>
            </p:nvSpPr>
            <p:spPr>
              <a:xfrm>
                <a:off x="4311549" y="3730593"/>
                <a:ext cx="36708" cy="29522"/>
              </a:xfrm>
              <a:custGeom>
                <a:avLst/>
                <a:gdLst/>
                <a:ahLst/>
                <a:cxnLst/>
                <a:rect l="l" t="t" r="r" b="b"/>
                <a:pathLst>
                  <a:path w="424" h="341" extrusionOk="0">
                    <a:moveTo>
                      <a:pt x="12" y="1"/>
                    </a:moveTo>
                    <a:lnTo>
                      <a:pt x="0" y="19"/>
                    </a:lnTo>
                    <a:lnTo>
                      <a:pt x="412" y="341"/>
                    </a:lnTo>
                    <a:lnTo>
                      <a:pt x="424" y="323"/>
                    </a:lnTo>
                    <a:lnTo>
                      <a:pt x="12" y="1"/>
                    </a:lnTo>
                    <a:close/>
                  </a:path>
                </a:pathLst>
              </a:custGeom>
              <a:solidFill>
                <a:srgbClr val="43434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2;p43">
                <a:extLst>
                  <a:ext uri="{FF2B5EF4-FFF2-40B4-BE49-F238E27FC236}">
                    <a16:creationId xmlns:a16="http://schemas.microsoft.com/office/drawing/2014/main" id="{C2FE3099-AEFE-AEEB-320B-C029A48ACF41}"/>
                  </a:ext>
                </a:extLst>
              </p:cNvPr>
              <p:cNvSpPr/>
              <p:nvPr/>
            </p:nvSpPr>
            <p:spPr>
              <a:xfrm>
                <a:off x="4334308" y="3701687"/>
                <a:ext cx="36794" cy="29436"/>
              </a:xfrm>
              <a:custGeom>
                <a:avLst/>
                <a:gdLst/>
                <a:ahLst/>
                <a:cxnLst/>
                <a:rect l="l" t="t" r="r" b="b"/>
                <a:pathLst>
                  <a:path w="425" h="340" extrusionOk="0">
                    <a:moveTo>
                      <a:pt x="13" y="0"/>
                    </a:moveTo>
                    <a:lnTo>
                      <a:pt x="1" y="18"/>
                    </a:lnTo>
                    <a:lnTo>
                      <a:pt x="412" y="340"/>
                    </a:lnTo>
                    <a:lnTo>
                      <a:pt x="424" y="322"/>
                    </a:lnTo>
                    <a:lnTo>
                      <a:pt x="13" y="0"/>
                    </a:lnTo>
                    <a:close/>
                  </a:path>
                </a:pathLst>
              </a:custGeom>
              <a:solidFill>
                <a:srgbClr val="43434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3;p43">
                <a:extLst>
                  <a:ext uri="{FF2B5EF4-FFF2-40B4-BE49-F238E27FC236}">
                    <a16:creationId xmlns:a16="http://schemas.microsoft.com/office/drawing/2014/main" id="{98ECD70D-C167-35C5-E11B-4F804C679FAB}"/>
                  </a:ext>
                </a:extLst>
              </p:cNvPr>
              <p:cNvSpPr/>
              <p:nvPr/>
            </p:nvSpPr>
            <p:spPr>
              <a:xfrm>
                <a:off x="4083500" y="3724889"/>
                <a:ext cx="273664" cy="320760"/>
              </a:xfrm>
              <a:custGeom>
                <a:avLst/>
                <a:gdLst/>
                <a:ahLst/>
                <a:cxnLst/>
                <a:rect l="l" t="t" r="r" b="b"/>
                <a:pathLst>
                  <a:path w="3161" h="3705" extrusionOk="0">
                    <a:moveTo>
                      <a:pt x="2528" y="0"/>
                    </a:moveTo>
                    <a:lnTo>
                      <a:pt x="143" y="3053"/>
                    </a:lnTo>
                    <a:cubicBezTo>
                      <a:pt x="0" y="3232"/>
                      <a:pt x="30" y="3488"/>
                      <a:pt x="209" y="3619"/>
                    </a:cubicBezTo>
                    <a:cubicBezTo>
                      <a:pt x="284" y="3677"/>
                      <a:pt x="373" y="3705"/>
                      <a:pt x="460" y="3705"/>
                    </a:cubicBezTo>
                    <a:cubicBezTo>
                      <a:pt x="581" y="3705"/>
                      <a:pt x="699" y="3651"/>
                      <a:pt x="775" y="3548"/>
                    </a:cubicBezTo>
                    <a:lnTo>
                      <a:pt x="3160" y="489"/>
                    </a:lnTo>
                    <a:lnTo>
                      <a:pt x="2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4;p43">
                <a:extLst>
                  <a:ext uri="{FF2B5EF4-FFF2-40B4-BE49-F238E27FC236}">
                    <a16:creationId xmlns:a16="http://schemas.microsoft.com/office/drawing/2014/main" id="{16674A83-F410-0969-A689-14BADEA0711C}"/>
                  </a:ext>
                </a:extLst>
              </p:cNvPr>
              <p:cNvSpPr/>
              <p:nvPr/>
            </p:nvSpPr>
            <p:spPr>
              <a:xfrm>
                <a:off x="4238296" y="3226650"/>
                <a:ext cx="586979" cy="519363"/>
              </a:xfrm>
              <a:custGeom>
                <a:avLst/>
                <a:gdLst/>
                <a:ahLst/>
                <a:cxnLst/>
                <a:rect l="l" t="t" r="r" b="b"/>
                <a:pathLst>
                  <a:path w="6780" h="5999" extrusionOk="0">
                    <a:moveTo>
                      <a:pt x="3394" y="543"/>
                    </a:moveTo>
                    <a:cubicBezTo>
                      <a:pt x="3922" y="543"/>
                      <a:pt x="4453" y="711"/>
                      <a:pt x="4902" y="1057"/>
                    </a:cubicBezTo>
                    <a:cubicBezTo>
                      <a:pt x="5975" y="1892"/>
                      <a:pt x="6160" y="3436"/>
                      <a:pt x="5331" y="4509"/>
                    </a:cubicBezTo>
                    <a:cubicBezTo>
                      <a:pt x="4843" y="5133"/>
                      <a:pt x="4117" y="5458"/>
                      <a:pt x="3386" y="5458"/>
                    </a:cubicBezTo>
                    <a:cubicBezTo>
                      <a:pt x="2858" y="5458"/>
                      <a:pt x="2326" y="5288"/>
                      <a:pt x="1879" y="4939"/>
                    </a:cubicBezTo>
                    <a:cubicBezTo>
                      <a:pt x="806" y="4104"/>
                      <a:pt x="621" y="2566"/>
                      <a:pt x="1450" y="1493"/>
                    </a:cubicBezTo>
                    <a:cubicBezTo>
                      <a:pt x="1935" y="868"/>
                      <a:pt x="2661" y="543"/>
                      <a:pt x="3394" y="543"/>
                    </a:cubicBezTo>
                    <a:close/>
                    <a:moveTo>
                      <a:pt x="3392" y="1"/>
                    </a:moveTo>
                    <a:cubicBezTo>
                      <a:pt x="2498" y="1"/>
                      <a:pt x="1615" y="398"/>
                      <a:pt x="1026" y="1153"/>
                    </a:cubicBezTo>
                    <a:cubicBezTo>
                      <a:pt x="1" y="2464"/>
                      <a:pt x="239" y="4354"/>
                      <a:pt x="1545" y="5368"/>
                    </a:cubicBezTo>
                    <a:cubicBezTo>
                      <a:pt x="2092" y="5792"/>
                      <a:pt x="2741" y="5998"/>
                      <a:pt x="3386" y="5998"/>
                    </a:cubicBezTo>
                    <a:cubicBezTo>
                      <a:pt x="4280" y="5998"/>
                      <a:pt x="5165" y="5602"/>
                      <a:pt x="5754" y="4843"/>
                    </a:cubicBezTo>
                    <a:cubicBezTo>
                      <a:pt x="6780" y="3537"/>
                      <a:pt x="6541" y="1654"/>
                      <a:pt x="5235" y="634"/>
                    </a:cubicBezTo>
                    <a:cubicBezTo>
                      <a:pt x="4686" y="207"/>
                      <a:pt x="4036" y="1"/>
                      <a:pt x="3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67;p34">
            <a:extLst>
              <a:ext uri="{FF2B5EF4-FFF2-40B4-BE49-F238E27FC236}">
                <a16:creationId xmlns:a16="http://schemas.microsoft.com/office/drawing/2014/main" id="{0B9CC452-319C-64D9-F27A-28904F729FAA}"/>
              </a:ext>
            </a:extLst>
          </p:cNvPr>
          <p:cNvSpPr/>
          <p:nvPr/>
        </p:nvSpPr>
        <p:spPr>
          <a:xfrm>
            <a:off x="2770983" y="1011678"/>
            <a:ext cx="473447"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a.</a:t>
            </a:r>
            <a:endParaRPr sz="1600" b="1" dirty="0">
              <a:solidFill>
                <a:schemeClr val="bg1"/>
              </a:solidFill>
              <a:latin typeface="Quire Sans" panose="020B0502040400020003" pitchFamily="34" charset="0"/>
              <a:cs typeface="Quire Sans" panose="020B0502040400020003" pitchFamily="34" charset="0"/>
            </a:endParaRPr>
          </a:p>
        </p:txBody>
      </p:sp>
      <p:sp>
        <p:nvSpPr>
          <p:cNvPr id="50" name="TextBox 49">
            <a:extLst>
              <a:ext uri="{FF2B5EF4-FFF2-40B4-BE49-F238E27FC236}">
                <a16:creationId xmlns:a16="http://schemas.microsoft.com/office/drawing/2014/main" id="{A4A1D674-8F36-BDF9-64B9-9C5CFF502612}"/>
              </a:ext>
            </a:extLst>
          </p:cNvPr>
          <p:cNvSpPr txBox="1"/>
          <p:nvPr/>
        </p:nvSpPr>
        <p:spPr>
          <a:xfrm>
            <a:off x="3400562" y="1039123"/>
            <a:ext cx="2218877" cy="338554"/>
          </a:xfrm>
          <a:prstGeom prst="rect">
            <a:avLst/>
          </a:prstGeom>
          <a:noFill/>
        </p:spPr>
        <p:txBody>
          <a:bodyPr wrap="none" rtlCol="0">
            <a:spAutoFit/>
          </a:bodyPr>
          <a:lstStyle/>
          <a:p>
            <a:r>
              <a:rPr lang="id-ID" sz="1600" dirty="0">
                <a:solidFill>
                  <a:schemeClr val="accent1">
                    <a:lumMod val="50000"/>
                  </a:schemeClr>
                </a:solidFill>
                <a:latin typeface="Abadi" panose="020B0604020104020204" pitchFamily="34" charset="0"/>
              </a:rPr>
              <a:t>Modal yang Diperlukan</a:t>
            </a:r>
          </a:p>
        </p:txBody>
      </p:sp>
      <p:sp>
        <p:nvSpPr>
          <p:cNvPr id="52" name="Google Shape;467;p34">
            <a:extLst>
              <a:ext uri="{FF2B5EF4-FFF2-40B4-BE49-F238E27FC236}">
                <a16:creationId xmlns:a16="http://schemas.microsoft.com/office/drawing/2014/main" id="{CC889327-774D-9185-53D3-E696C3AB4F09}"/>
              </a:ext>
            </a:extLst>
          </p:cNvPr>
          <p:cNvSpPr/>
          <p:nvPr/>
        </p:nvSpPr>
        <p:spPr>
          <a:xfrm>
            <a:off x="2770983" y="1722734"/>
            <a:ext cx="473447"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solidFill>
                  <a:schemeClr val="bg1"/>
                </a:solidFill>
                <a:latin typeface="Quire Sans" panose="020B0502040400020003" pitchFamily="34" charset="0"/>
                <a:cs typeface="Quire Sans" panose="020B0502040400020003" pitchFamily="34" charset="0"/>
              </a:rPr>
              <a:t>b.</a:t>
            </a:r>
            <a:endParaRPr sz="1400" b="1" dirty="0">
              <a:solidFill>
                <a:schemeClr val="bg1"/>
              </a:solidFill>
              <a:latin typeface="Quire Sans" panose="020B0502040400020003" pitchFamily="34" charset="0"/>
              <a:cs typeface="Quire Sans" panose="020B0502040400020003" pitchFamily="34" charset="0"/>
            </a:endParaRPr>
          </a:p>
        </p:txBody>
      </p:sp>
      <p:sp>
        <p:nvSpPr>
          <p:cNvPr id="53" name="TextBox 52">
            <a:extLst>
              <a:ext uri="{FF2B5EF4-FFF2-40B4-BE49-F238E27FC236}">
                <a16:creationId xmlns:a16="http://schemas.microsoft.com/office/drawing/2014/main" id="{9B9FCADD-973B-80FE-94DB-5A78C720CAA9}"/>
              </a:ext>
            </a:extLst>
          </p:cNvPr>
          <p:cNvSpPr txBox="1"/>
          <p:nvPr/>
        </p:nvSpPr>
        <p:spPr>
          <a:xfrm>
            <a:off x="3400562" y="1750179"/>
            <a:ext cx="2531142" cy="338554"/>
          </a:xfrm>
          <a:prstGeom prst="rect">
            <a:avLst/>
          </a:prstGeom>
          <a:noFill/>
        </p:spPr>
        <p:txBody>
          <a:bodyPr wrap="none" rtlCol="0">
            <a:spAutoFit/>
          </a:bodyPr>
          <a:lstStyle/>
          <a:p>
            <a:r>
              <a:rPr lang="id-ID" sz="1600" dirty="0">
                <a:solidFill>
                  <a:schemeClr val="accent1">
                    <a:lumMod val="50000"/>
                  </a:schemeClr>
                </a:solidFill>
                <a:latin typeface="Abadi" panose="020B0604020104020204" pitchFamily="34" charset="0"/>
              </a:rPr>
              <a:t>Bidang Usaha/Kegiatannya</a:t>
            </a:r>
          </a:p>
        </p:txBody>
      </p:sp>
      <p:sp>
        <p:nvSpPr>
          <p:cNvPr id="55" name="Google Shape;467;p34">
            <a:extLst>
              <a:ext uri="{FF2B5EF4-FFF2-40B4-BE49-F238E27FC236}">
                <a16:creationId xmlns:a16="http://schemas.microsoft.com/office/drawing/2014/main" id="{AAC104E7-5F43-D1BD-7E88-F8B411140B3A}"/>
              </a:ext>
            </a:extLst>
          </p:cNvPr>
          <p:cNvSpPr/>
          <p:nvPr/>
        </p:nvSpPr>
        <p:spPr>
          <a:xfrm>
            <a:off x="2770983" y="2452021"/>
            <a:ext cx="473447"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c.</a:t>
            </a:r>
            <a:endParaRPr sz="1600" b="1" dirty="0">
              <a:solidFill>
                <a:schemeClr val="bg1"/>
              </a:solidFill>
              <a:latin typeface="Quire Sans" panose="020B0502040400020003" pitchFamily="34" charset="0"/>
              <a:cs typeface="Quire Sans" panose="020B0502040400020003" pitchFamily="34" charset="0"/>
            </a:endParaRPr>
          </a:p>
        </p:txBody>
      </p:sp>
      <p:sp>
        <p:nvSpPr>
          <p:cNvPr id="56" name="TextBox 55">
            <a:extLst>
              <a:ext uri="{FF2B5EF4-FFF2-40B4-BE49-F238E27FC236}">
                <a16:creationId xmlns:a16="http://schemas.microsoft.com/office/drawing/2014/main" id="{34EE02FA-F8E4-33A9-F561-D4EB22639A41}"/>
              </a:ext>
            </a:extLst>
          </p:cNvPr>
          <p:cNvSpPr txBox="1"/>
          <p:nvPr/>
        </p:nvSpPr>
        <p:spPr>
          <a:xfrm>
            <a:off x="3406349" y="2467615"/>
            <a:ext cx="2736647" cy="338554"/>
          </a:xfrm>
          <a:prstGeom prst="rect">
            <a:avLst/>
          </a:prstGeom>
          <a:noFill/>
        </p:spPr>
        <p:txBody>
          <a:bodyPr wrap="none" rtlCol="0">
            <a:spAutoFit/>
          </a:bodyPr>
          <a:lstStyle/>
          <a:p>
            <a:r>
              <a:rPr lang="id-ID" sz="1600" dirty="0">
                <a:solidFill>
                  <a:schemeClr val="accent1">
                    <a:lumMod val="50000"/>
                  </a:schemeClr>
                </a:solidFill>
                <a:latin typeface="Abadi" panose="020B0604020104020204" pitchFamily="34" charset="0"/>
              </a:rPr>
              <a:t>Tingkat Risiko yang Dihadapi</a:t>
            </a:r>
          </a:p>
        </p:txBody>
      </p:sp>
      <p:sp>
        <p:nvSpPr>
          <p:cNvPr id="57" name="Google Shape;467;p34">
            <a:extLst>
              <a:ext uri="{FF2B5EF4-FFF2-40B4-BE49-F238E27FC236}">
                <a16:creationId xmlns:a16="http://schemas.microsoft.com/office/drawing/2014/main" id="{7BDF224B-1002-8F80-31D8-0ED90191351D}"/>
              </a:ext>
            </a:extLst>
          </p:cNvPr>
          <p:cNvSpPr/>
          <p:nvPr/>
        </p:nvSpPr>
        <p:spPr>
          <a:xfrm>
            <a:off x="2785597" y="3183927"/>
            <a:ext cx="473447"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d.</a:t>
            </a:r>
            <a:endParaRPr sz="1600" b="1" dirty="0">
              <a:solidFill>
                <a:schemeClr val="bg1"/>
              </a:solidFill>
              <a:latin typeface="Quire Sans" panose="020B0502040400020003" pitchFamily="34" charset="0"/>
              <a:cs typeface="Quire Sans" panose="020B0502040400020003" pitchFamily="34" charset="0"/>
            </a:endParaRPr>
          </a:p>
        </p:txBody>
      </p:sp>
      <p:sp>
        <p:nvSpPr>
          <p:cNvPr id="58" name="TextBox 57">
            <a:extLst>
              <a:ext uri="{FF2B5EF4-FFF2-40B4-BE49-F238E27FC236}">
                <a16:creationId xmlns:a16="http://schemas.microsoft.com/office/drawing/2014/main" id="{CB7E92D5-CEA4-9D69-6A7C-EEFFAC434133}"/>
              </a:ext>
            </a:extLst>
          </p:cNvPr>
          <p:cNvSpPr txBox="1"/>
          <p:nvPr/>
        </p:nvSpPr>
        <p:spPr>
          <a:xfrm>
            <a:off x="3406349" y="3214705"/>
            <a:ext cx="3934026" cy="338554"/>
          </a:xfrm>
          <a:prstGeom prst="rect">
            <a:avLst/>
          </a:prstGeom>
          <a:noFill/>
        </p:spPr>
        <p:txBody>
          <a:bodyPr wrap="none" rtlCol="0">
            <a:spAutoFit/>
          </a:bodyPr>
          <a:lstStyle/>
          <a:p>
            <a:r>
              <a:rPr lang="id-ID" sz="1600" dirty="0" err="1">
                <a:solidFill>
                  <a:schemeClr val="accent1">
                    <a:lumMod val="50000"/>
                  </a:schemeClr>
                </a:solidFill>
                <a:latin typeface="Abadi" panose="020B0604020104020204" pitchFamily="34" charset="0"/>
              </a:rPr>
              <a:t>Undang-Undang</a:t>
            </a:r>
            <a:r>
              <a:rPr lang="id-ID" sz="1600" dirty="0">
                <a:solidFill>
                  <a:schemeClr val="accent1">
                    <a:lumMod val="50000"/>
                  </a:schemeClr>
                </a:solidFill>
                <a:latin typeface="Abadi" panose="020B0604020104020204" pitchFamily="34" charset="0"/>
              </a:rPr>
              <a:t> dan Peraturan Pemerintah</a:t>
            </a:r>
          </a:p>
        </p:txBody>
      </p:sp>
      <p:sp>
        <p:nvSpPr>
          <p:cNvPr id="59" name="Google Shape;467;p34">
            <a:extLst>
              <a:ext uri="{FF2B5EF4-FFF2-40B4-BE49-F238E27FC236}">
                <a16:creationId xmlns:a16="http://schemas.microsoft.com/office/drawing/2014/main" id="{B62CC9A3-2F52-575B-DC18-CCDD2C26493C}"/>
              </a:ext>
            </a:extLst>
          </p:cNvPr>
          <p:cNvSpPr/>
          <p:nvPr/>
        </p:nvSpPr>
        <p:spPr>
          <a:xfrm>
            <a:off x="2795793" y="3914952"/>
            <a:ext cx="473447"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d.</a:t>
            </a:r>
            <a:endParaRPr sz="1600" b="1" dirty="0">
              <a:solidFill>
                <a:schemeClr val="bg1"/>
              </a:solidFill>
              <a:latin typeface="Quire Sans" panose="020B0502040400020003" pitchFamily="34" charset="0"/>
              <a:cs typeface="Quire Sans" panose="020B0502040400020003" pitchFamily="34" charset="0"/>
            </a:endParaRPr>
          </a:p>
        </p:txBody>
      </p:sp>
      <p:sp>
        <p:nvSpPr>
          <p:cNvPr id="60" name="TextBox 59">
            <a:extLst>
              <a:ext uri="{FF2B5EF4-FFF2-40B4-BE49-F238E27FC236}">
                <a16:creationId xmlns:a16="http://schemas.microsoft.com/office/drawing/2014/main" id="{A97F2F23-7D77-1800-8A40-2E6454884923}"/>
              </a:ext>
            </a:extLst>
          </p:cNvPr>
          <p:cNvSpPr txBox="1"/>
          <p:nvPr/>
        </p:nvSpPr>
        <p:spPr>
          <a:xfrm>
            <a:off x="3406349" y="3933448"/>
            <a:ext cx="2706831" cy="338554"/>
          </a:xfrm>
          <a:prstGeom prst="rect">
            <a:avLst/>
          </a:prstGeom>
          <a:noFill/>
        </p:spPr>
        <p:txBody>
          <a:bodyPr wrap="none" rtlCol="0">
            <a:spAutoFit/>
          </a:bodyPr>
          <a:lstStyle/>
          <a:p>
            <a:r>
              <a:rPr lang="id-ID" sz="1600" dirty="0">
                <a:solidFill>
                  <a:schemeClr val="accent1">
                    <a:lumMod val="50000"/>
                  </a:schemeClr>
                </a:solidFill>
                <a:latin typeface="Abadi" panose="020B0604020104020204" pitchFamily="34" charset="0"/>
              </a:rPr>
              <a:t>Cara Pembagian Keuntungan</a:t>
            </a:r>
          </a:p>
        </p:txBody>
      </p:sp>
    </p:spTree>
    <p:extLst>
      <p:ext uri="{BB962C8B-B14F-4D97-AF65-F5344CB8AC3E}">
        <p14:creationId xmlns:p14="http://schemas.microsoft.com/office/powerpoint/2010/main" val="281480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cxnSp>
        <p:nvCxnSpPr>
          <p:cNvPr id="3" name="Google Shape;579;p38">
            <a:extLst>
              <a:ext uri="{FF2B5EF4-FFF2-40B4-BE49-F238E27FC236}">
                <a16:creationId xmlns:a16="http://schemas.microsoft.com/office/drawing/2014/main" id="{57EC6D43-878E-B13A-36F2-FE926CB467A3}"/>
              </a:ext>
            </a:extLst>
          </p:cNvPr>
          <p:cNvCxnSpPr>
            <a:cxnSpLocks/>
          </p:cNvCxnSpPr>
          <p:nvPr/>
        </p:nvCxnSpPr>
        <p:spPr>
          <a:xfrm>
            <a:off x="304800" y="573654"/>
            <a:ext cx="730507" cy="0"/>
          </a:xfrm>
          <a:prstGeom prst="straightConnector1">
            <a:avLst/>
          </a:prstGeom>
          <a:noFill/>
          <a:ln w="9525" cap="rnd" cmpd="sng">
            <a:solidFill>
              <a:schemeClr val="bg2">
                <a:lumMod val="10000"/>
              </a:schemeClr>
            </a:solidFill>
            <a:prstDash val="solid"/>
            <a:round/>
            <a:headEnd type="none" w="med" len="med"/>
            <a:tailEnd type="none" w="med" len="med"/>
          </a:ln>
        </p:spPr>
      </p:cxnSp>
      <p:grpSp>
        <p:nvGrpSpPr>
          <p:cNvPr id="5" name="Google Shape;788;p43">
            <a:extLst>
              <a:ext uri="{FF2B5EF4-FFF2-40B4-BE49-F238E27FC236}">
                <a16:creationId xmlns:a16="http://schemas.microsoft.com/office/drawing/2014/main" id="{1DBBB6C9-6386-3901-3E98-E5B8ED5CA2A4}"/>
              </a:ext>
            </a:extLst>
          </p:cNvPr>
          <p:cNvGrpSpPr/>
          <p:nvPr/>
        </p:nvGrpSpPr>
        <p:grpSpPr>
          <a:xfrm>
            <a:off x="164577" y="1542639"/>
            <a:ext cx="2206454" cy="2858880"/>
            <a:chOff x="3468795" y="1186770"/>
            <a:chExt cx="2206454" cy="2858880"/>
          </a:xfrm>
          <a:effectLst>
            <a:outerShdw dist="38100" dir="5400000" sx="101857" sy="101857" algn="t" rotWithShape="0">
              <a:prstClr val="black">
                <a:alpha val="26746"/>
              </a:prstClr>
            </a:outerShdw>
          </a:effectLst>
        </p:grpSpPr>
        <p:grpSp>
          <p:nvGrpSpPr>
            <p:cNvPr id="6" name="Google Shape;789;p43">
              <a:extLst>
                <a:ext uri="{FF2B5EF4-FFF2-40B4-BE49-F238E27FC236}">
                  <a16:creationId xmlns:a16="http://schemas.microsoft.com/office/drawing/2014/main" id="{6EF3BAD7-4BDE-4707-5F10-DE31AE65E28F}"/>
                </a:ext>
              </a:extLst>
            </p:cNvPr>
            <p:cNvGrpSpPr/>
            <p:nvPr/>
          </p:nvGrpSpPr>
          <p:grpSpPr>
            <a:xfrm rot="2132500">
              <a:off x="3711320" y="1557967"/>
              <a:ext cx="1721403" cy="1386147"/>
              <a:chOff x="715099" y="1369529"/>
              <a:chExt cx="1721388" cy="1386135"/>
            </a:xfrm>
          </p:grpSpPr>
          <p:sp>
            <p:nvSpPr>
              <p:cNvPr id="17" name="Google Shape;790;p43">
                <a:extLst>
                  <a:ext uri="{FF2B5EF4-FFF2-40B4-BE49-F238E27FC236}">
                    <a16:creationId xmlns:a16="http://schemas.microsoft.com/office/drawing/2014/main" id="{72E7D30F-6CEF-EAA1-EFD2-FDBF3CEBFF8E}"/>
                  </a:ext>
                </a:extLst>
              </p:cNvPr>
              <p:cNvSpPr/>
              <p:nvPr/>
            </p:nvSpPr>
            <p:spPr>
              <a:xfrm>
                <a:off x="715099" y="1369529"/>
                <a:ext cx="1721388" cy="1386135"/>
              </a:xfrm>
              <a:custGeom>
                <a:avLst/>
                <a:gdLst/>
                <a:ahLst/>
                <a:cxnLst/>
                <a:rect l="l" t="t" r="r" b="b"/>
                <a:pathLst>
                  <a:path w="11973" h="9641" extrusionOk="0">
                    <a:moveTo>
                      <a:pt x="9820" y="1"/>
                    </a:moveTo>
                    <a:lnTo>
                      <a:pt x="1" y="3363"/>
                    </a:lnTo>
                    <a:lnTo>
                      <a:pt x="2147" y="9641"/>
                    </a:lnTo>
                    <a:lnTo>
                      <a:pt x="11973" y="6272"/>
                    </a:lnTo>
                    <a:lnTo>
                      <a:pt x="98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1;p43">
                <a:extLst>
                  <a:ext uri="{FF2B5EF4-FFF2-40B4-BE49-F238E27FC236}">
                    <a16:creationId xmlns:a16="http://schemas.microsoft.com/office/drawing/2014/main" id="{5B97557D-9A66-D57E-02CC-C8874E9FFA44}"/>
                  </a:ext>
                </a:extLst>
              </p:cNvPr>
              <p:cNvSpPr/>
              <p:nvPr/>
            </p:nvSpPr>
            <p:spPr>
              <a:xfrm>
                <a:off x="782098" y="1654920"/>
                <a:ext cx="941279" cy="1051139"/>
              </a:xfrm>
              <a:custGeom>
                <a:avLst/>
                <a:gdLst/>
                <a:ahLst/>
                <a:cxnLst/>
                <a:rect l="l" t="t" r="r" b="b"/>
                <a:pathLst>
                  <a:path w="6547" h="7311" extrusionOk="0">
                    <a:moveTo>
                      <a:pt x="4543" y="1"/>
                    </a:moveTo>
                    <a:cubicBezTo>
                      <a:pt x="4543" y="1"/>
                      <a:pt x="1103" y="686"/>
                      <a:pt x="0" y="1211"/>
                    </a:cubicBezTo>
                    <a:lnTo>
                      <a:pt x="2087" y="7310"/>
                    </a:lnTo>
                    <a:cubicBezTo>
                      <a:pt x="2087" y="7310"/>
                      <a:pt x="5378" y="6028"/>
                      <a:pt x="6546" y="5861"/>
                    </a:cubicBezTo>
                    <a:lnTo>
                      <a:pt x="4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2;p43">
                <a:extLst>
                  <a:ext uri="{FF2B5EF4-FFF2-40B4-BE49-F238E27FC236}">
                    <a16:creationId xmlns:a16="http://schemas.microsoft.com/office/drawing/2014/main" id="{3E1C6725-29DE-6CD3-181A-821D27DEF627}"/>
                  </a:ext>
                </a:extLst>
              </p:cNvPr>
              <p:cNvSpPr/>
              <p:nvPr/>
            </p:nvSpPr>
            <p:spPr>
              <a:xfrm>
                <a:off x="808552" y="1666853"/>
                <a:ext cx="916550" cy="1004843"/>
              </a:xfrm>
              <a:custGeom>
                <a:avLst/>
                <a:gdLst/>
                <a:ahLst/>
                <a:cxnLst/>
                <a:rect l="l" t="t" r="r" b="b"/>
                <a:pathLst>
                  <a:path w="6375" h="6989" extrusionOk="0">
                    <a:moveTo>
                      <a:pt x="4311" y="1"/>
                    </a:moveTo>
                    <a:cubicBezTo>
                      <a:pt x="2160" y="1"/>
                      <a:pt x="1" y="961"/>
                      <a:pt x="1" y="961"/>
                    </a:cubicBezTo>
                    <a:lnTo>
                      <a:pt x="2070" y="6989"/>
                    </a:lnTo>
                    <a:cubicBezTo>
                      <a:pt x="3900" y="6321"/>
                      <a:pt x="6374" y="5778"/>
                      <a:pt x="6374" y="5778"/>
                    </a:cubicBezTo>
                    <a:lnTo>
                      <a:pt x="4389" y="1"/>
                    </a:lnTo>
                    <a:cubicBezTo>
                      <a:pt x="4363" y="1"/>
                      <a:pt x="4337" y="1"/>
                      <a:pt x="4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3;p43">
                <a:extLst>
                  <a:ext uri="{FF2B5EF4-FFF2-40B4-BE49-F238E27FC236}">
                    <a16:creationId xmlns:a16="http://schemas.microsoft.com/office/drawing/2014/main" id="{84220A42-7599-9095-B2F6-7B34E0481B81}"/>
                  </a:ext>
                </a:extLst>
              </p:cNvPr>
              <p:cNvSpPr/>
              <p:nvPr/>
            </p:nvSpPr>
            <p:spPr>
              <a:xfrm>
                <a:off x="833425" y="1636085"/>
                <a:ext cx="889952" cy="998805"/>
              </a:xfrm>
              <a:custGeom>
                <a:avLst/>
                <a:gdLst/>
                <a:ahLst/>
                <a:cxnLst/>
                <a:rect l="l" t="t" r="r" b="b"/>
                <a:pathLst>
                  <a:path w="6190" h="6947" extrusionOk="0">
                    <a:moveTo>
                      <a:pt x="4144" y="1"/>
                    </a:moveTo>
                    <a:cubicBezTo>
                      <a:pt x="4144" y="1"/>
                      <a:pt x="1658" y="186"/>
                      <a:pt x="1" y="937"/>
                    </a:cubicBezTo>
                    <a:lnTo>
                      <a:pt x="2177" y="6946"/>
                    </a:lnTo>
                    <a:cubicBezTo>
                      <a:pt x="2177" y="6946"/>
                      <a:pt x="4998" y="5980"/>
                      <a:pt x="6015" y="5980"/>
                    </a:cubicBezTo>
                    <a:cubicBezTo>
                      <a:pt x="6081" y="5980"/>
                      <a:pt x="6140" y="5984"/>
                      <a:pt x="6189" y="5992"/>
                    </a:cubicBezTo>
                    <a:lnTo>
                      <a:pt x="4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4;p43">
                <a:extLst>
                  <a:ext uri="{FF2B5EF4-FFF2-40B4-BE49-F238E27FC236}">
                    <a16:creationId xmlns:a16="http://schemas.microsoft.com/office/drawing/2014/main" id="{766FC96B-0461-A8C3-4BE2-2969F105CD10}"/>
                  </a:ext>
                </a:extLst>
              </p:cNvPr>
              <p:cNvSpPr/>
              <p:nvPr/>
            </p:nvSpPr>
            <p:spPr>
              <a:xfrm>
                <a:off x="891797" y="1619408"/>
                <a:ext cx="831580" cy="970050"/>
              </a:xfrm>
              <a:custGeom>
                <a:avLst/>
                <a:gdLst/>
                <a:ahLst/>
                <a:cxnLst/>
                <a:rect l="l" t="t" r="r" b="b"/>
                <a:pathLst>
                  <a:path w="5784" h="6747" extrusionOk="0">
                    <a:moveTo>
                      <a:pt x="2814" y="0"/>
                    </a:moveTo>
                    <a:cubicBezTo>
                      <a:pt x="2176" y="0"/>
                      <a:pt x="1221" y="131"/>
                      <a:pt x="0" y="671"/>
                    </a:cubicBezTo>
                    <a:lnTo>
                      <a:pt x="2081" y="6746"/>
                    </a:lnTo>
                    <a:cubicBezTo>
                      <a:pt x="2081" y="6746"/>
                      <a:pt x="4020" y="6041"/>
                      <a:pt x="5238" y="6041"/>
                    </a:cubicBezTo>
                    <a:cubicBezTo>
                      <a:pt x="5445" y="6041"/>
                      <a:pt x="5631" y="6061"/>
                      <a:pt x="5783" y="6108"/>
                    </a:cubicBezTo>
                    <a:lnTo>
                      <a:pt x="3738" y="117"/>
                    </a:lnTo>
                    <a:cubicBezTo>
                      <a:pt x="3738" y="117"/>
                      <a:pt x="3417" y="0"/>
                      <a:pt x="2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5;p43">
                <a:extLst>
                  <a:ext uri="{FF2B5EF4-FFF2-40B4-BE49-F238E27FC236}">
                    <a16:creationId xmlns:a16="http://schemas.microsoft.com/office/drawing/2014/main" id="{F04EB5FD-7AD2-3A07-A12E-F22E6871BC79}"/>
                  </a:ext>
                </a:extLst>
              </p:cNvPr>
              <p:cNvSpPr/>
              <p:nvPr/>
            </p:nvSpPr>
            <p:spPr>
              <a:xfrm>
                <a:off x="1435259" y="1391814"/>
                <a:ext cx="924026" cy="1105917"/>
              </a:xfrm>
              <a:custGeom>
                <a:avLst/>
                <a:gdLst/>
                <a:ahLst/>
                <a:cxnLst/>
                <a:rect l="l" t="t" r="r" b="b"/>
                <a:pathLst>
                  <a:path w="6427" h="7692" extrusionOk="0">
                    <a:moveTo>
                      <a:pt x="4340" y="1"/>
                    </a:moveTo>
                    <a:cubicBezTo>
                      <a:pt x="3148" y="257"/>
                      <a:pt x="0" y="1831"/>
                      <a:pt x="0" y="1831"/>
                    </a:cubicBezTo>
                    <a:lnTo>
                      <a:pt x="2003" y="7691"/>
                    </a:lnTo>
                    <a:cubicBezTo>
                      <a:pt x="3035" y="7113"/>
                      <a:pt x="6427" y="6100"/>
                      <a:pt x="6427" y="6100"/>
                    </a:cubicBezTo>
                    <a:lnTo>
                      <a:pt x="43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p43">
                <a:extLst>
                  <a:ext uri="{FF2B5EF4-FFF2-40B4-BE49-F238E27FC236}">
                    <a16:creationId xmlns:a16="http://schemas.microsoft.com/office/drawing/2014/main" id="{84D88531-7ECE-9CBF-D3AB-DC3AD5E0AB5D}"/>
                  </a:ext>
                </a:extLst>
              </p:cNvPr>
              <p:cNvSpPr/>
              <p:nvPr/>
            </p:nvSpPr>
            <p:spPr>
              <a:xfrm>
                <a:off x="1439429" y="1389226"/>
                <a:ext cx="881325" cy="1108505"/>
              </a:xfrm>
              <a:custGeom>
                <a:avLst/>
                <a:gdLst/>
                <a:ahLst/>
                <a:cxnLst/>
                <a:rect l="l" t="t" r="r" b="b"/>
                <a:pathLst>
                  <a:path w="6130" h="7710" extrusionOk="0">
                    <a:moveTo>
                      <a:pt x="4061" y="1"/>
                    </a:moveTo>
                    <a:cubicBezTo>
                      <a:pt x="4061" y="1"/>
                      <a:pt x="1718" y="585"/>
                      <a:pt x="1" y="1932"/>
                    </a:cubicBezTo>
                    <a:lnTo>
                      <a:pt x="1986" y="7709"/>
                    </a:lnTo>
                    <a:cubicBezTo>
                      <a:pt x="1986" y="7709"/>
                      <a:pt x="4270" y="6618"/>
                      <a:pt x="6130" y="6028"/>
                    </a:cubicBezTo>
                    <a:lnTo>
                      <a:pt x="4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p43">
                <a:extLst>
                  <a:ext uri="{FF2B5EF4-FFF2-40B4-BE49-F238E27FC236}">
                    <a16:creationId xmlns:a16="http://schemas.microsoft.com/office/drawing/2014/main" id="{460037FF-40F9-775F-311C-415DEB602A8C}"/>
                  </a:ext>
                </a:extLst>
              </p:cNvPr>
              <p:cNvSpPr/>
              <p:nvPr/>
            </p:nvSpPr>
            <p:spPr>
              <a:xfrm>
                <a:off x="1429221" y="1377293"/>
                <a:ext cx="835893" cy="1120439"/>
              </a:xfrm>
              <a:custGeom>
                <a:avLst/>
                <a:gdLst/>
                <a:ahLst/>
                <a:cxnLst/>
                <a:rect l="l" t="t" r="r" b="b"/>
                <a:pathLst>
                  <a:path w="5814" h="7793" extrusionOk="0">
                    <a:moveTo>
                      <a:pt x="3846" y="0"/>
                    </a:moveTo>
                    <a:cubicBezTo>
                      <a:pt x="2069" y="429"/>
                      <a:pt x="0" y="1801"/>
                      <a:pt x="0" y="1801"/>
                    </a:cubicBezTo>
                    <a:lnTo>
                      <a:pt x="2057" y="7792"/>
                    </a:lnTo>
                    <a:cubicBezTo>
                      <a:pt x="2606" y="7178"/>
                      <a:pt x="5813" y="6081"/>
                      <a:pt x="5813" y="6081"/>
                    </a:cubicBezTo>
                    <a:lnTo>
                      <a:pt x="3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8;p43">
                <a:extLst>
                  <a:ext uri="{FF2B5EF4-FFF2-40B4-BE49-F238E27FC236}">
                    <a16:creationId xmlns:a16="http://schemas.microsoft.com/office/drawing/2014/main" id="{C051C45D-8B8F-7BCA-BE07-205E70A42E02}"/>
                  </a:ext>
                </a:extLst>
              </p:cNvPr>
              <p:cNvSpPr/>
              <p:nvPr/>
            </p:nvSpPr>
            <p:spPr>
              <a:xfrm>
                <a:off x="1429221" y="1370392"/>
                <a:ext cx="772346" cy="1127340"/>
              </a:xfrm>
              <a:custGeom>
                <a:avLst/>
                <a:gdLst/>
                <a:ahLst/>
                <a:cxnLst/>
                <a:rect l="l" t="t" r="r" b="b"/>
                <a:pathLst>
                  <a:path w="5372" h="7841" extrusionOk="0">
                    <a:moveTo>
                      <a:pt x="3291" y="1"/>
                    </a:moveTo>
                    <a:cubicBezTo>
                      <a:pt x="775" y="627"/>
                      <a:pt x="0" y="1849"/>
                      <a:pt x="0" y="1849"/>
                    </a:cubicBezTo>
                    <a:lnTo>
                      <a:pt x="2057" y="7840"/>
                    </a:lnTo>
                    <a:cubicBezTo>
                      <a:pt x="2683" y="6928"/>
                      <a:pt x="5372" y="6070"/>
                      <a:pt x="5372" y="6070"/>
                    </a:cubicBezTo>
                    <a:lnTo>
                      <a:pt x="32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p43">
                <a:extLst>
                  <a:ext uri="{FF2B5EF4-FFF2-40B4-BE49-F238E27FC236}">
                    <a16:creationId xmlns:a16="http://schemas.microsoft.com/office/drawing/2014/main" id="{0A28F258-0E5D-D40C-0D8A-A85BE95019D1}"/>
                  </a:ext>
                </a:extLst>
              </p:cNvPr>
              <p:cNvSpPr/>
              <p:nvPr/>
            </p:nvSpPr>
            <p:spPr>
              <a:xfrm>
                <a:off x="967996" y="1713867"/>
                <a:ext cx="433905" cy="74907"/>
              </a:xfrm>
              <a:custGeom>
                <a:avLst/>
                <a:gdLst/>
                <a:ahLst/>
                <a:cxnLst/>
                <a:rect l="l" t="t" r="r" b="b"/>
                <a:pathLst>
                  <a:path w="3018" h="521" extrusionOk="0">
                    <a:moveTo>
                      <a:pt x="2367" y="1"/>
                    </a:moveTo>
                    <a:cubicBezTo>
                      <a:pt x="1261" y="1"/>
                      <a:pt x="35" y="469"/>
                      <a:pt x="25" y="479"/>
                    </a:cubicBezTo>
                    <a:cubicBezTo>
                      <a:pt x="7" y="485"/>
                      <a:pt x="1" y="497"/>
                      <a:pt x="7" y="509"/>
                    </a:cubicBezTo>
                    <a:cubicBezTo>
                      <a:pt x="13" y="521"/>
                      <a:pt x="31" y="521"/>
                      <a:pt x="37" y="521"/>
                    </a:cubicBezTo>
                    <a:cubicBezTo>
                      <a:pt x="56" y="516"/>
                      <a:pt x="1269" y="54"/>
                      <a:pt x="2362" y="54"/>
                    </a:cubicBezTo>
                    <a:cubicBezTo>
                      <a:pt x="2579" y="54"/>
                      <a:pt x="2791" y="72"/>
                      <a:pt x="2988" y="116"/>
                    </a:cubicBezTo>
                    <a:lnTo>
                      <a:pt x="3006" y="116"/>
                    </a:lnTo>
                    <a:cubicBezTo>
                      <a:pt x="3006" y="116"/>
                      <a:pt x="3012" y="104"/>
                      <a:pt x="3012" y="80"/>
                    </a:cubicBezTo>
                    <a:cubicBezTo>
                      <a:pt x="3017" y="74"/>
                      <a:pt x="3012" y="62"/>
                      <a:pt x="2994" y="62"/>
                    </a:cubicBezTo>
                    <a:cubicBezTo>
                      <a:pt x="2796" y="19"/>
                      <a:pt x="2584" y="1"/>
                      <a:pt x="2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0;p43">
                <a:extLst>
                  <a:ext uri="{FF2B5EF4-FFF2-40B4-BE49-F238E27FC236}">
                    <a16:creationId xmlns:a16="http://schemas.microsoft.com/office/drawing/2014/main" id="{858A7322-B2A4-C65A-8718-9C12363EB251}"/>
                  </a:ext>
                </a:extLst>
              </p:cNvPr>
              <p:cNvSpPr/>
              <p:nvPr/>
            </p:nvSpPr>
            <p:spPr>
              <a:xfrm>
                <a:off x="1002358" y="1806745"/>
                <a:ext cx="432180" cy="81377"/>
              </a:xfrm>
              <a:custGeom>
                <a:avLst/>
                <a:gdLst/>
                <a:ahLst/>
                <a:cxnLst/>
                <a:rect l="l" t="t" r="r" b="b"/>
                <a:pathLst>
                  <a:path w="3006" h="566" extrusionOk="0">
                    <a:moveTo>
                      <a:pt x="2443" y="0"/>
                    </a:moveTo>
                    <a:cubicBezTo>
                      <a:pt x="1324" y="0"/>
                      <a:pt x="34" y="514"/>
                      <a:pt x="24" y="519"/>
                    </a:cubicBezTo>
                    <a:cubicBezTo>
                      <a:pt x="6" y="525"/>
                      <a:pt x="0" y="543"/>
                      <a:pt x="6" y="549"/>
                    </a:cubicBezTo>
                    <a:cubicBezTo>
                      <a:pt x="15" y="557"/>
                      <a:pt x="23" y="565"/>
                      <a:pt x="29" y="565"/>
                    </a:cubicBezTo>
                    <a:cubicBezTo>
                      <a:pt x="32" y="565"/>
                      <a:pt x="34" y="564"/>
                      <a:pt x="36" y="561"/>
                    </a:cubicBezTo>
                    <a:cubicBezTo>
                      <a:pt x="51" y="555"/>
                      <a:pt x="1325" y="48"/>
                      <a:pt x="2432" y="48"/>
                    </a:cubicBezTo>
                    <a:cubicBezTo>
                      <a:pt x="2618" y="48"/>
                      <a:pt x="2799" y="62"/>
                      <a:pt x="2969" y="96"/>
                    </a:cubicBezTo>
                    <a:lnTo>
                      <a:pt x="2975" y="96"/>
                    </a:lnTo>
                    <a:cubicBezTo>
                      <a:pt x="2981" y="96"/>
                      <a:pt x="2987" y="84"/>
                      <a:pt x="2999" y="72"/>
                    </a:cubicBezTo>
                    <a:cubicBezTo>
                      <a:pt x="3005" y="66"/>
                      <a:pt x="2999" y="48"/>
                      <a:pt x="2981" y="48"/>
                    </a:cubicBezTo>
                    <a:cubicBezTo>
                      <a:pt x="2811" y="15"/>
                      <a:pt x="2629" y="0"/>
                      <a:pt x="2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1;p43">
                <a:extLst>
                  <a:ext uri="{FF2B5EF4-FFF2-40B4-BE49-F238E27FC236}">
                    <a16:creationId xmlns:a16="http://schemas.microsoft.com/office/drawing/2014/main" id="{A09EF8B7-421E-2AC9-CB2F-F8A4F1A0232D}"/>
                  </a:ext>
                </a:extLst>
              </p:cNvPr>
              <p:cNvSpPr/>
              <p:nvPr/>
            </p:nvSpPr>
            <p:spPr>
              <a:xfrm>
                <a:off x="1033988" y="1905517"/>
                <a:ext cx="432180" cy="79076"/>
              </a:xfrm>
              <a:custGeom>
                <a:avLst/>
                <a:gdLst/>
                <a:ahLst/>
                <a:cxnLst/>
                <a:rect l="l" t="t" r="r" b="b"/>
                <a:pathLst>
                  <a:path w="3006" h="550" extrusionOk="0">
                    <a:moveTo>
                      <a:pt x="2457" y="0"/>
                    </a:moveTo>
                    <a:cubicBezTo>
                      <a:pt x="2107" y="0"/>
                      <a:pt x="1670" y="60"/>
                      <a:pt x="1151" y="184"/>
                    </a:cubicBezTo>
                    <a:cubicBezTo>
                      <a:pt x="531" y="321"/>
                      <a:pt x="37" y="500"/>
                      <a:pt x="25" y="500"/>
                    </a:cubicBezTo>
                    <a:cubicBezTo>
                      <a:pt x="13" y="511"/>
                      <a:pt x="1" y="523"/>
                      <a:pt x="13" y="529"/>
                    </a:cubicBezTo>
                    <a:cubicBezTo>
                      <a:pt x="17" y="543"/>
                      <a:pt x="25" y="549"/>
                      <a:pt x="34" y="549"/>
                    </a:cubicBezTo>
                    <a:cubicBezTo>
                      <a:pt x="37" y="549"/>
                      <a:pt x="40" y="549"/>
                      <a:pt x="43" y="547"/>
                    </a:cubicBezTo>
                    <a:cubicBezTo>
                      <a:pt x="53" y="542"/>
                      <a:pt x="1478" y="51"/>
                      <a:pt x="2481" y="51"/>
                    </a:cubicBezTo>
                    <a:cubicBezTo>
                      <a:pt x="2664" y="51"/>
                      <a:pt x="2832" y="67"/>
                      <a:pt x="2976" y="106"/>
                    </a:cubicBezTo>
                    <a:lnTo>
                      <a:pt x="2994" y="106"/>
                    </a:lnTo>
                    <a:cubicBezTo>
                      <a:pt x="3000" y="106"/>
                      <a:pt x="3006" y="100"/>
                      <a:pt x="3006" y="94"/>
                    </a:cubicBezTo>
                    <a:cubicBezTo>
                      <a:pt x="3006" y="76"/>
                      <a:pt x="3006" y="64"/>
                      <a:pt x="2994" y="64"/>
                    </a:cubicBezTo>
                    <a:cubicBezTo>
                      <a:pt x="2846" y="22"/>
                      <a:pt x="2667" y="0"/>
                      <a:pt x="2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2;p43">
                <a:extLst>
                  <a:ext uri="{FF2B5EF4-FFF2-40B4-BE49-F238E27FC236}">
                    <a16:creationId xmlns:a16="http://schemas.microsoft.com/office/drawing/2014/main" id="{96D03187-19AE-66B6-CCD2-3CADF283A312}"/>
                  </a:ext>
                </a:extLst>
              </p:cNvPr>
              <p:cNvSpPr/>
              <p:nvPr/>
            </p:nvSpPr>
            <p:spPr>
              <a:xfrm>
                <a:off x="1072663" y="2003859"/>
                <a:ext cx="427867" cy="88709"/>
              </a:xfrm>
              <a:custGeom>
                <a:avLst/>
                <a:gdLst/>
                <a:ahLst/>
                <a:cxnLst/>
                <a:rect l="l" t="t" r="r" b="b"/>
                <a:pathLst>
                  <a:path w="2976" h="617" extrusionOk="0">
                    <a:moveTo>
                      <a:pt x="2521" y="0"/>
                    </a:moveTo>
                    <a:cubicBezTo>
                      <a:pt x="1424" y="0"/>
                      <a:pt x="40" y="562"/>
                      <a:pt x="24" y="573"/>
                    </a:cubicBezTo>
                    <a:cubicBezTo>
                      <a:pt x="12" y="579"/>
                      <a:pt x="0" y="591"/>
                      <a:pt x="12" y="603"/>
                    </a:cubicBezTo>
                    <a:cubicBezTo>
                      <a:pt x="16" y="611"/>
                      <a:pt x="21" y="617"/>
                      <a:pt x="30" y="617"/>
                    </a:cubicBezTo>
                    <a:cubicBezTo>
                      <a:pt x="33" y="617"/>
                      <a:pt x="37" y="616"/>
                      <a:pt x="42" y="614"/>
                    </a:cubicBezTo>
                    <a:cubicBezTo>
                      <a:pt x="52" y="609"/>
                      <a:pt x="1449" y="46"/>
                      <a:pt x="2535" y="46"/>
                    </a:cubicBezTo>
                    <a:cubicBezTo>
                      <a:pt x="2678" y="46"/>
                      <a:pt x="2817" y="56"/>
                      <a:pt x="2945" y="78"/>
                    </a:cubicBezTo>
                    <a:lnTo>
                      <a:pt x="2957" y="78"/>
                    </a:lnTo>
                    <a:cubicBezTo>
                      <a:pt x="2963" y="78"/>
                      <a:pt x="2963" y="72"/>
                      <a:pt x="2969" y="54"/>
                    </a:cubicBezTo>
                    <a:cubicBezTo>
                      <a:pt x="2975" y="48"/>
                      <a:pt x="2969" y="36"/>
                      <a:pt x="2957" y="36"/>
                    </a:cubicBezTo>
                    <a:cubicBezTo>
                      <a:pt x="2820" y="11"/>
                      <a:pt x="2673" y="0"/>
                      <a:pt x="2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3;p43">
                <a:extLst>
                  <a:ext uri="{FF2B5EF4-FFF2-40B4-BE49-F238E27FC236}">
                    <a16:creationId xmlns:a16="http://schemas.microsoft.com/office/drawing/2014/main" id="{06A162A9-D284-437B-73A4-4C4B2664D24D}"/>
                  </a:ext>
                </a:extLst>
              </p:cNvPr>
              <p:cNvSpPr/>
              <p:nvPr/>
            </p:nvSpPr>
            <p:spPr>
              <a:xfrm>
                <a:off x="1106019" y="2108382"/>
                <a:ext cx="430455" cy="85402"/>
              </a:xfrm>
              <a:custGeom>
                <a:avLst/>
                <a:gdLst/>
                <a:ahLst/>
                <a:cxnLst/>
                <a:rect l="l" t="t" r="r" b="b"/>
                <a:pathLst>
                  <a:path w="2994" h="594" extrusionOk="0">
                    <a:moveTo>
                      <a:pt x="2339" y="0"/>
                    </a:moveTo>
                    <a:cubicBezTo>
                      <a:pt x="1279" y="0"/>
                      <a:pt x="28" y="544"/>
                      <a:pt x="19" y="549"/>
                    </a:cubicBezTo>
                    <a:cubicBezTo>
                      <a:pt x="13" y="561"/>
                      <a:pt x="1" y="573"/>
                      <a:pt x="13" y="579"/>
                    </a:cubicBezTo>
                    <a:cubicBezTo>
                      <a:pt x="17" y="588"/>
                      <a:pt x="21" y="593"/>
                      <a:pt x="30" y="593"/>
                    </a:cubicBezTo>
                    <a:cubicBezTo>
                      <a:pt x="34" y="593"/>
                      <a:pt x="38" y="593"/>
                      <a:pt x="42" y="591"/>
                    </a:cubicBezTo>
                    <a:cubicBezTo>
                      <a:pt x="57" y="576"/>
                      <a:pt x="1294" y="38"/>
                      <a:pt x="2343" y="38"/>
                    </a:cubicBezTo>
                    <a:cubicBezTo>
                      <a:pt x="2565" y="38"/>
                      <a:pt x="2778" y="62"/>
                      <a:pt x="2970" y="120"/>
                    </a:cubicBezTo>
                    <a:lnTo>
                      <a:pt x="2982" y="120"/>
                    </a:lnTo>
                    <a:cubicBezTo>
                      <a:pt x="2994" y="120"/>
                      <a:pt x="2994" y="114"/>
                      <a:pt x="2994" y="114"/>
                    </a:cubicBezTo>
                    <a:cubicBezTo>
                      <a:pt x="2994" y="96"/>
                      <a:pt x="2994" y="84"/>
                      <a:pt x="2976" y="84"/>
                    </a:cubicBezTo>
                    <a:cubicBezTo>
                      <a:pt x="2781" y="25"/>
                      <a:pt x="2565" y="0"/>
                      <a:pt x="2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4;p43">
                <a:extLst>
                  <a:ext uri="{FF2B5EF4-FFF2-40B4-BE49-F238E27FC236}">
                    <a16:creationId xmlns:a16="http://schemas.microsoft.com/office/drawing/2014/main" id="{BC1415A8-26E5-4893-00F6-936590EF5260}"/>
                  </a:ext>
                </a:extLst>
              </p:cNvPr>
              <p:cNvSpPr/>
              <p:nvPr/>
            </p:nvSpPr>
            <p:spPr>
              <a:xfrm>
                <a:off x="1140380" y="2205861"/>
                <a:ext cx="437212" cy="86121"/>
              </a:xfrm>
              <a:custGeom>
                <a:avLst/>
                <a:gdLst/>
                <a:ahLst/>
                <a:cxnLst/>
                <a:rect l="l" t="t" r="r" b="b"/>
                <a:pathLst>
                  <a:path w="3041" h="599" extrusionOk="0">
                    <a:moveTo>
                      <a:pt x="2692" y="1"/>
                    </a:moveTo>
                    <a:cubicBezTo>
                      <a:pt x="1806" y="1"/>
                      <a:pt x="101" y="525"/>
                      <a:pt x="18" y="551"/>
                    </a:cubicBezTo>
                    <a:cubicBezTo>
                      <a:pt x="12" y="557"/>
                      <a:pt x="0" y="563"/>
                      <a:pt x="0" y="581"/>
                    </a:cubicBezTo>
                    <a:cubicBezTo>
                      <a:pt x="12" y="599"/>
                      <a:pt x="18" y="599"/>
                      <a:pt x="30" y="599"/>
                    </a:cubicBezTo>
                    <a:cubicBezTo>
                      <a:pt x="51" y="588"/>
                      <a:pt x="1826" y="47"/>
                      <a:pt x="2707" y="47"/>
                    </a:cubicBezTo>
                    <a:cubicBezTo>
                      <a:pt x="2827" y="47"/>
                      <a:pt x="2931" y="57"/>
                      <a:pt x="3011" y="80"/>
                    </a:cubicBezTo>
                    <a:lnTo>
                      <a:pt x="3029" y="80"/>
                    </a:lnTo>
                    <a:cubicBezTo>
                      <a:pt x="3035" y="80"/>
                      <a:pt x="3041" y="74"/>
                      <a:pt x="3035" y="68"/>
                    </a:cubicBezTo>
                    <a:cubicBezTo>
                      <a:pt x="3035" y="50"/>
                      <a:pt x="3035" y="38"/>
                      <a:pt x="3023" y="38"/>
                    </a:cubicBezTo>
                    <a:cubicBezTo>
                      <a:pt x="2936" y="12"/>
                      <a:pt x="2823" y="1"/>
                      <a:pt x="2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5;p43">
                <a:extLst>
                  <a:ext uri="{FF2B5EF4-FFF2-40B4-BE49-F238E27FC236}">
                    <a16:creationId xmlns:a16="http://schemas.microsoft.com/office/drawing/2014/main" id="{BFB63466-ACDE-72EB-A4B1-2076C80D824D}"/>
                  </a:ext>
                </a:extLst>
              </p:cNvPr>
              <p:cNvSpPr/>
              <p:nvPr/>
            </p:nvSpPr>
            <p:spPr>
              <a:xfrm>
                <a:off x="1174598" y="2301614"/>
                <a:ext cx="427004" cy="89284"/>
              </a:xfrm>
              <a:custGeom>
                <a:avLst/>
                <a:gdLst/>
                <a:ahLst/>
                <a:cxnLst/>
                <a:rect l="l" t="t" r="r" b="b"/>
                <a:pathLst>
                  <a:path w="2970" h="621" extrusionOk="0">
                    <a:moveTo>
                      <a:pt x="2642" y="1"/>
                    </a:moveTo>
                    <a:cubicBezTo>
                      <a:pt x="1764" y="1"/>
                      <a:pt x="97" y="544"/>
                      <a:pt x="18" y="571"/>
                    </a:cubicBezTo>
                    <a:cubicBezTo>
                      <a:pt x="1" y="576"/>
                      <a:pt x="1" y="588"/>
                      <a:pt x="1" y="600"/>
                    </a:cubicBezTo>
                    <a:cubicBezTo>
                      <a:pt x="10" y="614"/>
                      <a:pt x="15" y="620"/>
                      <a:pt x="22" y="620"/>
                    </a:cubicBezTo>
                    <a:cubicBezTo>
                      <a:pt x="25" y="620"/>
                      <a:pt x="27" y="620"/>
                      <a:pt x="30" y="618"/>
                    </a:cubicBezTo>
                    <a:cubicBezTo>
                      <a:pt x="51" y="608"/>
                      <a:pt x="1758" y="48"/>
                      <a:pt x="2634" y="48"/>
                    </a:cubicBezTo>
                    <a:cubicBezTo>
                      <a:pt x="2754" y="48"/>
                      <a:pt x="2858" y="58"/>
                      <a:pt x="2940" y="82"/>
                    </a:cubicBezTo>
                    <a:lnTo>
                      <a:pt x="2952" y="82"/>
                    </a:lnTo>
                    <a:cubicBezTo>
                      <a:pt x="2964" y="82"/>
                      <a:pt x="2964" y="70"/>
                      <a:pt x="2970" y="64"/>
                    </a:cubicBezTo>
                    <a:cubicBezTo>
                      <a:pt x="2970" y="52"/>
                      <a:pt x="2970" y="34"/>
                      <a:pt x="2952" y="34"/>
                    </a:cubicBezTo>
                    <a:cubicBezTo>
                      <a:pt x="2867" y="11"/>
                      <a:pt x="2762" y="1"/>
                      <a:pt x="2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6;p43">
                <a:extLst>
                  <a:ext uri="{FF2B5EF4-FFF2-40B4-BE49-F238E27FC236}">
                    <a16:creationId xmlns:a16="http://schemas.microsoft.com/office/drawing/2014/main" id="{8FB09FCA-D5F5-827F-4D77-6C42C343CF0B}"/>
                  </a:ext>
                </a:extLst>
              </p:cNvPr>
              <p:cNvSpPr/>
              <p:nvPr/>
            </p:nvSpPr>
            <p:spPr>
              <a:xfrm>
                <a:off x="1210542" y="2400818"/>
                <a:ext cx="425423" cy="95898"/>
              </a:xfrm>
              <a:custGeom>
                <a:avLst/>
                <a:gdLst/>
                <a:ahLst/>
                <a:cxnLst/>
                <a:rect l="l" t="t" r="r" b="b"/>
                <a:pathLst>
                  <a:path w="2959" h="667" extrusionOk="0">
                    <a:moveTo>
                      <a:pt x="2585" y="1"/>
                    </a:moveTo>
                    <a:cubicBezTo>
                      <a:pt x="1556" y="1"/>
                      <a:pt x="40" y="609"/>
                      <a:pt x="19" y="620"/>
                    </a:cubicBezTo>
                    <a:cubicBezTo>
                      <a:pt x="7" y="626"/>
                      <a:pt x="1" y="638"/>
                      <a:pt x="7" y="650"/>
                    </a:cubicBezTo>
                    <a:cubicBezTo>
                      <a:pt x="11" y="658"/>
                      <a:pt x="21" y="666"/>
                      <a:pt x="29" y="666"/>
                    </a:cubicBezTo>
                    <a:cubicBezTo>
                      <a:pt x="32" y="666"/>
                      <a:pt x="35" y="665"/>
                      <a:pt x="37" y="662"/>
                    </a:cubicBezTo>
                    <a:cubicBezTo>
                      <a:pt x="58" y="656"/>
                      <a:pt x="1567" y="50"/>
                      <a:pt x="2590" y="50"/>
                    </a:cubicBezTo>
                    <a:cubicBezTo>
                      <a:pt x="2711" y="50"/>
                      <a:pt x="2824" y="58"/>
                      <a:pt x="2928" y="77"/>
                    </a:cubicBezTo>
                    <a:lnTo>
                      <a:pt x="2934" y="77"/>
                    </a:lnTo>
                    <a:cubicBezTo>
                      <a:pt x="2940" y="77"/>
                      <a:pt x="2952" y="65"/>
                      <a:pt x="2952" y="53"/>
                    </a:cubicBezTo>
                    <a:cubicBezTo>
                      <a:pt x="2958" y="47"/>
                      <a:pt x="2952" y="30"/>
                      <a:pt x="2934" y="30"/>
                    </a:cubicBezTo>
                    <a:cubicBezTo>
                      <a:pt x="2827" y="10"/>
                      <a:pt x="2710" y="1"/>
                      <a:pt x="2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7;p43">
                <a:extLst>
                  <a:ext uri="{FF2B5EF4-FFF2-40B4-BE49-F238E27FC236}">
                    <a16:creationId xmlns:a16="http://schemas.microsoft.com/office/drawing/2014/main" id="{E65A3FFC-E902-D566-FEBE-355C14FF0B66}"/>
                  </a:ext>
                </a:extLst>
              </p:cNvPr>
              <p:cNvSpPr/>
              <p:nvPr/>
            </p:nvSpPr>
            <p:spPr>
              <a:xfrm>
                <a:off x="1502114" y="1473190"/>
                <a:ext cx="378984" cy="220551"/>
              </a:xfrm>
              <a:custGeom>
                <a:avLst/>
                <a:gdLst/>
                <a:ahLst/>
                <a:cxnLst/>
                <a:rect l="l" t="t" r="r" b="b"/>
                <a:pathLst>
                  <a:path w="2636" h="1534" extrusionOk="0">
                    <a:moveTo>
                      <a:pt x="2605" y="1"/>
                    </a:moveTo>
                    <a:cubicBezTo>
                      <a:pt x="2593" y="7"/>
                      <a:pt x="793" y="549"/>
                      <a:pt x="6" y="1497"/>
                    </a:cubicBezTo>
                    <a:cubicBezTo>
                      <a:pt x="0" y="1503"/>
                      <a:pt x="0" y="1521"/>
                      <a:pt x="6" y="1527"/>
                    </a:cubicBezTo>
                    <a:cubicBezTo>
                      <a:pt x="12" y="1533"/>
                      <a:pt x="18" y="1533"/>
                      <a:pt x="30" y="1533"/>
                    </a:cubicBezTo>
                    <a:cubicBezTo>
                      <a:pt x="36" y="1533"/>
                      <a:pt x="36" y="1533"/>
                      <a:pt x="36" y="1527"/>
                    </a:cubicBezTo>
                    <a:cubicBezTo>
                      <a:pt x="817" y="585"/>
                      <a:pt x="2605" y="49"/>
                      <a:pt x="2623" y="43"/>
                    </a:cubicBezTo>
                    <a:cubicBezTo>
                      <a:pt x="2635" y="37"/>
                      <a:pt x="2635" y="31"/>
                      <a:pt x="2635" y="13"/>
                    </a:cubicBezTo>
                    <a:cubicBezTo>
                      <a:pt x="2629" y="1"/>
                      <a:pt x="2623"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8;p43">
                <a:extLst>
                  <a:ext uri="{FF2B5EF4-FFF2-40B4-BE49-F238E27FC236}">
                    <a16:creationId xmlns:a16="http://schemas.microsoft.com/office/drawing/2014/main" id="{12415767-2AD2-E7CA-98D9-496C939D0D80}"/>
                  </a:ext>
                </a:extLst>
              </p:cNvPr>
              <p:cNvSpPr/>
              <p:nvPr/>
            </p:nvSpPr>
            <p:spPr>
              <a:xfrm>
                <a:off x="1532881" y="1571819"/>
                <a:ext cx="382435" cy="211924"/>
              </a:xfrm>
              <a:custGeom>
                <a:avLst/>
                <a:gdLst/>
                <a:ahLst/>
                <a:cxnLst/>
                <a:rect l="l" t="t" r="r" b="b"/>
                <a:pathLst>
                  <a:path w="2660" h="1474" extrusionOk="0">
                    <a:moveTo>
                      <a:pt x="2630" y="1"/>
                    </a:moveTo>
                    <a:cubicBezTo>
                      <a:pt x="2606" y="1"/>
                      <a:pt x="806" y="519"/>
                      <a:pt x="7" y="1437"/>
                    </a:cubicBezTo>
                    <a:cubicBezTo>
                      <a:pt x="1" y="1443"/>
                      <a:pt x="1" y="1455"/>
                      <a:pt x="7" y="1467"/>
                    </a:cubicBezTo>
                    <a:cubicBezTo>
                      <a:pt x="13" y="1473"/>
                      <a:pt x="25" y="1473"/>
                      <a:pt x="30" y="1473"/>
                    </a:cubicBezTo>
                    <a:lnTo>
                      <a:pt x="42" y="1473"/>
                    </a:lnTo>
                    <a:cubicBezTo>
                      <a:pt x="835" y="567"/>
                      <a:pt x="2630" y="48"/>
                      <a:pt x="2648" y="42"/>
                    </a:cubicBezTo>
                    <a:cubicBezTo>
                      <a:pt x="2660" y="36"/>
                      <a:pt x="2660" y="30"/>
                      <a:pt x="2660" y="12"/>
                    </a:cubicBezTo>
                    <a:cubicBezTo>
                      <a:pt x="2654" y="1"/>
                      <a:pt x="2648" y="1"/>
                      <a:pt x="2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9;p43">
                <a:extLst>
                  <a:ext uri="{FF2B5EF4-FFF2-40B4-BE49-F238E27FC236}">
                    <a16:creationId xmlns:a16="http://schemas.microsoft.com/office/drawing/2014/main" id="{00853507-A4A5-EB19-6CCA-C95F75729349}"/>
                  </a:ext>
                </a:extLst>
              </p:cNvPr>
              <p:cNvSpPr/>
              <p:nvPr/>
            </p:nvSpPr>
            <p:spPr>
              <a:xfrm>
                <a:off x="1565518" y="1667572"/>
                <a:ext cx="382435" cy="217244"/>
              </a:xfrm>
              <a:custGeom>
                <a:avLst/>
                <a:gdLst/>
                <a:ahLst/>
                <a:cxnLst/>
                <a:rect l="l" t="t" r="r" b="b"/>
                <a:pathLst>
                  <a:path w="2660" h="1511" extrusionOk="0">
                    <a:moveTo>
                      <a:pt x="2629" y="0"/>
                    </a:moveTo>
                    <a:cubicBezTo>
                      <a:pt x="2626" y="0"/>
                      <a:pt x="2622" y="1"/>
                      <a:pt x="2618" y="2"/>
                    </a:cubicBezTo>
                    <a:cubicBezTo>
                      <a:pt x="2618" y="8"/>
                      <a:pt x="2111" y="181"/>
                      <a:pt x="1538" y="443"/>
                    </a:cubicBezTo>
                    <a:cubicBezTo>
                      <a:pt x="769" y="801"/>
                      <a:pt x="257" y="1153"/>
                      <a:pt x="12" y="1481"/>
                    </a:cubicBezTo>
                    <a:cubicBezTo>
                      <a:pt x="0" y="1487"/>
                      <a:pt x="12" y="1499"/>
                      <a:pt x="18" y="1511"/>
                    </a:cubicBezTo>
                    <a:lnTo>
                      <a:pt x="42" y="1511"/>
                    </a:lnTo>
                    <a:cubicBezTo>
                      <a:pt x="48" y="1511"/>
                      <a:pt x="48" y="1499"/>
                      <a:pt x="42" y="1499"/>
                    </a:cubicBezTo>
                    <a:cubicBezTo>
                      <a:pt x="608" y="748"/>
                      <a:pt x="2474" y="98"/>
                      <a:pt x="2623" y="50"/>
                    </a:cubicBezTo>
                    <a:lnTo>
                      <a:pt x="2635" y="50"/>
                    </a:lnTo>
                    <a:cubicBezTo>
                      <a:pt x="2647" y="38"/>
                      <a:pt x="2659" y="32"/>
                      <a:pt x="2647" y="20"/>
                    </a:cubicBezTo>
                    <a:cubicBezTo>
                      <a:pt x="2643" y="7"/>
                      <a:pt x="2638" y="0"/>
                      <a:pt x="2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0;p43">
                <a:extLst>
                  <a:ext uri="{FF2B5EF4-FFF2-40B4-BE49-F238E27FC236}">
                    <a16:creationId xmlns:a16="http://schemas.microsoft.com/office/drawing/2014/main" id="{C023566A-1F9F-9961-BEE8-EF36FC990DB3}"/>
                  </a:ext>
                </a:extLst>
              </p:cNvPr>
              <p:cNvSpPr/>
              <p:nvPr/>
            </p:nvSpPr>
            <p:spPr>
              <a:xfrm>
                <a:off x="1598873" y="1775833"/>
                <a:ext cx="385885" cy="203298"/>
              </a:xfrm>
              <a:custGeom>
                <a:avLst/>
                <a:gdLst/>
                <a:ahLst/>
                <a:cxnLst/>
                <a:rect l="l" t="t" r="r" b="b"/>
                <a:pathLst>
                  <a:path w="2684" h="1414" extrusionOk="0">
                    <a:moveTo>
                      <a:pt x="2654" y="0"/>
                    </a:moveTo>
                    <a:cubicBezTo>
                      <a:pt x="2636" y="0"/>
                      <a:pt x="770" y="531"/>
                      <a:pt x="13" y="1372"/>
                    </a:cubicBezTo>
                    <a:cubicBezTo>
                      <a:pt x="1" y="1384"/>
                      <a:pt x="1" y="1396"/>
                      <a:pt x="13" y="1402"/>
                    </a:cubicBezTo>
                    <a:cubicBezTo>
                      <a:pt x="19" y="1413"/>
                      <a:pt x="25" y="1413"/>
                      <a:pt x="31" y="1413"/>
                    </a:cubicBezTo>
                    <a:lnTo>
                      <a:pt x="48" y="1413"/>
                    </a:lnTo>
                    <a:cubicBezTo>
                      <a:pt x="800" y="579"/>
                      <a:pt x="2648" y="54"/>
                      <a:pt x="2672" y="48"/>
                    </a:cubicBezTo>
                    <a:cubicBezTo>
                      <a:pt x="2678" y="42"/>
                      <a:pt x="2684" y="30"/>
                      <a:pt x="2684" y="18"/>
                    </a:cubicBezTo>
                    <a:cubicBezTo>
                      <a:pt x="2678" y="0"/>
                      <a:pt x="2672" y="0"/>
                      <a:pt x="2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1;p43">
                <a:extLst>
                  <a:ext uri="{FF2B5EF4-FFF2-40B4-BE49-F238E27FC236}">
                    <a16:creationId xmlns:a16="http://schemas.microsoft.com/office/drawing/2014/main" id="{8C185646-5B7C-6876-754C-1D4560656B78}"/>
                  </a:ext>
                </a:extLst>
              </p:cNvPr>
              <p:cNvSpPr/>
              <p:nvPr/>
            </p:nvSpPr>
            <p:spPr>
              <a:xfrm>
                <a:off x="1635823" y="1877050"/>
                <a:ext cx="381572" cy="211781"/>
              </a:xfrm>
              <a:custGeom>
                <a:avLst/>
                <a:gdLst/>
                <a:ahLst/>
                <a:cxnLst/>
                <a:rect l="l" t="t" r="r" b="b"/>
                <a:pathLst>
                  <a:path w="2654" h="1473" extrusionOk="0">
                    <a:moveTo>
                      <a:pt x="2629" y="0"/>
                    </a:moveTo>
                    <a:cubicBezTo>
                      <a:pt x="2605" y="6"/>
                      <a:pt x="680" y="501"/>
                      <a:pt x="6" y="1443"/>
                    </a:cubicBezTo>
                    <a:cubicBezTo>
                      <a:pt x="0" y="1455"/>
                      <a:pt x="6" y="1467"/>
                      <a:pt x="12" y="1473"/>
                    </a:cubicBezTo>
                    <a:lnTo>
                      <a:pt x="36" y="1473"/>
                    </a:lnTo>
                    <a:cubicBezTo>
                      <a:pt x="42" y="1473"/>
                      <a:pt x="54" y="1473"/>
                      <a:pt x="36" y="1461"/>
                    </a:cubicBezTo>
                    <a:cubicBezTo>
                      <a:pt x="698" y="531"/>
                      <a:pt x="2617" y="42"/>
                      <a:pt x="2635" y="36"/>
                    </a:cubicBezTo>
                    <a:cubicBezTo>
                      <a:pt x="2647" y="36"/>
                      <a:pt x="2653" y="30"/>
                      <a:pt x="2653" y="12"/>
                    </a:cubicBezTo>
                    <a:cubicBezTo>
                      <a:pt x="2653" y="6"/>
                      <a:pt x="2647" y="0"/>
                      <a:pt x="2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2;p43">
                <a:extLst>
                  <a:ext uri="{FF2B5EF4-FFF2-40B4-BE49-F238E27FC236}">
                    <a16:creationId xmlns:a16="http://schemas.microsoft.com/office/drawing/2014/main" id="{AAFDE5E8-D287-90F6-AF80-8754D78FFE33}"/>
                  </a:ext>
                </a:extLst>
              </p:cNvPr>
              <p:cNvSpPr/>
              <p:nvPr/>
            </p:nvSpPr>
            <p:spPr>
              <a:xfrm>
                <a:off x="1660552" y="1975535"/>
                <a:ext cx="392786" cy="211062"/>
              </a:xfrm>
              <a:custGeom>
                <a:avLst/>
                <a:gdLst/>
                <a:ahLst/>
                <a:cxnLst/>
                <a:rect l="l" t="t" r="r" b="b"/>
                <a:pathLst>
                  <a:path w="2732" h="1468" extrusionOk="0">
                    <a:moveTo>
                      <a:pt x="2696" y="1"/>
                    </a:moveTo>
                    <a:cubicBezTo>
                      <a:pt x="2600" y="36"/>
                      <a:pt x="424" y="865"/>
                      <a:pt x="7" y="1437"/>
                    </a:cubicBezTo>
                    <a:cubicBezTo>
                      <a:pt x="1" y="1443"/>
                      <a:pt x="7" y="1461"/>
                      <a:pt x="13" y="1467"/>
                    </a:cubicBezTo>
                    <a:lnTo>
                      <a:pt x="43" y="1467"/>
                    </a:lnTo>
                    <a:cubicBezTo>
                      <a:pt x="454" y="901"/>
                      <a:pt x="2690" y="54"/>
                      <a:pt x="2714" y="42"/>
                    </a:cubicBezTo>
                    <a:cubicBezTo>
                      <a:pt x="2726" y="36"/>
                      <a:pt x="2732" y="24"/>
                      <a:pt x="2726" y="13"/>
                    </a:cubicBezTo>
                    <a:cubicBezTo>
                      <a:pt x="2720" y="1"/>
                      <a:pt x="2714" y="1"/>
                      <a:pt x="2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3;p43">
                <a:extLst>
                  <a:ext uri="{FF2B5EF4-FFF2-40B4-BE49-F238E27FC236}">
                    <a16:creationId xmlns:a16="http://schemas.microsoft.com/office/drawing/2014/main" id="{8C5B2DD6-7445-963F-D99C-46AF51A37243}"/>
                  </a:ext>
                </a:extLst>
              </p:cNvPr>
              <p:cNvSpPr/>
              <p:nvPr/>
            </p:nvSpPr>
            <p:spPr>
              <a:xfrm>
                <a:off x="1700090" y="2073733"/>
                <a:ext cx="386748" cy="202867"/>
              </a:xfrm>
              <a:custGeom>
                <a:avLst/>
                <a:gdLst/>
                <a:ahLst/>
                <a:cxnLst/>
                <a:rect l="l" t="t" r="r" b="b"/>
                <a:pathLst>
                  <a:path w="2690" h="1411" extrusionOk="0">
                    <a:moveTo>
                      <a:pt x="2660" y="1"/>
                    </a:moveTo>
                    <a:cubicBezTo>
                      <a:pt x="2657" y="1"/>
                      <a:pt x="2655" y="2"/>
                      <a:pt x="2653" y="3"/>
                    </a:cubicBezTo>
                    <a:cubicBezTo>
                      <a:pt x="2564" y="39"/>
                      <a:pt x="435" y="802"/>
                      <a:pt x="6" y="1380"/>
                    </a:cubicBezTo>
                    <a:cubicBezTo>
                      <a:pt x="0" y="1386"/>
                      <a:pt x="6" y="1404"/>
                      <a:pt x="12" y="1410"/>
                    </a:cubicBezTo>
                    <a:lnTo>
                      <a:pt x="42" y="1410"/>
                    </a:lnTo>
                    <a:cubicBezTo>
                      <a:pt x="465" y="838"/>
                      <a:pt x="2647" y="57"/>
                      <a:pt x="2665" y="45"/>
                    </a:cubicBezTo>
                    <a:cubicBezTo>
                      <a:pt x="2683" y="39"/>
                      <a:pt x="2689" y="33"/>
                      <a:pt x="2683" y="15"/>
                    </a:cubicBezTo>
                    <a:cubicBezTo>
                      <a:pt x="2679" y="6"/>
                      <a:pt x="2668" y="1"/>
                      <a:pt x="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4;p43">
                <a:extLst>
                  <a:ext uri="{FF2B5EF4-FFF2-40B4-BE49-F238E27FC236}">
                    <a16:creationId xmlns:a16="http://schemas.microsoft.com/office/drawing/2014/main" id="{98B45B53-F24E-9B4B-2DCC-971DAD69A453}"/>
                  </a:ext>
                </a:extLst>
              </p:cNvPr>
              <p:cNvSpPr/>
              <p:nvPr/>
            </p:nvSpPr>
            <p:spPr>
              <a:xfrm>
                <a:off x="1735170" y="2180413"/>
                <a:ext cx="388473" cy="194671"/>
              </a:xfrm>
              <a:custGeom>
                <a:avLst/>
                <a:gdLst/>
                <a:ahLst/>
                <a:cxnLst/>
                <a:rect l="l" t="t" r="r" b="b"/>
                <a:pathLst>
                  <a:path w="2702" h="1354" extrusionOk="0">
                    <a:moveTo>
                      <a:pt x="2672" y="1"/>
                    </a:moveTo>
                    <a:cubicBezTo>
                      <a:pt x="2654" y="6"/>
                      <a:pt x="680" y="567"/>
                      <a:pt x="7" y="1318"/>
                    </a:cubicBezTo>
                    <a:cubicBezTo>
                      <a:pt x="1" y="1324"/>
                      <a:pt x="1" y="1342"/>
                      <a:pt x="7" y="1348"/>
                    </a:cubicBezTo>
                    <a:cubicBezTo>
                      <a:pt x="13" y="1354"/>
                      <a:pt x="25" y="1354"/>
                      <a:pt x="30" y="1354"/>
                    </a:cubicBezTo>
                    <a:cubicBezTo>
                      <a:pt x="30" y="1354"/>
                      <a:pt x="36" y="1354"/>
                      <a:pt x="36" y="1348"/>
                    </a:cubicBezTo>
                    <a:cubicBezTo>
                      <a:pt x="710" y="609"/>
                      <a:pt x="2660" y="48"/>
                      <a:pt x="2684" y="42"/>
                    </a:cubicBezTo>
                    <a:cubicBezTo>
                      <a:pt x="2701" y="36"/>
                      <a:pt x="2701" y="30"/>
                      <a:pt x="2701" y="12"/>
                    </a:cubicBezTo>
                    <a:cubicBezTo>
                      <a:pt x="2690" y="1"/>
                      <a:pt x="2684" y="1"/>
                      <a:pt x="2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5;p43">
                <a:extLst>
                  <a:ext uri="{FF2B5EF4-FFF2-40B4-BE49-F238E27FC236}">
                    <a16:creationId xmlns:a16="http://schemas.microsoft.com/office/drawing/2014/main" id="{DB0FBE45-492A-D440-7F34-36B48B1463DB}"/>
                  </a:ext>
                </a:extLst>
              </p:cNvPr>
              <p:cNvSpPr/>
              <p:nvPr/>
            </p:nvSpPr>
            <p:spPr>
              <a:xfrm>
                <a:off x="1467752" y="1547808"/>
                <a:ext cx="128676" cy="289850"/>
              </a:xfrm>
              <a:custGeom>
                <a:avLst/>
                <a:gdLst/>
                <a:ahLst/>
                <a:cxnLst/>
                <a:rect l="l" t="t" r="r" b="b"/>
                <a:pathLst>
                  <a:path w="895" h="2016" extrusionOk="0">
                    <a:moveTo>
                      <a:pt x="328" y="1"/>
                    </a:moveTo>
                    <a:cubicBezTo>
                      <a:pt x="209" y="96"/>
                      <a:pt x="102" y="197"/>
                      <a:pt x="1" y="293"/>
                    </a:cubicBezTo>
                    <a:lnTo>
                      <a:pt x="585" y="2016"/>
                    </a:lnTo>
                    <a:lnTo>
                      <a:pt x="627" y="1521"/>
                    </a:lnTo>
                    <a:lnTo>
                      <a:pt x="895" y="1664"/>
                    </a:lnTo>
                    <a:lnTo>
                      <a:pt x="3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816;p43">
              <a:extLst>
                <a:ext uri="{FF2B5EF4-FFF2-40B4-BE49-F238E27FC236}">
                  <a16:creationId xmlns:a16="http://schemas.microsoft.com/office/drawing/2014/main" id="{8D4CF64E-967E-1504-A575-CF589DEFF1F9}"/>
                </a:ext>
              </a:extLst>
            </p:cNvPr>
            <p:cNvGrpSpPr/>
            <p:nvPr/>
          </p:nvGrpSpPr>
          <p:grpSpPr>
            <a:xfrm>
              <a:off x="4083500" y="3226650"/>
              <a:ext cx="741775" cy="819000"/>
              <a:chOff x="4083500" y="3226650"/>
              <a:chExt cx="741775" cy="819000"/>
            </a:xfrm>
          </p:grpSpPr>
          <p:sp>
            <p:nvSpPr>
              <p:cNvPr id="8" name="Google Shape;817;p43">
                <a:extLst>
                  <a:ext uri="{FF2B5EF4-FFF2-40B4-BE49-F238E27FC236}">
                    <a16:creationId xmlns:a16="http://schemas.microsoft.com/office/drawing/2014/main" id="{E357A13F-CF82-60AA-BEDA-1E3C64F2C70E}"/>
                  </a:ext>
                </a:extLst>
              </p:cNvPr>
              <p:cNvSpPr/>
              <p:nvPr/>
            </p:nvSpPr>
            <p:spPr>
              <a:xfrm>
                <a:off x="4312145" y="3273660"/>
                <a:ext cx="438849" cy="425343"/>
              </a:xfrm>
              <a:custGeom>
                <a:avLst/>
                <a:gdLst/>
                <a:ahLst/>
                <a:cxnLst/>
                <a:rect l="l" t="t" r="r" b="b"/>
                <a:pathLst>
                  <a:path w="5069" h="4913" extrusionOk="0">
                    <a:moveTo>
                      <a:pt x="2533" y="0"/>
                    </a:moveTo>
                    <a:cubicBezTo>
                      <a:pt x="1385" y="0"/>
                      <a:pt x="255" y="801"/>
                      <a:pt x="42" y="2291"/>
                    </a:cubicBezTo>
                    <a:cubicBezTo>
                      <a:pt x="0" y="2607"/>
                      <a:pt x="42" y="2929"/>
                      <a:pt x="161" y="3227"/>
                    </a:cubicBezTo>
                    <a:cubicBezTo>
                      <a:pt x="632" y="4371"/>
                      <a:pt x="1589" y="4912"/>
                      <a:pt x="2533" y="4912"/>
                    </a:cubicBezTo>
                    <a:cubicBezTo>
                      <a:pt x="3680" y="4912"/>
                      <a:pt x="4808" y="4113"/>
                      <a:pt x="5020" y="2625"/>
                    </a:cubicBezTo>
                    <a:cubicBezTo>
                      <a:pt x="5068" y="2309"/>
                      <a:pt x="5032" y="1981"/>
                      <a:pt x="4901" y="1683"/>
                    </a:cubicBezTo>
                    <a:cubicBezTo>
                      <a:pt x="4431" y="540"/>
                      <a:pt x="3475" y="0"/>
                      <a:pt x="2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8;p43">
                <a:extLst>
                  <a:ext uri="{FF2B5EF4-FFF2-40B4-BE49-F238E27FC236}">
                    <a16:creationId xmlns:a16="http://schemas.microsoft.com/office/drawing/2014/main" id="{AE2B2020-EDEC-7918-A688-8D08B84C01BA}"/>
                  </a:ext>
                </a:extLst>
              </p:cNvPr>
              <p:cNvSpPr/>
              <p:nvPr/>
            </p:nvSpPr>
            <p:spPr>
              <a:xfrm>
                <a:off x="4360107" y="3273314"/>
                <a:ext cx="412010" cy="348378"/>
              </a:xfrm>
              <a:custGeom>
                <a:avLst/>
                <a:gdLst/>
                <a:ahLst/>
                <a:cxnLst/>
                <a:rect l="l" t="t" r="r" b="b"/>
                <a:pathLst>
                  <a:path w="4759" h="4024" extrusionOk="0">
                    <a:moveTo>
                      <a:pt x="22" y="976"/>
                    </a:moveTo>
                    <a:lnTo>
                      <a:pt x="22" y="976"/>
                    </a:lnTo>
                    <a:cubicBezTo>
                      <a:pt x="15" y="984"/>
                      <a:pt x="8" y="993"/>
                      <a:pt x="1" y="1001"/>
                    </a:cubicBezTo>
                    <a:cubicBezTo>
                      <a:pt x="10" y="995"/>
                      <a:pt x="16" y="986"/>
                      <a:pt x="22" y="976"/>
                    </a:cubicBezTo>
                    <a:close/>
                    <a:moveTo>
                      <a:pt x="1983" y="1"/>
                    </a:moveTo>
                    <a:cubicBezTo>
                      <a:pt x="1252" y="1"/>
                      <a:pt x="528" y="327"/>
                      <a:pt x="43" y="948"/>
                    </a:cubicBezTo>
                    <a:cubicBezTo>
                      <a:pt x="34" y="956"/>
                      <a:pt x="28" y="966"/>
                      <a:pt x="22" y="976"/>
                    </a:cubicBezTo>
                    <a:lnTo>
                      <a:pt x="22" y="976"/>
                    </a:lnTo>
                    <a:cubicBezTo>
                      <a:pt x="507" y="408"/>
                      <a:pt x="1197" y="111"/>
                      <a:pt x="1896" y="111"/>
                    </a:cubicBezTo>
                    <a:cubicBezTo>
                      <a:pt x="2425" y="111"/>
                      <a:pt x="2958" y="280"/>
                      <a:pt x="3411" y="632"/>
                    </a:cubicBezTo>
                    <a:cubicBezTo>
                      <a:pt x="4460" y="1448"/>
                      <a:pt x="4663" y="2957"/>
                      <a:pt x="3876" y="4024"/>
                    </a:cubicBezTo>
                    <a:cubicBezTo>
                      <a:pt x="3894" y="4006"/>
                      <a:pt x="3912" y="3994"/>
                      <a:pt x="3924" y="3970"/>
                    </a:cubicBezTo>
                    <a:cubicBezTo>
                      <a:pt x="4759" y="2897"/>
                      <a:pt x="4562" y="1353"/>
                      <a:pt x="3489" y="518"/>
                    </a:cubicBezTo>
                    <a:cubicBezTo>
                      <a:pt x="3040" y="169"/>
                      <a:pt x="2510" y="1"/>
                      <a:pt x="1983" y="1"/>
                    </a:cubicBezTo>
                    <a:close/>
                  </a:path>
                </a:pathLst>
              </a:custGeom>
              <a:solidFill>
                <a:srgbClr val="43434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9;p43">
                <a:extLst>
                  <a:ext uri="{FF2B5EF4-FFF2-40B4-BE49-F238E27FC236}">
                    <a16:creationId xmlns:a16="http://schemas.microsoft.com/office/drawing/2014/main" id="{23D27895-C4A2-A4F2-B6EA-32871EFE87A6}"/>
                  </a:ext>
                </a:extLst>
              </p:cNvPr>
              <p:cNvSpPr/>
              <p:nvPr/>
            </p:nvSpPr>
            <p:spPr>
              <a:xfrm>
                <a:off x="4300803" y="3657274"/>
                <a:ext cx="104842" cy="116184"/>
              </a:xfrm>
              <a:custGeom>
                <a:avLst/>
                <a:gdLst/>
                <a:ahLst/>
                <a:cxnLst/>
                <a:rect l="l" t="t" r="r" b="b"/>
                <a:pathLst>
                  <a:path w="1211" h="1342" extrusionOk="0">
                    <a:moveTo>
                      <a:pt x="799" y="0"/>
                    </a:moveTo>
                    <a:lnTo>
                      <a:pt x="0" y="1020"/>
                    </a:lnTo>
                    <a:lnTo>
                      <a:pt x="412" y="1342"/>
                    </a:lnTo>
                    <a:lnTo>
                      <a:pt x="1211" y="322"/>
                    </a:lnTo>
                    <a:lnTo>
                      <a:pt x="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0;p43">
                <a:extLst>
                  <a:ext uri="{FF2B5EF4-FFF2-40B4-BE49-F238E27FC236}">
                    <a16:creationId xmlns:a16="http://schemas.microsoft.com/office/drawing/2014/main" id="{CAD9C088-FA95-08A1-B223-845D1A1F8B41}"/>
                  </a:ext>
                </a:extLst>
              </p:cNvPr>
              <p:cNvSpPr/>
              <p:nvPr/>
            </p:nvSpPr>
            <p:spPr>
              <a:xfrm>
                <a:off x="4329200" y="3660391"/>
                <a:ext cx="76965" cy="74368"/>
              </a:xfrm>
              <a:custGeom>
                <a:avLst/>
                <a:gdLst/>
                <a:ahLst/>
                <a:cxnLst/>
                <a:rect l="l" t="t" r="r" b="b"/>
                <a:pathLst>
                  <a:path w="889" h="859" extrusionOk="0">
                    <a:moveTo>
                      <a:pt x="322" y="0"/>
                    </a:moveTo>
                    <a:lnTo>
                      <a:pt x="0" y="417"/>
                    </a:lnTo>
                    <a:lnTo>
                      <a:pt x="567" y="859"/>
                    </a:lnTo>
                    <a:lnTo>
                      <a:pt x="889" y="447"/>
                    </a:lnTo>
                    <a:lnTo>
                      <a:pt x="3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1;p43">
                <a:extLst>
                  <a:ext uri="{FF2B5EF4-FFF2-40B4-BE49-F238E27FC236}">
                    <a16:creationId xmlns:a16="http://schemas.microsoft.com/office/drawing/2014/main" id="{E4BCF324-FAC0-366A-81EA-7015325ED362}"/>
                  </a:ext>
                </a:extLst>
              </p:cNvPr>
              <p:cNvSpPr/>
              <p:nvPr/>
            </p:nvSpPr>
            <p:spPr>
              <a:xfrm>
                <a:off x="4311549" y="3730593"/>
                <a:ext cx="36708" cy="29522"/>
              </a:xfrm>
              <a:custGeom>
                <a:avLst/>
                <a:gdLst/>
                <a:ahLst/>
                <a:cxnLst/>
                <a:rect l="l" t="t" r="r" b="b"/>
                <a:pathLst>
                  <a:path w="424" h="341" extrusionOk="0">
                    <a:moveTo>
                      <a:pt x="12" y="1"/>
                    </a:moveTo>
                    <a:lnTo>
                      <a:pt x="0" y="19"/>
                    </a:lnTo>
                    <a:lnTo>
                      <a:pt x="412" y="341"/>
                    </a:lnTo>
                    <a:lnTo>
                      <a:pt x="424" y="323"/>
                    </a:lnTo>
                    <a:lnTo>
                      <a:pt x="12" y="1"/>
                    </a:lnTo>
                    <a:close/>
                  </a:path>
                </a:pathLst>
              </a:custGeom>
              <a:solidFill>
                <a:srgbClr val="43434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2;p43">
                <a:extLst>
                  <a:ext uri="{FF2B5EF4-FFF2-40B4-BE49-F238E27FC236}">
                    <a16:creationId xmlns:a16="http://schemas.microsoft.com/office/drawing/2014/main" id="{C2FE3099-AEFE-AEEB-320B-C029A48ACF41}"/>
                  </a:ext>
                </a:extLst>
              </p:cNvPr>
              <p:cNvSpPr/>
              <p:nvPr/>
            </p:nvSpPr>
            <p:spPr>
              <a:xfrm>
                <a:off x="4334308" y="3701687"/>
                <a:ext cx="36794" cy="29436"/>
              </a:xfrm>
              <a:custGeom>
                <a:avLst/>
                <a:gdLst/>
                <a:ahLst/>
                <a:cxnLst/>
                <a:rect l="l" t="t" r="r" b="b"/>
                <a:pathLst>
                  <a:path w="425" h="340" extrusionOk="0">
                    <a:moveTo>
                      <a:pt x="13" y="0"/>
                    </a:moveTo>
                    <a:lnTo>
                      <a:pt x="1" y="18"/>
                    </a:lnTo>
                    <a:lnTo>
                      <a:pt x="412" y="340"/>
                    </a:lnTo>
                    <a:lnTo>
                      <a:pt x="424" y="322"/>
                    </a:lnTo>
                    <a:lnTo>
                      <a:pt x="13" y="0"/>
                    </a:lnTo>
                    <a:close/>
                  </a:path>
                </a:pathLst>
              </a:custGeom>
              <a:solidFill>
                <a:srgbClr val="43434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3;p43">
                <a:extLst>
                  <a:ext uri="{FF2B5EF4-FFF2-40B4-BE49-F238E27FC236}">
                    <a16:creationId xmlns:a16="http://schemas.microsoft.com/office/drawing/2014/main" id="{98ECD70D-C167-35C5-E11B-4F804C679FAB}"/>
                  </a:ext>
                </a:extLst>
              </p:cNvPr>
              <p:cNvSpPr/>
              <p:nvPr/>
            </p:nvSpPr>
            <p:spPr>
              <a:xfrm>
                <a:off x="4083500" y="3724889"/>
                <a:ext cx="273664" cy="320760"/>
              </a:xfrm>
              <a:custGeom>
                <a:avLst/>
                <a:gdLst/>
                <a:ahLst/>
                <a:cxnLst/>
                <a:rect l="l" t="t" r="r" b="b"/>
                <a:pathLst>
                  <a:path w="3161" h="3705" extrusionOk="0">
                    <a:moveTo>
                      <a:pt x="2528" y="0"/>
                    </a:moveTo>
                    <a:lnTo>
                      <a:pt x="143" y="3053"/>
                    </a:lnTo>
                    <a:cubicBezTo>
                      <a:pt x="0" y="3232"/>
                      <a:pt x="30" y="3488"/>
                      <a:pt x="209" y="3619"/>
                    </a:cubicBezTo>
                    <a:cubicBezTo>
                      <a:pt x="284" y="3677"/>
                      <a:pt x="373" y="3705"/>
                      <a:pt x="460" y="3705"/>
                    </a:cubicBezTo>
                    <a:cubicBezTo>
                      <a:pt x="581" y="3705"/>
                      <a:pt x="699" y="3651"/>
                      <a:pt x="775" y="3548"/>
                    </a:cubicBezTo>
                    <a:lnTo>
                      <a:pt x="3160" y="489"/>
                    </a:lnTo>
                    <a:lnTo>
                      <a:pt x="2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4;p43">
                <a:extLst>
                  <a:ext uri="{FF2B5EF4-FFF2-40B4-BE49-F238E27FC236}">
                    <a16:creationId xmlns:a16="http://schemas.microsoft.com/office/drawing/2014/main" id="{16674A83-F410-0969-A689-14BADEA0711C}"/>
                  </a:ext>
                </a:extLst>
              </p:cNvPr>
              <p:cNvSpPr/>
              <p:nvPr/>
            </p:nvSpPr>
            <p:spPr>
              <a:xfrm>
                <a:off x="4238296" y="3226650"/>
                <a:ext cx="586979" cy="519363"/>
              </a:xfrm>
              <a:custGeom>
                <a:avLst/>
                <a:gdLst/>
                <a:ahLst/>
                <a:cxnLst/>
                <a:rect l="l" t="t" r="r" b="b"/>
                <a:pathLst>
                  <a:path w="6780" h="5999" extrusionOk="0">
                    <a:moveTo>
                      <a:pt x="3394" y="543"/>
                    </a:moveTo>
                    <a:cubicBezTo>
                      <a:pt x="3922" y="543"/>
                      <a:pt x="4453" y="711"/>
                      <a:pt x="4902" y="1057"/>
                    </a:cubicBezTo>
                    <a:cubicBezTo>
                      <a:pt x="5975" y="1892"/>
                      <a:pt x="6160" y="3436"/>
                      <a:pt x="5331" y="4509"/>
                    </a:cubicBezTo>
                    <a:cubicBezTo>
                      <a:pt x="4843" y="5133"/>
                      <a:pt x="4117" y="5458"/>
                      <a:pt x="3386" y="5458"/>
                    </a:cubicBezTo>
                    <a:cubicBezTo>
                      <a:pt x="2858" y="5458"/>
                      <a:pt x="2326" y="5288"/>
                      <a:pt x="1879" y="4939"/>
                    </a:cubicBezTo>
                    <a:cubicBezTo>
                      <a:pt x="806" y="4104"/>
                      <a:pt x="621" y="2566"/>
                      <a:pt x="1450" y="1493"/>
                    </a:cubicBezTo>
                    <a:cubicBezTo>
                      <a:pt x="1935" y="868"/>
                      <a:pt x="2661" y="543"/>
                      <a:pt x="3394" y="543"/>
                    </a:cubicBezTo>
                    <a:close/>
                    <a:moveTo>
                      <a:pt x="3392" y="1"/>
                    </a:moveTo>
                    <a:cubicBezTo>
                      <a:pt x="2498" y="1"/>
                      <a:pt x="1615" y="398"/>
                      <a:pt x="1026" y="1153"/>
                    </a:cubicBezTo>
                    <a:cubicBezTo>
                      <a:pt x="1" y="2464"/>
                      <a:pt x="239" y="4354"/>
                      <a:pt x="1545" y="5368"/>
                    </a:cubicBezTo>
                    <a:cubicBezTo>
                      <a:pt x="2092" y="5792"/>
                      <a:pt x="2741" y="5998"/>
                      <a:pt x="3386" y="5998"/>
                    </a:cubicBezTo>
                    <a:cubicBezTo>
                      <a:pt x="4280" y="5998"/>
                      <a:pt x="5165" y="5602"/>
                      <a:pt x="5754" y="4843"/>
                    </a:cubicBezTo>
                    <a:cubicBezTo>
                      <a:pt x="6780" y="3537"/>
                      <a:pt x="6541" y="1654"/>
                      <a:pt x="5235" y="634"/>
                    </a:cubicBezTo>
                    <a:cubicBezTo>
                      <a:pt x="4686" y="207"/>
                      <a:pt x="4036" y="1"/>
                      <a:pt x="3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AutoShape 2" descr="Logo Angkasa Pura I Vector PNG, CDR, AI, EPS, SVG - KOLEKS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Google Shape;577;p38">
            <a:extLst>
              <a:ext uri="{FF2B5EF4-FFF2-40B4-BE49-F238E27FC236}">
                <a16:creationId xmlns:a16="http://schemas.microsoft.com/office/drawing/2014/main" id="{07EBB9BD-AC9E-DF3F-F47C-DD1E183F594F}"/>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smtClean="0">
                <a:solidFill>
                  <a:schemeClr val="tx2"/>
                </a:solidFill>
                <a:latin typeface="DM Sans" pitchFamily="2" charset="77"/>
              </a:rPr>
              <a:t>06</a:t>
            </a:r>
            <a:endParaRPr lang="en" sz="2800" b="1" dirty="0">
              <a:solidFill>
                <a:schemeClr val="tx2"/>
              </a:solidFill>
              <a:latin typeface="DM Sans" pitchFamily="2" charset="77"/>
            </a:endParaRPr>
          </a:p>
        </p:txBody>
      </p:sp>
      <p:pic>
        <p:nvPicPr>
          <p:cNvPr id="61" name="Picture 60"/>
          <p:cNvPicPr>
            <a:picLocks noChangeAspect="1"/>
          </p:cNvPicPr>
          <p:nvPr/>
        </p:nvPicPr>
        <p:blipFill>
          <a:blip r:embed="rId6"/>
          <a:stretch>
            <a:fillRect/>
          </a:stretch>
        </p:blipFill>
        <p:spPr>
          <a:xfrm>
            <a:off x="1858853" y="255384"/>
            <a:ext cx="3048000" cy="1114425"/>
          </a:xfrm>
          <a:prstGeom prst="rect">
            <a:avLst/>
          </a:prstGeom>
        </p:spPr>
      </p:pic>
      <p:pic>
        <p:nvPicPr>
          <p:cNvPr id="63" name="Picture 62"/>
          <p:cNvPicPr>
            <a:picLocks noChangeAspect="1"/>
          </p:cNvPicPr>
          <p:nvPr/>
        </p:nvPicPr>
        <p:blipFill>
          <a:blip r:embed="rId7"/>
          <a:stretch>
            <a:fillRect/>
          </a:stretch>
        </p:blipFill>
        <p:spPr>
          <a:xfrm>
            <a:off x="2874301" y="1986202"/>
            <a:ext cx="2143125" cy="2143125"/>
          </a:xfrm>
          <a:prstGeom prst="rect">
            <a:avLst/>
          </a:prstGeom>
        </p:spPr>
      </p:pic>
      <p:pic>
        <p:nvPicPr>
          <p:cNvPr id="64" name="Picture 63"/>
          <p:cNvPicPr>
            <a:picLocks noChangeAspect="1"/>
          </p:cNvPicPr>
          <p:nvPr/>
        </p:nvPicPr>
        <p:blipFill>
          <a:blip r:embed="rId8"/>
          <a:stretch>
            <a:fillRect/>
          </a:stretch>
        </p:blipFill>
        <p:spPr>
          <a:xfrm>
            <a:off x="5715000" y="1385206"/>
            <a:ext cx="2857500" cy="1600200"/>
          </a:xfrm>
          <a:prstGeom prst="rect">
            <a:avLst/>
          </a:prstGeom>
        </p:spPr>
      </p:pic>
    </p:spTree>
    <p:extLst>
      <p:ext uri="{BB962C8B-B14F-4D97-AF65-F5344CB8AC3E}">
        <p14:creationId xmlns:p14="http://schemas.microsoft.com/office/powerpoint/2010/main" val="342057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pic>
        <p:nvPicPr>
          <p:cNvPr id="3" name="Picture 2" descr="A picture containing building, scale model, house, toy&#10;&#10;Description automatically generated">
            <a:extLst>
              <a:ext uri="{FF2B5EF4-FFF2-40B4-BE49-F238E27FC236}">
                <a16:creationId xmlns:a16="http://schemas.microsoft.com/office/drawing/2014/main" id="{70FEA7DD-66F1-68E2-3B92-2AACE7AB53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5000" y="971550"/>
            <a:ext cx="3038624" cy="3038624"/>
          </a:xfrm>
          <a:prstGeom prst="rect">
            <a:avLst/>
          </a:prstGeom>
        </p:spPr>
      </p:pic>
      <p:sp>
        <p:nvSpPr>
          <p:cNvPr id="2" name="Google Shape;171;p32">
            <a:extLst>
              <a:ext uri="{FF2B5EF4-FFF2-40B4-BE49-F238E27FC236}">
                <a16:creationId xmlns:a16="http://schemas.microsoft.com/office/drawing/2014/main" id="{FC3A205F-2E41-D8E5-7A6C-10AC51458D86}"/>
              </a:ext>
            </a:extLst>
          </p:cNvPr>
          <p:cNvSpPr/>
          <p:nvPr/>
        </p:nvSpPr>
        <p:spPr>
          <a:xfrm>
            <a:off x="1104901" y="2260029"/>
            <a:ext cx="4648200" cy="646331"/>
          </a:xfrm>
          <a:prstGeom prst="roundRect">
            <a:avLst>
              <a:gd name="adj" fmla="val 50000"/>
            </a:avLst>
          </a:prstGeom>
          <a:solidFill>
            <a:schemeClr val="accent5">
              <a:lumMod val="60000"/>
              <a:lumOff val="40000"/>
            </a:schemeClr>
          </a:solidFill>
          <a:ln>
            <a:noFill/>
          </a:ln>
          <a:effectLst>
            <a:outerShdw dist="76200" dir="3960000" algn="bl" rotWithShape="0">
              <a:schemeClr val="lt2"/>
            </a:outerShdw>
          </a:effectLst>
        </p:spPr>
        <p:txBody>
          <a:bodyPr spcFirstLastPara="1" wrap="square" lIns="91425" tIns="91425" rIns="91425" bIns="91425" anchor="ctr" anchorCtr="0">
            <a:noAutofit/>
          </a:bodyPr>
          <a:lstStyle/>
          <a:p>
            <a:pPr algn="ctr"/>
            <a:r>
              <a:rPr lang="id-ID" sz="2400" b="1" dirty="0">
                <a:solidFill>
                  <a:schemeClr val="bg1"/>
                </a:solidFill>
                <a:latin typeface="Cooper Black" panose="0208090404030B020404" pitchFamily="18" charset="77"/>
              </a:rPr>
              <a:t>Badan Usaha Milik Daerah</a:t>
            </a:r>
          </a:p>
        </p:txBody>
      </p:sp>
      <p:sp>
        <p:nvSpPr>
          <p:cNvPr id="4" name="TextBox 3">
            <a:extLst>
              <a:ext uri="{FF2B5EF4-FFF2-40B4-BE49-F238E27FC236}">
                <a16:creationId xmlns:a16="http://schemas.microsoft.com/office/drawing/2014/main" id="{DF8B4E68-EA40-BC32-00FE-0E221AA5C453}"/>
              </a:ext>
            </a:extLst>
          </p:cNvPr>
          <p:cNvSpPr txBox="1"/>
          <p:nvPr/>
        </p:nvSpPr>
        <p:spPr>
          <a:xfrm>
            <a:off x="583317" y="1435172"/>
            <a:ext cx="5715000" cy="830997"/>
          </a:xfrm>
          <a:prstGeom prst="rect">
            <a:avLst/>
          </a:prstGeom>
          <a:noFill/>
        </p:spPr>
        <p:txBody>
          <a:bodyPr wrap="square" rtlCol="0">
            <a:spAutoFit/>
          </a:bodyPr>
          <a:lstStyle/>
          <a:p>
            <a:pPr algn="ctr"/>
            <a:r>
              <a:rPr lang="id-ID" sz="2400" b="1" dirty="0">
                <a:solidFill>
                  <a:schemeClr val="accent1">
                    <a:lumMod val="50000"/>
                  </a:schemeClr>
                </a:solidFill>
                <a:latin typeface="Cooper Black" panose="0208090404030B020404" pitchFamily="18" charset="77"/>
              </a:rPr>
              <a:t>B. Badan Usaha Milik Negara </a:t>
            </a:r>
          </a:p>
          <a:p>
            <a:pPr algn="ctr"/>
            <a:r>
              <a:rPr lang="id-ID" sz="2400" b="1" dirty="0">
                <a:solidFill>
                  <a:schemeClr val="accent1">
                    <a:lumMod val="50000"/>
                  </a:schemeClr>
                </a:solidFill>
                <a:latin typeface="Cooper Black" panose="0208090404030B020404" pitchFamily="18" charset="77"/>
              </a:rPr>
              <a:t>dan</a:t>
            </a:r>
          </a:p>
        </p:txBody>
      </p:sp>
    </p:spTree>
    <p:extLst>
      <p:ext uri="{BB962C8B-B14F-4D97-AF65-F5344CB8AC3E}">
        <p14:creationId xmlns:p14="http://schemas.microsoft.com/office/powerpoint/2010/main" val="104806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876616-4336-06B8-7F19-570F59E70622}"/>
              </a:ext>
            </a:extLst>
          </p:cNvPr>
          <p:cNvSpPr/>
          <p:nvPr/>
        </p:nvSpPr>
        <p:spPr>
          <a:xfrm>
            <a:off x="901286" y="2769144"/>
            <a:ext cx="7185058" cy="1450490"/>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2"/>
                </a:solidFill>
                <a:latin typeface="Quire Sans Light" panose="020B0302040400020003" pitchFamily="34" charset="0"/>
                <a:cs typeface="Quire Sans" panose="020B0502040400020003" pitchFamily="34" charset="0"/>
              </a:rPr>
              <a:t>Peran BUMN dalam sistem perekonomian nasional adalah sebagai penghasil barang dan/atau jasa untuk pemenuhan hajat hidup orang banyak, sebagai pelopor dalam sektor-sektor usaha yang belum diminati swasta, pelaksana pelayanan publik, pembuka lapangan kerja, penghasil devisa negara, membantu pengembangan usaha kecil dan koperasi, serta pendorong aktivitas masyarakat di berbagai lapangan usaha.</a:t>
            </a:r>
          </a:p>
        </p:txBody>
      </p:sp>
      <p:sp>
        <p:nvSpPr>
          <p:cNvPr id="9" name="Rectangle 8">
            <a:extLst>
              <a:ext uri="{FF2B5EF4-FFF2-40B4-BE49-F238E27FC236}">
                <a16:creationId xmlns:a16="http://schemas.microsoft.com/office/drawing/2014/main" id="{EE179032-1E58-3816-5EAF-5F63011FEDE3}"/>
              </a:ext>
            </a:extLst>
          </p:cNvPr>
          <p:cNvSpPr/>
          <p:nvPr/>
        </p:nvSpPr>
        <p:spPr>
          <a:xfrm>
            <a:off x="901286" y="1366240"/>
            <a:ext cx="7185058" cy="758487"/>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2"/>
                </a:solidFill>
                <a:latin typeface="Quire Sans Light" panose="020B0302040400020003" pitchFamily="34" charset="0"/>
              </a:rPr>
              <a:t>Berdasarkan UU RI No. 19 Tahun 2003 tentang Badan Usaha Miliki Negara (BUMN), BUMN adalah badan usaha yang seluruhnya atau sebagian besar modalnya dimiliki oleh negara melalui </a:t>
            </a:r>
            <a:r>
              <a:rPr lang="id-ID" sz="1400" dirty="0" err="1">
                <a:solidFill>
                  <a:schemeClr val="tx2"/>
                </a:solidFill>
                <a:latin typeface="Quire Sans Light" panose="020B0302040400020003" pitchFamily="34" charset="0"/>
              </a:rPr>
              <a:t>pernyertaan</a:t>
            </a:r>
            <a:r>
              <a:rPr lang="id-ID" sz="1400" dirty="0">
                <a:solidFill>
                  <a:schemeClr val="tx2"/>
                </a:solidFill>
                <a:latin typeface="Quire Sans Light" panose="020B0302040400020003" pitchFamily="34" charset="0"/>
              </a:rPr>
              <a:t> secara langsung yang berasal dari kekayaan negara yang dipisahkan.</a:t>
            </a:r>
          </a:p>
        </p:txBody>
      </p:sp>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5" name="Google Shape;456;p39">
            <a:extLst>
              <a:ext uri="{FF2B5EF4-FFF2-40B4-BE49-F238E27FC236}">
                <a16:creationId xmlns:a16="http://schemas.microsoft.com/office/drawing/2014/main" id="{D40FC9DC-1476-7C37-EC2B-59A67244F93F}"/>
              </a:ext>
            </a:extLst>
          </p:cNvPr>
          <p:cNvSpPr/>
          <p:nvPr/>
        </p:nvSpPr>
        <p:spPr>
          <a:xfrm>
            <a:off x="304800" y="361950"/>
            <a:ext cx="587342" cy="534313"/>
          </a:xfrm>
          <a:prstGeom prst="ellipse">
            <a:avLst/>
          </a:prstGeom>
          <a:solidFill>
            <a:srgbClr val="DFE251">
              <a:alpha val="73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Eras Bold ITC" panose="020B0602030504020804" pitchFamily="34" charset="77"/>
              </a:rPr>
              <a:t>1</a:t>
            </a:r>
            <a:endParaRPr sz="3200" b="1" dirty="0">
              <a:latin typeface="Eras Bold ITC" panose="020B0602030504020804" pitchFamily="34" charset="77"/>
            </a:endParaRPr>
          </a:p>
        </p:txBody>
      </p:sp>
      <p:sp>
        <p:nvSpPr>
          <p:cNvPr id="6" name="TextBox 5">
            <a:extLst>
              <a:ext uri="{FF2B5EF4-FFF2-40B4-BE49-F238E27FC236}">
                <a16:creationId xmlns:a16="http://schemas.microsoft.com/office/drawing/2014/main" id="{227C884B-9340-03F3-E499-16BFA7E8BAD7}"/>
              </a:ext>
            </a:extLst>
          </p:cNvPr>
          <p:cNvSpPr txBox="1"/>
          <p:nvPr/>
        </p:nvSpPr>
        <p:spPr>
          <a:xfrm>
            <a:off x="892142" y="444440"/>
            <a:ext cx="5356258" cy="369332"/>
          </a:xfrm>
          <a:prstGeom prst="rect">
            <a:avLst/>
          </a:prstGeom>
          <a:noFill/>
        </p:spPr>
        <p:txBody>
          <a:bodyPr wrap="square" rtlCol="0">
            <a:spAutoFit/>
          </a:bodyPr>
          <a:lstStyle/>
          <a:p>
            <a:r>
              <a:rPr lang="id-ID" b="1" dirty="0">
                <a:solidFill>
                  <a:srgbClr val="929000"/>
                </a:solidFill>
                <a:latin typeface="Eras Demi ITC" panose="020B0602030504020804" pitchFamily="34" charset="77"/>
              </a:rPr>
              <a:t>Badan Usaha Milik Negara (BUMN)</a:t>
            </a:r>
          </a:p>
        </p:txBody>
      </p:sp>
      <p:sp>
        <p:nvSpPr>
          <p:cNvPr id="8" name="Rounded Rectangle 7">
            <a:extLst>
              <a:ext uri="{FF2B5EF4-FFF2-40B4-BE49-F238E27FC236}">
                <a16:creationId xmlns:a16="http://schemas.microsoft.com/office/drawing/2014/main" id="{B6DCAE48-7638-AC91-B728-2A7AB40FF86E}"/>
              </a:ext>
            </a:extLst>
          </p:cNvPr>
          <p:cNvSpPr/>
          <p:nvPr/>
        </p:nvSpPr>
        <p:spPr>
          <a:xfrm>
            <a:off x="892142" y="2448348"/>
            <a:ext cx="2003458" cy="376419"/>
          </a:xfrm>
          <a:prstGeom prst="roundRect">
            <a:avLst/>
          </a:prstGeom>
          <a:solidFill>
            <a:srgbClr val="E7E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Quire Sans" panose="020B0502040400020003" pitchFamily="34" charset="0"/>
                <a:cs typeface="Quire Sans" panose="020B0502040400020003" pitchFamily="34" charset="0"/>
              </a:rPr>
              <a:t>Peran BUMN</a:t>
            </a:r>
          </a:p>
        </p:txBody>
      </p:sp>
      <p:sp>
        <p:nvSpPr>
          <p:cNvPr id="7" name="Rounded Rectangle 6">
            <a:extLst>
              <a:ext uri="{FF2B5EF4-FFF2-40B4-BE49-F238E27FC236}">
                <a16:creationId xmlns:a16="http://schemas.microsoft.com/office/drawing/2014/main" id="{C02C64E6-D0CF-36C2-3070-81370891D019}"/>
              </a:ext>
            </a:extLst>
          </p:cNvPr>
          <p:cNvSpPr/>
          <p:nvPr/>
        </p:nvSpPr>
        <p:spPr>
          <a:xfrm>
            <a:off x="892142" y="1055844"/>
            <a:ext cx="2003458" cy="376419"/>
          </a:xfrm>
          <a:prstGeom prst="roundRect">
            <a:avLst/>
          </a:prstGeom>
          <a:solidFill>
            <a:srgbClr val="E7E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Pengertian</a:t>
            </a:r>
            <a:r>
              <a:rPr lang="en-US" sz="1600" b="1" dirty="0">
                <a:solidFill>
                  <a:schemeClr val="tx1"/>
                </a:solidFill>
                <a:latin typeface="Quire Sans" panose="020B0502040400020003" pitchFamily="34" charset="0"/>
                <a:cs typeface="Quire Sans" panose="020B0502040400020003" pitchFamily="34" charset="0"/>
              </a:rPr>
              <a:t> BUMN</a:t>
            </a:r>
          </a:p>
        </p:txBody>
      </p:sp>
    </p:spTree>
    <p:extLst>
      <p:ext uri="{BB962C8B-B14F-4D97-AF65-F5344CB8AC3E}">
        <p14:creationId xmlns:p14="http://schemas.microsoft.com/office/powerpoint/2010/main" val="110675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1">
            <a:extLst>
              <a:ext uri="{FF2B5EF4-FFF2-40B4-BE49-F238E27FC236}">
                <a16:creationId xmlns:a16="http://schemas.microsoft.com/office/drawing/2014/main" id="{1C12FE61-66C9-5A38-6323-CC738814A5CF}"/>
              </a:ext>
            </a:extLst>
          </p:cNvPr>
          <p:cNvSpPr/>
          <p:nvPr/>
        </p:nvSpPr>
        <p:spPr>
          <a:xfrm>
            <a:off x="953102" y="1209765"/>
            <a:ext cx="7185058" cy="595910"/>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2"/>
                </a:solidFill>
                <a:latin typeface="Quire Sans Light" panose="020B0302040400020003" pitchFamily="34" charset="0"/>
              </a:rPr>
              <a:t>Berdasarkan UU RI No. 19 Tahun 2003, BUMN terdiri atas perusahaan perseroan (</a:t>
            </a:r>
            <a:r>
              <a:rPr lang="id-ID" sz="1400" dirty="0" err="1">
                <a:solidFill>
                  <a:schemeClr val="tx2"/>
                </a:solidFill>
                <a:latin typeface="Quire Sans Light" panose="020B0302040400020003" pitchFamily="34" charset="0"/>
              </a:rPr>
              <a:t>persero</a:t>
            </a:r>
            <a:r>
              <a:rPr lang="id-ID" sz="1400" dirty="0">
                <a:solidFill>
                  <a:schemeClr val="tx2"/>
                </a:solidFill>
                <a:latin typeface="Quire Sans Light" panose="020B0302040400020003" pitchFamily="34" charset="0"/>
              </a:rPr>
              <a:t>) dan perusahaan umum (perum).</a:t>
            </a:r>
          </a:p>
        </p:txBody>
      </p:sp>
      <p:sp>
        <p:nvSpPr>
          <p:cNvPr id="3" name="Rounded Rectangle 2">
            <a:extLst>
              <a:ext uri="{FF2B5EF4-FFF2-40B4-BE49-F238E27FC236}">
                <a16:creationId xmlns:a16="http://schemas.microsoft.com/office/drawing/2014/main" id="{725D1E09-B283-B65C-B0BB-83B5AF596BE5}"/>
              </a:ext>
            </a:extLst>
          </p:cNvPr>
          <p:cNvSpPr/>
          <p:nvPr/>
        </p:nvSpPr>
        <p:spPr>
          <a:xfrm>
            <a:off x="943958" y="899368"/>
            <a:ext cx="1890753" cy="376419"/>
          </a:xfrm>
          <a:prstGeom prst="roundRect">
            <a:avLst/>
          </a:prstGeom>
          <a:solidFill>
            <a:srgbClr val="E7E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Jenis</a:t>
            </a:r>
            <a:r>
              <a:rPr lang="en-US" sz="1600" b="1" dirty="0">
                <a:solidFill>
                  <a:schemeClr val="tx1"/>
                </a:solidFill>
                <a:latin typeface="Quire Sans" panose="020B0502040400020003" pitchFamily="34" charset="0"/>
                <a:cs typeface="Quire Sans" panose="020B0502040400020003" pitchFamily="34" charset="0"/>
              </a:rPr>
              <a:t> BUMN</a:t>
            </a:r>
          </a:p>
        </p:txBody>
      </p:sp>
      <p:sp>
        <p:nvSpPr>
          <p:cNvPr id="4" name="Google Shape;456;p39">
            <a:extLst>
              <a:ext uri="{FF2B5EF4-FFF2-40B4-BE49-F238E27FC236}">
                <a16:creationId xmlns:a16="http://schemas.microsoft.com/office/drawing/2014/main" id="{19A36F13-5A38-4585-5557-3DE6681C44DB}"/>
              </a:ext>
            </a:extLst>
          </p:cNvPr>
          <p:cNvSpPr/>
          <p:nvPr/>
        </p:nvSpPr>
        <p:spPr>
          <a:xfrm>
            <a:off x="304800" y="361950"/>
            <a:ext cx="587342" cy="534313"/>
          </a:xfrm>
          <a:prstGeom prst="ellipse">
            <a:avLst/>
          </a:prstGeom>
          <a:solidFill>
            <a:srgbClr val="DFE251">
              <a:alpha val="73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Eras Bold ITC" panose="020B0602030504020804" pitchFamily="34" charset="77"/>
              </a:rPr>
              <a:t>1</a:t>
            </a:r>
            <a:endParaRPr sz="3200" b="1" dirty="0">
              <a:latin typeface="Eras Bold ITC" panose="020B0602030504020804" pitchFamily="34" charset="77"/>
            </a:endParaRPr>
          </a:p>
        </p:txBody>
      </p:sp>
      <p:sp>
        <p:nvSpPr>
          <p:cNvPr id="5" name="TextBox 4">
            <a:extLst>
              <a:ext uri="{FF2B5EF4-FFF2-40B4-BE49-F238E27FC236}">
                <a16:creationId xmlns:a16="http://schemas.microsoft.com/office/drawing/2014/main" id="{CF1E0D2D-52E4-69D8-D59B-7537BB40DB76}"/>
              </a:ext>
            </a:extLst>
          </p:cNvPr>
          <p:cNvSpPr txBox="1"/>
          <p:nvPr/>
        </p:nvSpPr>
        <p:spPr>
          <a:xfrm>
            <a:off x="892142" y="444440"/>
            <a:ext cx="5356258" cy="369332"/>
          </a:xfrm>
          <a:prstGeom prst="rect">
            <a:avLst/>
          </a:prstGeom>
          <a:noFill/>
        </p:spPr>
        <p:txBody>
          <a:bodyPr wrap="square" rtlCol="0">
            <a:spAutoFit/>
          </a:bodyPr>
          <a:lstStyle/>
          <a:p>
            <a:r>
              <a:rPr lang="id-ID" b="1" dirty="0">
                <a:solidFill>
                  <a:srgbClr val="929000"/>
                </a:solidFill>
                <a:latin typeface="Eras Demi ITC" panose="020B0602030504020804" pitchFamily="34" charset="77"/>
              </a:rPr>
              <a:t>Badan Usaha Milik Negara (BUMN)</a:t>
            </a:r>
          </a:p>
        </p:txBody>
      </p:sp>
      <p:sp>
        <p:nvSpPr>
          <p:cNvPr id="6" name="TextBox 5">
            <a:extLst>
              <a:ext uri="{FF2B5EF4-FFF2-40B4-BE49-F238E27FC236}">
                <a16:creationId xmlns:a16="http://schemas.microsoft.com/office/drawing/2014/main" id="{518D0121-8569-91CE-68FC-7DD45AF5D9E6}"/>
              </a:ext>
            </a:extLst>
          </p:cNvPr>
          <p:cNvSpPr txBox="1"/>
          <p:nvPr/>
        </p:nvSpPr>
        <p:spPr>
          <a:xfrm>
            <a:off x="931766" y="1797806"/>
            <a:ext cx="4213258" cy="338554"/>
          </a:xfrm>
          <a:prstGeom prst="rect">
            <a:avLst/>
          </a:prstGeom>
          <a:noFill/>
        </p:spPr>
        <p:txBody>
          <a:bodyPr wrap="square" rtlCol="0">
            <a:spAutoFit/>
          </a:bodyPr>
          <a:lstStyle/>
          <a:p>
            <a:pPr marL="342900" indent="-342900">
              <a:buFont typeface="+mj-lt"/>
              <a:buAutoNum type="arabicParenR"/>
            </a:pPr>
            <a:r>
              <a:rPr lang="id-ID" sz="1600" b="1" dirty="0">
                <a:solidFill>
                  <a:schemeClr val="tx2"/>
                </a:solidFill>
                <a:latin typeface="Quire Sans" panose="020B0502040400020003" pitchFamily="34" charset="0"/>
                <a:cs typeface="Quire Sans" panose="020B0502040400020003" pitchFamily="34" charset="0"/>
              </a:rPr>
              <a:t>Perusahaan perseroan (</a:t>
            </a:r>
            <a:r>
              <a:rPr lang="id-ID" sz="1600" b="1" dirty="0" err="1">
                <a:solidFill>
                  <a:schemeClr val="tx2"/>
                </a:solidFill>
                <a:latin typeface="Quire Sans" panose="020B0502040400020003" pitchFamily="34" charset="0"/>
                <a:cs typeface="Quire Sans" panose="020B0502040400020003" pitchFamily="34" charset="0"/>
              </a:rPr>
              <a:t>persero</a:t>
            </a:r>
            <a:r>
              <a:rPr lang="id-ID" sz="1600" b="1" dirty="0">
                <a:solidFill>
                  <a:schemeClr val="tx2"/>
                </a:solidFill>
                <a:latin typeface="Quire Sans" panose="020B0502040400020003" pitchFamily="34" charset="0"/>
                <a:cs typeface="Quire Sans" panose="020B0502040400020003" pitchFamily="34" charset="0"/>
              </a:rPr>
              <a:t>)</a:t>
            </a:r>
          </a:p>
        </p:txBody>
      </p:sp>
      <p:sp>
        <p:nvSpPr>
          <p:cNvPr id="7" name="TextBox 6">
            <a:extLst>
              <a:ext uri="{FF2B5EF4-FFF2-40B4-BE49-F238E27FC236}">
                <a16:creationId xmlns:a16="http://schemas.microsoft.com/office/drawing/2014/main" id="{3975F25A-4742-A3AB-36EF-4072D8201E63}"/>
              </a:ext>
            </a:extLst>
          </p:cNvPr>
          <p:cNvSpPr txBox="1"/>
          <p:nvPr/>
        </p:nvSpPr>
        <p:spPr>
          <a:xfrm>
            <a:off x="928718" y="2877835"/>
            <a:ext cx="4213258" cy="338554"/>
          </a:xfrm>
          <a:prstGeom prst="rect">
            <a:avLst/>
          </a:prstGeom>
          <a:noFill/>
        </p:spPr>
        <p:txBody>
          <a:bodyPr wrap="square" rtlCol="0">
            <a:spAutoFit/>
          </a:bodyPr>
          <a:lstStyle/>
          <a:p>
            <a:pPr marL="342900" indent="-342900">
              <a:buFont typeface="+mj-lt"/>
              <a:buAutoNum type="arabicParenR" startAt="2"/>
            </a:pPr>
            <a:r>
              <a:rPr lang="id-ID" sz="1600" b="1" dirty="0">
                <a:solidFill>
                  <a:schemeClr val="tx2"/>
                </a:solidFill>
                <a:latin typeface="Quire Sans" panose="020B0502040400020003" pitchFamily="34" charset="0"/>
                <a:cs typeface="Quire Sans" panose="020B0502040400020003" pitchFamily="34" charset="0"/>
              </a:rPr>
              <a:t>Perusahaan umum (perum)</a:t>
            </a:r>
          </a:p>
        </p:txBody>
      </p:sp>
      <p:sp>
        <p:nvSpPr>
          <p:cNvPr id="8" name="TextBox 7">
            <a:extLst>
              <a:ext uri="{FF2B5EF4-FFF2-40B4-BE49-F238E27FC236}">
                <a16:creationId xmlns:a16="http://schemas.microsoft.com/office/drawing/2014/main" id="{14E439B0-540C-1D6A-65E5-E6CF24F93376}"/>
              </a:ext>
            </a:extLst>
          </p:cNvPr>
          <p:cNvSpPr txBox="1"/>
          <p:nvPr/>
        </p:nvSpPr>
        <p:spPr>
          <a:xfrm>
            <a:off x="1271016" y="2043163"/>
            <a:ext cx="6867144" cy="954107"/>
          </a:xfrm>
          <a:prstGeom prst="rect">
            <a:avLst/>
          </a:prstGeom>
          <a:noFill/>
        </p:spPr>
        <p:txBody>
          <a:bodyPr wrap="square" rtlCol="0">
            <a:spAutoFit/>
          </a:bodyPr>
          <a:lstStyle/>
          <a:p>
            <a:pPr algn="just"/>
            <a:r>
              <a:rPr lang="id-ID" sz="1400" dirty="0">
                <a:solidFill>
                  <a:schemeClr val="tx2"/>
                </a:solidFill>
                <a:latin typeface="Quire Sans Light" panose="020B0302040400020003" pitchFamily="34" charset="0"/>
              </a:rPr>
              <a:t>BUMN yang terbentuk perseroan terbatas yang modalnya terbagi dalam saham yang seluruh atau paling sedikit 51 persen sahamnya dimiliki Negara Republik Indonesia yang tujuan utamanya </a:t>
            </a:r>
            <a:r>
              <a:rPr lang="id-ID" sz="1400" dirty="0" err="1">
                <a:solidFill>
                  <a:schemeClr val="tx2"/>
                </a:solidFill>
                <a:latin typeface="Quire Sans Light" panose="020B0302040400020003" pitchFamily="34" charset="0"/>
              </a:rPr>
              <a:t>mengerjar</a:t>
            </a:r>
            <a:r>
              <a:rPr lang="id-ID" sz="1400" dirty="0">
                <a:solidFill>
                  <a:schemeClr val="tx2"/>
                </a:solidFill>
                <a:latin typeface="Quire Sans Light" panose="020B0302040400020003" pitchFamily="34" charset="0"/>
              </a:rPr>
              <a:t> keuntungan. Contoh: PT Pertamina (Persero), PT Kimia Farma (Persero), dan lainnya.</a:t>
            </a:r>
          </a:p>
        </p:txBody>
      </p:sp>
      <p:sp>
        <p:nvSpPr>
          <p:cNvPr id="9" name="TextBox 8">
            <a:extLst>
              <a:ext uri="{FF2B5EF4-FFF2-40B4-BE49-F238E27FC236}">
                <a16:creationId xmlns:a16="http://schemas.microsoft.com/office/drawing/2014/main" id="{7BBA7213-F8A6-A599-D194-55633BE2E02B}"/>
              </a:ext>
            </a:extLst>
          </p:cNvPr>
          <p:cNvSpPr txBox="1"/>
          <p:nvPr/>
        </p:nvSpPr>
        <p:spPr>
          <a:xfrm>
            <a:off x="1271016" y="3132574"/>
            <a:ext cx="6867144" cy="1169551"/>
          </a:xfrm>
          <a:prstGeom prst="rect">
            <a:avLst/>
          </a:prstGeom>
          <a:noFill/>
        </p:spPr>
        <p:txBody>
          <a:bodyPr wrap="square" rtlCol="0">
            <a:spAutoFit/>
          </a:bodyPr>
          <a:lstStyle/>
          <a:p>
            <a:pPr algn="just"/>
            <a:r>
              <a:rPr lang="id-ID" sz="1400" dirty="0">
                <a:solidFill>
                  <a:schemeClr val="tx2"/>
                </a:solidFill>
                <a:latin typeface="Quire Sans Light" panose="020B0302040400020003" pitchFamily="34" charset="0"/>
              </a:rPr>
              <a:t>BUMN yang seluruh modalnya dimiliki oleh negara dan tidak terbagi atas saham. Perum menjalankan usaha yang bertujuan memberikan kemanfaatan umum berupa penyediaan barang dan/atau jasa dengan harga terjangkau oleh masyarakat dan keuntungan berdasarkan prinsip pengelolaan yang sehat. Contoh: Perum Bulog, Perum Damri, dan lainnya.</a:t>
            </a:r>
          </a:p>
        </p:txBody>
      </p:sp>
    </p:spTree>
    <p:extLst>
      <p:ext uri="{BB962C8B-B14F-4D97-AF65-F5344CB8AC3E}">
        <p14:creationId xmlns:p14="http://schemas.microsoft.com/office/powerpoint/2010/main" val="764370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609AB4-122A-2E10-9CBB-DCBC7E660F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697" r="7919"/>
          <a:stretch/>
        </p:blipFill>
        <p:spPr>
          <a:xfrm>
            <a:off x="4953000" y="330039"/>
            <a:ext cx="4191000" cy="4400550"/>
          </a:xfrm>
          <a:prstGeom prst="rect">
            <a:avLst/>
          </a:prstGeom>
        </p:spPr>
      </p:pic>
      <p:sp>
        <p:nvSpPr>
          <p:cNvPr id="37" name="Rectangle 36">
            <a:extLst>
              <a:ext uri="{FF2B5EF4-FFF2-40B4-BE49-F238E27FC236}">
                <a16:creationId xmlns:a16="http://schemas.microsoft.com/office/drawing/2014/main" id="{96A8ECBD-2167-EAC4-40B8-B9AB3F03489D}"/>
              </a:ext>
            </a:extLst>
          </p:cNvPr>
          <p:cNvSpPr/>
          <p:nvPr/>
        </p:nvSpPr>
        <p:spPr>
          <a:xfrm flipH="1">
            <a:off x="0" y="-41436"/>
            <a:ext cx="9144000" cy="5143500"/>
          </a:xfrm>
          <a:prstGeom prst="rect">
            <a:avLst/>
          </a:prstGeom>
          <a:gradFill flip="none" rotWithShape="1">
            <a:gsLst>
              <a:gs pos="0">
                <a:schemeClr val="accent1">
                  <a:lumMod val="5000"/>
                  <a:lumOff val="95000"/>
                  <a:alpha val="0"/>
                </a:schemeClr>
              </a:gs>
              <a:gs pos="74000">
                <a:schemeClr val="bg1"/>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8" name="TextBox 37">
            <a:extLst>
              <a:ext uri="{FF2B5EF4-FFF2-40B4-BE49-F238E27FC236}">
                <a16:creationId xmlns:a16="http://schemas.microsoft.com/office/drawing/2014/main" id="{DB306B00-AD6A-F8C4-3E79-AB423AB93B3D}"/>
              </a:ext>
            </a:extLst>
          </p:cNvPr>
          <p:cNvSpPr txBox="1"/>
          <p:nvPr/>
        </p:nvSpPr>
        <p:spPr>
          <a:xfrm>
            <a:off x="1435668" y="649245"/>
            <a:ext cx="5017771" cy="830997"/>
          </a:xfrm>
          <a:prstGeom prst="rect">
            <a:avLst/>
          </a:prstGeom>
          <a:noFill/>
        </p:spPr>
        <p:txBody>
          <a:bodyPr wrap="square" rtlCol="0">
            <a:spAutoFit/>
          </a:bodyPr>
          <a:lstStyle/>
          <a:p>
            <a:r>
              <a:rPr lang="en-US" sz="2400" b="1" dirty="0">
                <a:solidFill>
                  <a:srgbClr val="C74545"/>
                </a:solidFill>
                <a:latin typeface="Eras Bold ITC" panose="020B0602030504020804" pitchFamily="34" charset="77"/>
              </a:rPr>
              <a:t>Badan Usaha </a:t>
            </a:r>
            <a:r>
              <a:rPr lang="en-US" sz="2400" b="1" dirty="0" err="1">
                <a:solidFill>
                  <a:srgbClr val="C74545"/>
                </a:solidFill>
                <a:latin typeface="Eras Bold ITC" panose="020B0602030504020804" pitchFamily="34" charset="77"/>
              </a:rPr>
              <a:t>dalam</a:t>
            </a:r>
            <a:r>
              <a:rPr lang="en-US" sz="2400" b="1" dirty="0">
                <a:solidFill>
                  <a:srgbClr val="C74545"/>
                </a:solidFill>
                <a:latin typeface="Eras Bold ITC" panose="020B0602030504020804" pitchFamily="34" charset="77"/>
              </a:rPr>
              <a:t> </a:t>
            </a:r>
            <a:r>
              <a:rPr lang="en-US" sz="2400" b="1" dirty="0" err="1">
                <a:solidFill>
                  <a:srgbClr val="C74545"/>
                </a:solidFill>
                <a:latin typeface="Eras Bold ITC" panose="020B0602030504020804" pitchFamily="34" charset="77"/>
              </a:rPr>
              <a:t>Perekonomian</a:t>
            </a:r>
            <a:endParaRPr lang="en-US" sz="2400" b="1" dirty="0">
              <a:solidFill>
                <a:srgbClr val="C74545"/>
              </a:solidFill>
              <a:latin typeface="Eras Bold ITC" panose="020B0602030504020804" pitchFamily="34" charset="77"/>
            </a:endParaRPr>
          </a:p>
        </p:txBody>
      </p:sp>
      <p:grpSp>
        <p:nvGrpSpPr>
          <p:cNvPr id="39" name="Group 38">
            <a:extLst>
              <a:ext uri="{FF2B5EF4-FFF2-40B4-BE49-F238E27FC236}">
                <a16:creationId xmlns:a16="http://schemas.microsoft.com/office/drawing/2014/main" id="{B03FE343-2A7C-E187-701C-F2CF201A7E1E}"/>
              </a:ext>
            </a:extLst>
          </p:cNvPr>
          <p:cNvGrpSpPr/>
          <p:nvPr/>
        </p:nvGrpSpPr>
        <p:grpSpPr>
          <a:xfrm>
            <a:off x="362200" y="553244"/>
            <a:ext cx="1073468" cy="1004905"/>
            <a:chOff x="145732" y="323674"/>
            <a:chExt cx="1285876" cy="1165014"/>
          </a:xfrm>
        </p:grpSpPr>
        <p:sp>
          <p:nvSpPr>
            <p:cNvPr id="40" name="Oval 39">
              <a:extLst>
                <a:ext uri="{FF2B5EF4-FFF2-40B4-BE49-F238E27FC236}">
                  <a16:creationId xmlns:a16="http://schemas.microsoft.com/office/drawing/2014/main" id="{C7B6FF7D-6FA1-6CB1-8E8F-F2F4C9681722}"/>
                </a:ext>
              </a:extLst>
            </p:cNvPr>
            <p:cNvSpPr/>
            <p:nvPr/>
          </p:nvSpPr>
          <p:spPr>
            <a:xfrm>
              <a:off x="202883" y="335104"/>
              <a:ext cx="1228725" cy="115358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CE965B8-7A3B-4A97-A8A7-81C88C4D723C}"/>
                </a:ext>
              </a:extLst>
            </p:cNvPr>
            <p:cNvSpPr/>
            <p:nvPr/>
          </p:nvSpPr>
          <p:spPr>
            <a:xfrm>
              <a:off x="145732" y="323674"/>
              <a:ext cx="1228725" cy="115358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5B1F1316-CD83-AD52-AA67-8DA1D8D71389}"/>
                </a:ext>
              </a:extLst>
            </p:cNvPr>
            <p:cNvSpPr txBox="1"/>
            <p:nvPr/>
          </p:nvSpPr>
          <p:spPr>
            <a:xfrm>
              <a:off x="265450" y="468717"/>
              <a:ext cx="1000125" cy="963398"/>
            </a:xfrm>
            <a:prstGeom prst="rect">
              <a:avLst/>
            </a:prstGeom>
            <a:noFill/>
          </p:spPr>
          <p:txBody>
            <a:bodyPr wrap="square" rtlCol="0">
              <a:spAutoFit/>
            </a:bodyPr>
            <a:lstStyle/>
            <a:p>
              <a:pPr algn="ctr"/>
              <a:r>
                <a:rPr lang="en-US" sz="2400" b="1" dirty="0">
                  <a:solidFill>
                    <a:srgbClr val="C74545"/>
                  </a:solidFill>
                  <a:latin typeface="Eras Bold ITC" panose="020B0602030504020804" pitchFamily="34" charset="77"/>
                </a:rPr>
                <a:t>Bab 1</a:t>
              </a:r>
            </a:p>
          </p:txBody>
        </p:sp>
      </p:grpSp>
      <p:sp>
        <p:nvSpPr>
          <p:cNvPr id="43" name="TextBox 42">
            <a:extLst>
              <a:ext uri="{FF2B5EF4-FFF2-40B4-BE49-F238E27FC236}">
                <a16:creationId xmlns:a16="http://schemas.microsoft.com/office/drawing/2014/main" id="{14C4101D-E67F-AF5E-C36A-706FDE652BD6}"/>
              </a:ext>
            </a:extLst>
          </p:cNvPr>
          <p:cNvSpPr txBox="1"/>
          <p:nvPr/>
        </p:nvSpPr>
        <p:spPr>
          <a:xfrm>
            <a:off x="391436" y="2290858"/>
            <a:ext cx="4612415" cy="233829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just"/>
            <a:r>
              <a:rPr lang="en-US" sz="1600" dirty="0" err="1">
                <a:solidFill>
                  <a:schemeClr val="tx1"/>
                </a:solidFill>
                <a:latin typeface="Quire Sans" panose="020B0502040400020003" pitchFamily="34" charset="0"/>
                <a:cs typeface="Quire Sans" panose="020B0502040400020003" pitchFamily="34" charset="0"/>
              </a:rPr>
              <a:t>Peserta</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didik</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diharapkan</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mampu</a:t>
            </a:r>
            <a:r>
              <a:rPr lang="en-US" sz="1600" dirty="0">
                <a:solidFill>
                  <a:schemeClr val="tx1"/>
                </a:solidFill>
                <a:latin typeface="Quire Sans" panose="020B0502040400020003" pitchFamily="34" charset="0"/>
                <a:cs typeface="Quire Sans" panose="020B0502040400020003" pitchFamily="34" charset="0"/>
              </a:rPr>
              <a:t>:</a:t>
            </a:r>
          </a:p>
          <a:p>
            <a:pPr marL="342900" indent="-342900" algn="just">
              <a:buFont typeface="+mj-lt"/>
              <a:buAutoNum type="arabicPeriod"/>
            </a:pPr>
            <a:r>
              <a:rPr lang="en-US" sz="1600" dirty="0" err="1">
                <a:solidFill>
                  <a:schemeClr val="tx1"/>
                </a:solidFill>
                <a:latin typeface="Quire Sans" panose="020B0502040400020003" pitchFamily="34" charset="0"/>
                <a:cs typeface="Quire Sans" panose="020B0502040400020003" pitchFamily="34" charset="0"/>
              </a:rPr>
              <a:t>menjelaskan</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konsep</a:t>
            </a:r>
            <a:r>
              <a:rPr lang="en-US" sz="1600" dirty="0">
                <a:solidFill>
                  <a:schemeClr val="tx1"/>
                </a:solidFill>
                <a:latin typeface="Quire Sans" panose="020B0502040400020003" pitchFamily="34" charset="0"/>
                <a:cs typeface="Quire Sans" panose="020B0502040400020003" pitchFamily="34" charset="0"/>
              </a:rPr>
              <a:t> badan </a:t>
            </a:r>
            <a:r>
              <a:rPr lang="en-US" sz="1600" dirty="0" err="1">
                <a:solidFill>
                  <a:schemeClr val="tx1"/>
                </a:solidFill>
                <a:latin typeface="Quire Sans" panose="020B0502040400020003" pitchFamily="34" charset="0"/>
                <a:cs typeface="Quire Sans" panose="020B0502040400020003" pitchFamily="34" charset="0"/>
              </a:rPr>
              <a:t>usaha</a:t>
            </a:r>
            <a:r>
              <a:rPr lang="en-US" sz="1600" dirty="0">
                <a:solidFill>
                  <a:schemeClr val="tx1"/>
                </a:solidFill>
                <a:latin typeface="Quire Sans" panose="020B0502040400020003" pitchFamily="34" charset="0"/>
                <a:cs typeface="Quire Sans" panose="020B0502040400020003" pitchFamily="34" charset="0"/>
              </a:rPr>
              <a:t>;</a:t>
            </a:r>
          </a:p>
          <a:p>
            <a:pPr marL="342900" indent="-342900" algn="just">
              <a:buFont typeface="+mj-lt"/>
              <a:buAutoNum type="arabicPeriod"/>
            </a:pPr>
            <a:r>
              <a:rPr lang="en-US" sz="1600" dirty="0" err="1">
                <a:solidFill>
                  <a:schemeClr val="tx1"/>
                </a:solidFill>
                <a:latin typeface="Quire Sans" panose="020B0502040400020003" pitchFamily="34" charset="0"/>
                <a:cs typeface="Quire Sans" panose="020B0502040400020003" pitchFamily="34" charset="0"/>
              </a:rPr>
              <a:t>membandingkan</a:t>
            </a:r>
            <a:r>
              <a:rPr lang="en-US" sz="1600" dirty="0">
                <a:solidFill>
                  <a:schemeClr val="tx1"/>
                </a:solidFill>
                <a:latin typeface="Quire Sans" panose="020B0502040400020003" pitchFamily="34" charset="0"/>
                <a:cs typeface="Quire Sans" panose="020B0502040400020003" pitchFamily="34" charset="0"/>
              </a:rPr>
              <a:t> badan </a:t>
            </a:r>
            <a:r>
              <a:rPr lang="en-US" sz="1600" dirty="0" err="1">
                <a:solidFill>
                  <a:schemeClr val="tx1"/>
                </a:solidFill>
                <a:latin typeface="Quire Sans" panose="020B0502040400020003" pitchFamily="34" charset="0"/>
                <a:cs typeface="Quire Sans" panose="020B0502040400020003" pitchFamily="34" charset="0"/>
              </a:rPr>
              <a:t>usaha</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milik</a:t>
            </a:r>
            <a:r>
              <a:rPr lang="en-US" sz="1600" dirty="0">
                <a:solidFill>
                  <a:schemeClr val="tx1"/>
                </a:solidFill>
                <a:latin typeface="Quire Sans" panose="020B0502040400020003" pitchFamily="34" charset="0"/>
                <a:cs typeface="Quire Sans" panose="020B0502040400020003" pitchFamily="34" charset="0"/>
              </a:rPr>
              <a:t> negara (BUMN) dan badan </a:t>
            </a:r>
            <a:r>
              <a:rPr lang="en-US" sz="1600" dirty="0" err="1">
                <a:solidFill>
                  <a:schemeClr val="tx1"/>
                </a:solidFill>
                <a:latin typeface="Quire Sans" panose="020B0502040400020003" pitchFamily="34" charset="0"/>
                <a:cs typeface="Quire Sans" panose="020B0502040400020003" pitchFamily="34" charset="0"/>
              </a:rPr>
              <a:t>usaha</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milik</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daerah</a:t>
            </a:r>
            <a:r>
              <a:rPr lang="en-US" sz="1600" dirty="0">
                <a:solidFill>
                  <a:schemeClr val="tx1"/>
                </a:solidFill>
                <a:latin typeface="Quire Sans" panose="020B0502040400020003" pitchFamily="34" charset="0"/>
                <a:cs typeface="Quire Sans" panose="020B0502040400020003" pitchFamily="34" charset="0"/>
              </a:rPr>
              <a:t> (BUMD);</a:t>
            </a:r>
          </a:p>
          <a:p>
            <a:pPr marL="342900" indent="-342900" algn="just">
              <a:buFont typeface="+mj-lt"/>
              <a:buAutoNum type="arabicPeriod"/>
            </a:pPr>
            <a:r>
              <a:rPr lang="en-US" sz="1600" dirty="0" err="1">
                <a:solidFill>
                  <a:schemeClr val="tx1"/>
                </a:solidFill>
                <a:latin typeface="Quire Sans" panose="020B0502040400020003" pitchFamily="34" charset="0"/>
                <a:cs typeface="Quire Sans" panose="020B0502040400020003" pitchFamily="34" charset="0"/>
              </a:rPr>
              <a:t>menguraikan</a:t>
            </a:r>
            <a:r>
              <a:rPr lang="en-US" sz="1600" dirty="0">
                <a:solidFill>
                  <a:schemeClr val="tx1"/>
                </a:solidFill>
                <a:latin typeface="Quire Sans" panose="020B0502040400020003" pitchFamily="34" charset="0"/>
                <a:cs typeface="Quire Sans" panose="020B0502040400020003" pitchFamily="34" charset="0"/>
              </a:rPr>
              <a:t> badan </a:t>
            </a:r>
            <a:r>
              <a:rPr lang="en-US" sz="1600" dirty="0" err="1">
                <a:solidFill>
                  <a:schemeClr val="tx1"/>
                </a:solidFill>
                <a:latin typeface="Quire Sans" panose="020B0502040400020003" pitchFamily="34" charset="0"/>
                <a:cs typeface="Quire Sans" panose="020B0502040400020003" pitchFamily="34" charset="0"/>
              </a:rPr>
              <a:t>usaha</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milik</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swasta</a:t>
            </a:r>
            <a:r>
              <a:rPr lang="en-US" sz="1600" dirty="0">
                <a:solidFill>
                  <a:schemeClr val="tx1"/>
                </a:solidFill>
                <a:latin typeface="Quire Sans" panose="020B0502040400020003" pitchFamily="34" charset="0"/>
                <a:cs typeface="Quire Sans" panose="020B0502040400020003" pitchFamily="34" charset="0"/>
              </a:rPr>
              <a:t> (BUMS);</a:t>
            </a:r>
          </a:p>
          <a:p>
            <a:pPr marL="342900" indent="-342900" algn="just">
              <a:buFont typeface="+mj-lt"/>
              <a:buAutoNum type="arabicPeriod"/>
            </a:pPr>
            <a:r>
              <a:rPr lang="en-US" sz="1600" dirty="0" err="1">
                <a:solidFill>
                  <a:schemeClr val="tx1"/>
                </a:solidFill>
                <a:latin typeface="Quire Sans" panose="020B0502040400020003" pitchFamily="34" charset="0"/>
                <a:cs typeface="Quire Sans" panose="020B0502040400020003" pitchFamily="34" charset="0"/>
              </a:rPr>
              <a:t>menelaah</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koperasi</a:t>
            </a:r>
            <a:r>
              <a:rPr lang="en-US" sz="1600" dirty="0">
                <a:solidFill>
                  <a:schemeClr val="tx1"/>
                </a:solidFill>
                <a:latin typeface="Quire Sans" panose="020B0502040400020003" pitchFamily="34" charset="0"/>
                <a:cs typeface="Quire Sans" panose="020B0502040400020003" pitchFamily="34" charset="0"/>
              </a:rPr>
              <a:t> di Indonesia; dan</a:t>
            </a:r>
          </a:p>
          <a:p>
            <a:pPr marL="342900" indent="-342900" algn="just">
              <a:buFont typeface="+mj-lt"/>
              <a:buAutoNum type="arabicPeriod"/>
            </a:pPr>
            <a:r>
              <a:rPr lang="en-US" sz="1600" dirty="0" err="1">
                <a:solidFill>
                  <a:schemeClr val="tx1"/>
                </a:solidFill>
                <a:latin typeface="Quire Sans" panose="020B0502040400020003" pitchFamily="34" charset="0"/>
                <a:cs typeface="Quire Sans" panose="020B0502040400020003" pitchFamily="34" charset="0"/>
              </a:rPr>
              <a:t>menjelaskan</a:t>
            </a:r>
            <a:r>
              <a:rPr lang="en-US" sz="1600" dirty="0">
                <a:solidFill>
                  <a:schemeClr val="tx1"/>
                </a:solidFill>
                <a:latin typeface="Quire Sans" panose="020B0502040400020003" pitchFamily="34" charset="0"/>
                <a:cs typeface="Quire Sans" panose="020B0502040400020003" pitchFamily="34" charset="0"/>
              </a:rPr>
              <a:t> </a:t>
            </a:r>
            <a:r>
              <a:rPr lang="en-US" sz="1600" dirty="0" err="1">
                <a:solidFill>
                  <a:schemeClr val="tx1"/>
                </a:solidFill>
                <a:latin typeface="Quire Sans" panose="020B0502040400020003" pitchFamily="34" charset="0"/>
                <a:cs typeface="Quire Sans" panose="020B0502040400020003" pitchFamily="34" charset="0"/>
              </a:rPr>
              <a:t>manajemen</a:t>
            </a:r>
            <a:r>
              <a:rPr lang="en-US" sz="1600" dirty="0">
                <a:solidFill>
                  <a:schemeClr val="tx1"/>
                </a:solidFill>
                <a:latin typeface="Quire Sans" panose="020B0502040400020003" pitchFamily="34" charset="0"/>
                <a:cs typeface="Quire Sans" panose="020B0502040400020003" pitchFamily="34" charset="0"/>
              </a:rPr>
              <a:t> badan </a:t>
            </a:r>
            <a:r>
              <a:rPr lang="en-US" sz="1600" dirty="0" err="1">
                <a:solidFill>
                  <a:schemeClr val="tx1"/>
                </a:solidFill>
                <a:latin typeface="Quire Sans" panose="020B0502040400020003" pitchFamily="34" charset="0"/>
                <a:cs typeface="Quire Sans" panose="020B0502040400020003" pitchFamily="34" charset="0"/>
              </a:rPr>
              <a:t>usaha</a:t>
            </a:r>
            <a:r>
              <a:rPr lang="en-US" sz="1600" dirty="0">
                <a:solidFill>
                  <a:schemeClr val="tx1"/>
                </a:solidFill>
                <a:latin typeface="Quire Sans" panose="020B0502040400020003" pitchFamily="34" charset="0"/>
                <a:cs typeface="Quire Sans" panose="020B0502040400020003" pitchFamily="34" charset="0"/>
              </a:rPr>
              <a:t>.</a:t>
            </a:r>
          </a:p>
        </p:txBody>
      </p:sp>
      <p:sp>
        <p:nvSpPr>
          <p:cNvPr id="44" name="Rounded Rectangle 43">
            <a:extLst>
              <a:ext uri="{FF2B5EF4-FFF2-40B4-BE49-F238E27FC236}">
                <a16:creationId xmlns:a16="http://schemas.microsoft.com/office/drawing/2014/main" id="{8B64FF4F-53D9-C6B8-5C94-B991877EB26E}"/>
              </a:ext>
            </a:extLst>
          </p:cNvPr>
          <p:cNvSpPr/>
          <p:nvPr/>
        </p:nvSpPr>
        <p:spPr>
          <a:xfrm>
            <a:off x="391437" y="1841962"/>
            <a:ext cx="2503170" cy="46495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E70A4B7-E6C7-601F-D658-0E690240DEE0}"/>
              </a:ext>
            </a:extLst>
          </p:cNvPr>
          <p:cNvSpPr txBox="1"/>
          <p:nvPr/>
        </p:nvSpPr>
        <p:spPr>
          <a:xfrm>
            <a:off x="264170" y="1917089"/>
            <a:ext cx="2681288" cy="369332"/>
          </a:xfrm>
          <a:prstGeom prst="rect">
            <a:avLst/>
          </a:prstGeom>
          <a:noFill/>
        </p:spPr>
        <p:txBody>
          <a:bodyPr wrap="square" rtlCol="0">
            <a:spAutoFit/>
          </a:bodyPr>
          <a:lstStyle/>
          <a:p>
            <a:pPr algn="ctr"/>
            <a:r>
              <a:rPr lang="en-US" b="1" dirty="0" err="1">
                <a:latin typeface="Oriya MN" pitchFamily="2" charset="0"/>
                <a:cs typeface="Oriya MN" pitchFamily="2" charset="0"/>
              </a:rPr>
              <a:t>Tujuan</a:t>
            </a:r>
            <a:r>
              <a:rPr lang="en-US" b="1" dirty="0">
                <a:latin typeface="Oriya MN" pitchFamily="2" charset="0"/>
                <a:cs typeface="Oriya MN" pitchFamily="2" charset="0"/>
              </a:rPr>
              <a:t> Pembelajaran</a:t>
            </a:r>
          </a:p>
        </p:txBody>
      </p:sp>
    </p:spTree>
    <p:extLst>
      <p:ext uri="{BB962C8B-B14F-4D97-AF65-F5344CB8AC3E}">
        <p14:creationId xmlns:p14="http://schemas.microsoft.com/office/powerpoint/2010/main" val="3056263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71;p34">
            <a:extLst>
              <a:ext uri="{FF2B5EF4-FFF2-40B4-BE49-F238E27FC236}">
                <a16:creationId xmlns:a16="http://schemas.microsoft.com/office/drawing/2014/main" id="{1264BB9B-9762-52ED-92A5-CF2C61AFFCB9}"/>
              </a:ext>
            </a:extLst>
          </p:cNvPr>
          <p:cNvSpPr/>
          <p:nvPr/>
        </p:nvSpPr>
        <p:spPr>
          <a:xfrm>
            <a:off x="892142" y="1085214"/>
            <a:ext cx="3263270" cy="369332"/>
          </a:xfrm>
          <a:prstGeom prst="roundRect">
            <a:avLst>
              <a:gd name="adj" fmla="val 50000"/>
            </a:avLst>
          </a:prstGeom>
          <a:solidFill>
            <a:srgbClr val="E7EA84"/>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algn="ctr"/>
            <a:r>
              <a:rPr lang="en-US" sz="1600" b="1" dirty="0" err="1">
                <a:solidFill>
                  <a:schemeClr val="tx2"/>
                </a:solidFill>
                <a:effectLst/>
                <a:latin typeface="Quire Sans" panose="020B0502040400020003" pitchFamily="34" charset="0"/>
                <a:cs typeface="Quire Sans" panose="020B0502040400020003" pitchFamily="34" charset="0"/>
              </a:rPr>
              <a:t>Keunggulan</a:t>
            </a:r>
            <a:r>
              <a:rPr lang="en-US" sz="1600" b="1" dirty="0">
                <a:solidFill>
                  <a:schemeClr val="tx2"/>
                </a:solidFill>
                <a:effectLst/>
                <a:latin typeface="Quire Sans" panose="020B0502040400020003" pitchFamily="34" charset="0"/>
                <a:cs typeface="Quire Sans" panose="020B0502040400020003" pitchFamily="34" charset="0"/>
              </a:rPr>
              <a:t> BUMN</a:t>
            </a:r>
            <a:endParaRPr lang="en-US" sz="1400" b="1" dirty="0">
              <a:solidFill>
                <a:schemeClr val="tx2"/>
              </a:solidFill>
              <a:latin typeface="Quire Sans" panose="020B0502040400020003" pitchFamily="34" charset="0"/>
              <a:cs typeface="Quire Sans" panose="020B0502040400020003" pitchFamily="34" charset="0"/>
            </a:endParaRPr>
          </a:p>
        </p:txBody>
      </p:sp>
      <p:cxnSp>
        <p:nvCxnSpPr>
          <p:cNvPr id="4" name="Straight Connector 3">
            <a:extLst>
              <a:ext uri="{FF2B5EF4-FFF2-40B4-BE49-F238E27FC236}">
                <a16:creationId xmlns:a16="http://schemas.microsoft.com/office/drawing/2014/main" id="{B8BE75E8-9D82-D7E6-755D-BC437689EF85}"/>
              </a:ext>
            </a:extLst>
          </p:cNvPr>
          <p:cNvCxnSpPr>
            <a:cxnSpLocks/>
          </p:cNvCxnSpPr>
          <p:nvPr/>
        </p:nvCxnSpPr>
        <p:spPr>
          <a:xfrm>
            <a:off x="4598581" y="1049642"/>
            <a:ext cx="0" cy="345798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1FE130C-66C8-B3FC-E214-C023BB7AAC2D}"/>
              </a:ext>
            </a:extLst>
          </p:cNvPr>
          <p:cNvSpPr txBox="1"/>
          <p:nvPr/>
        </p:nvSpPr>
        <p:spPr>
          <a:xfrm>
            <a:off x="696223" y="1665075"/>
            <a:ext cx="3627474" cy="1384995"/>
          </a:xfrm>
          <a:prstGeom prst="rect">
            <a:avLst/>
          </a:prstGeom>
          <a:noFill/>
        </p:spPr>
        <p:txBody>
          <a:bodyPr wrap="square" rtlCol="0">
            <a:spAutoFit/>
          </a:bodyPr>
          <a:lstStyle/>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Berusaha pada sektor-sektor yang menguasai hajat hidup orang banyak.</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Menyediakan barang dan jasa publik untuk kesejahteraan masyarakat.</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Membantu keberadaan usaha lainnya supaya dapat berusaha lebih baik.</a:t>
            </a:r>
          </a:p>
        </p:txBody>
      </p:sp>
      <p:sp>
        <p:nvSpPr>
          <p:cNvPr id="9" name="Google Shape;456;p39">
            <a:extLst>
              <a:ext uri="{FF2B5EF4-FFF2-40B4-BE49-F238E27FC236}">
                <a16:creationId xmlns:a16="http://schemas.microsoft.com/office/drawing/2014/main" id="{04AE0617-A1E3-F083-EE4F-37AE34F02A8D}"/>
              </a:ext>
            </a:extLst>
          </p:cNvPr>
          <p:cNvSpPr/>
          <p:nvPr/>
        </p:nvSpPr>
        <p:spPr>
          <a:xfrm>
            <a:off x="304800" y="361950"/>
            <a:ext cx="587342" cy="534313"/>
          </a:xfrm>
          <a:prstGeom prst="ellipse">
            <a:avLst/>
          </a:prstGeom>
          <a:solidFill>
            <a:srgbClr val="DFE251">
              <a:alpha val="73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Eras Bold ITC" panose="020B0602030504020804" pitchFamily="34" charset="77"/>
              </a:rPr>
              <a:t>1</a:t>
            </a:r>
            <a:endParaRPr sz="3200" b="1" dirty="0">
              <a:latin typeface="Eras Bold ITC" panose="020B0602030504020804" pitchFamily="34" charset="77"/>
            </a:endParaRPr>
          </a:p>
        </p:txBody>
      </p:sp>
      <p:sp>
        <p:nvSpPr>
          <p:cNvPr id="10" name="TextBox 9">
            <a:extLst>
              <a:ext uri="{FF2B5EF4-FFF2-40B4-BE49-F238E27FC236}">
                <a16:creationId xmlns:a16="http://schemas.microsoft.com/office/drawing/2014/main" id="{351EF37A-228B-E7BB-D4F3-B0B969DFB58E}"/>
              </a:ext>
            </a:extLst>
          </p:cNvPr>
          <p:cNvSpPr txBox="1"/>
          <p:nvPr/>
        </p:nvSpPr>
        <p:spPr>
          <a:xfrm>
            <a:off x="892142" y="444440"/>
            <a:ext cx="5356258" cy="369332"/>
          </a:xfrm>
          <a:prstGeom prst="rect">
            <a:avLst/>
          </a:prstGeom>
          <a:noFill/>
        </p:spPr>
        <p:txBody>
          <a:bodyPr wrap="square" rtlCol="0">
            <a:spAutoFit/>
          </a:bodyPr>
          <a:lstStyle/>
          <a:p>
            <a:r>
              <a:rPr lang="id-ID" b="1" dirty="0">
                <a:solidFill>
                  <a:srgbClr val="929000"/>
                </a:solidFill>
                <a:latin typeface="Eras Demi ITC" panose="020B0602030504020804" pitchFamily="34" charset="77"/>
              </a:rPr>
              <a:t>Badan Usaha Milik Negara (BUMN)</a:t>
            </a:r>
          </a:p>
        </p:txBody>
      </p:sp>
      <p:sp>
        <p:nvSpPr>
          <p:cNvPr id="11" name="Google Shape;471;p34">
            <a:extLst>
              <a:ext uri="{FF2B5EF4-FFF2-40B4-BE49-F238E27FC236}">
                <a16:creationId xmlns:a16="http://schemas.microsoft.com/office/drawing/2014/main" id="{B921906C-0E73-16DF-C69F-8033B465C4C8}"/>
              </a:ext>
            </a:extLst>
          </p:cNvPr>
          <p:cNvSpPr/>
          <p:nvPr/>
        </p:nvSpPr>
        <p:spPr>
          <a:xfrm>
            <a:off x="4981500" y="1082435"/>
            <a:ext cx="3263270" cy="369332"/>
          </a:xfrm>
          <a:prstGeom prst="roundRect">
            <a:avLst>
              <a:gd name="adj" fmla="val 50000"/>
            </a:avLst>
          </a:prstGeom>
          <a:solidFill>
            <a:srgbClr val="E7EA84"/>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algn="ctr"/>
            <a:r>
              <a:rPr lang="en-US" sz="1600" b="1" dirty="0" err="1">
                <a:solidFill>
                  <a:schemeClr val="tx2"/>
                </a:solidFill>
                <a:effectLst/>
                <a:latin typeface="Quire Sans" panose="020B0502040400020003" pitchFamily="34" charset="0"/>
                <a:cs typeface="Quire Sans" panose="020B0502040400020003" pitchFamily="34" charset="0"/>
              </a:rPr>
              <a:t>Kelemahan</a:t>
            </a:r>
            <a:r>
              <a:rPr lang="en-US" sz="1600" b="1" dirty="0">
                <a:solidFill>
                  <a:schemeClr val="tx2"/>
                </a:solidFill>
                <a:effectLst/>
                <a:latin typeface="Quire Sans" panose="020B0502040400020003" pitchFamily="34" charset="0"/>
                <a:cs typeface="Quire Sans" panose="020B0502040400020003" pitchFamily="34" charset="0"/>
              </a:rPr>
              <a:t> BUMN</a:t>
            </a:r>
            <a:endParaRPr lang="en-US" sz="1400" b="1" dirty="0">
              <a:solidFill>
                <a:schemeClr val="tx2"/>
              </a:solidFill>
              <a:latin typeface="Quire Sans" panose="020B0502040400020003"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B0C1C821-5B6D-77BE-976C-CD513BD35CF5}"/>
              </a:ext>
            </a:extLst>
          </p:cNvPr>
          <p:cNvSpPr txBox="1"/>
          <p:nvPr/>
        </p:nvSpPr>
        <p:spPr>
          <a:xfrm>
            <a:off x="4873466" y="1623561"/>
            <a:ext cx="3627474" cy="2677656"/>
          </a:xfrm>
          <a:prstGeom prst="rect">
            <a:avLst/>
          </a:prstGeom>
          <a:noFill/>
        </p:spPr>
        <p:txBody>
          <a:bodyPr wrap="square" rtlCol="0">
            <a:spAutoFit/>
          </a:bodyPr>
          <a:lstStyle/>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Oleh karena sebagian BUMN bertujuan memberi layanan pada masyarakat, seolah-olah BUMN tidak perlu efisien dalam pengelolaannya.</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Maju mundurnya BUMN tergantung dari niat baik para penentu kebijakan dalam BUMN.</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Lambat dalam mengambil keputusan karena pemilih (pemegang saham) atau pemodal adalah pemerintah sehingga untuk setiap keputusan harus melalui birokrasi yang panjang.</a:t>
            </a:r>
          </a:p>
        </p:txBody>
      </p:sp>
    </p:spTree>
    <p:extLst>
      <p:ext uri="{BB962C8B-B14F-4D97-AF65-F5344CB8AC3E}">
        <p14:creationId xmlns:p14="http://schemas.microsoft.com/office/powerpoint/2010/main" val="144439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5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55;p39">
            <a:extLst>
              <a:ext uri="{FF2B5EF4-FFF2-40B4-BE49-F238E27FC236}">
                <a16:creationId xmlns:a16="http://schemas.microsoft.com/office/drawing/2014/main" id="{10C2F0C7-79A1-4985-2441-7CD81D6A8117}"/>
              </a:ext>
            </a:extLst>
          </p:cNvPr>
          <p:cNvSpPr/>
          <p:nvPr/>
        </p:nvSpPr>
        <p:spPr>
          <a:xfrm>
            <a:off x="304800" y="285750"/>
            <a:ext cx="649572" cy="606035"/>
          </a:xfrm>
          <a:prstGeom prst="ellipse">
            <a:avLst/>
          </a:prstGeom>
          <a:solidFill>
            <a:srgbClr val="BC3334">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Eras Bold ITC" panose="020B0602030504020804" pitchFamily="34" charset="77"/>
              </a:rPr>
              <a:t>2</a:t>
            </a:r>
            <a:endParaRPr sz="3200" b="1" dirty="0">
              <a:latin typeface="Eras Bold ITC" panose="020B0602030504020804" pitchFamily="34" charset="77"/>
            </a:endParaRPr>
          </a:p>
        </p:txBody>
      </p:sp>
      <p:sp>
        <p:nvSpPr>
          <p:cNvPr id="3" name="TextBox 2">
            <a:extLst>
              <a:ext uri="{FF2B5EF4-FFF2-40B4-BE49-F238E27FC236}">
                <a16:creationId xmlns:a16="http://schemas.microsoft.com/office/drawing/2014/main" id="{FDA63463-8EDE-4A84-7AC0-65A099695662}"/>
              </a:ext>
            </a:extLst>
          </p:cNvPr>
          <p:cNvSpPr txBox="1"/>
          <p:nvPr/>
        </p:nvSpPr>
        <p:spPr>
          <a:xfrm>
            <a:off x="979181" y="404101"/>
            <a:ext cx="5356258" cy="369332"/>
          </a:xfrm>
          <a:prstGeom prst="rect">
            <a:avLst/>
          </a:prstGeom>
          <a:noFill/>
        </p:spPr>
        <p:txBody>
          <a:bodyPr wrap="square" rtlCol="0">
            <a:spAutoFit/>
          </a:bodyPr>
          <a:lstStyle/>
          <a:p>
            <a:r>
              <a:rPr lang="id-ID" b="1" dirty="0">
                <a:solidFill>
                  <a:srgbClr val="C74545"/>
                </a:solidFill>
                <a:latin typeface="Eras Demi ITC" panose="020B0602030504020804" pitchFamily="34" charset="77"/>
              </a:rPr>
              <a:t>Badan Usaha Milik Negara (BUMN)</a:t>
            </a:r>
          </a:p>
        </p:txBody>
      </p:sp>
      <p:sp>
        <p:nvSpPr>
          <p:cNvPr id="4" name="Rectangle 3">
            <a:extLst>
              <a:ext uri="{FF2B5EF4-FFF2-40B4-BE49-F238E27FC236}">
                <a16:creationId xmlns:a16="http://schemas.microsoft.com/office/drawing/2014/main" id="{25DE7464-6147-80B9-BDF1-6745B509D3F3}"/>
              </a:ext>
            </a:extLst>
          </p:cNvPr>
          <p:cNvSpPr/>
          <p:nvPr/>
        </p:nvSpPr>
        <p:spPr>
          <a:xfrm>
            <a:off x="865561" y="1447262"/>
            <a:ext cx="7185058" cy="758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2"/>
                </a:solidFill>
                <a:latin typeface="Quire Sans Light" panose="020B0302040400020003" pitchFamily="34" charset="0"/>
              </a:rPr>
              <a:t>Berdasarkan UU RI No. 9 Tahun 2015, badan usaha milik daerah (BUMD) adalah badan usaha yang seluruh atau </a:t>
            </a:r>
            <a:r>
              <a:rPr lang="id-ID" sz="1400" dirty="0" err="1">
                <a:solidFill>
                  <a:schemeClr val="tx2"/>
                </a:solidFill>
                <a:latin typeface="Quire Sans Light" panose="020B0302040400020003" pitchFamily="34" charset="0"/>
              </a:rPr>
              <a:t>sebagain</a:t>
            </a:r>
            <a:r>
              <a:rPr lang="id-ID" sz="1400" dirty="0">
                <a:solidFill>
                  <a:schemeClr val="tx2"/>
                </a:solidFill>
                <a:latin typeface="Quire Sans Light" panose="020B0302040400020003" pitchFamily="34" charset="0"/>
              </a:rPr>
              <a:t> besar modalnya dimiliki oleh daerah. BUMD didirikan dengan tujuan memberikan manfaat bagi perkembangan perekonomian daerah.</a:t>
            </a:r>
          </a:p>
        </p:txBody>
      </p:sp>
      <p:sp>
        <p:nvSpPr>
          <p:cNvPr id="5" name="Rounded Rectangle 4">
            <a:extLst>
              <a:ext uri="{FF2B5EF4-FFF2-40B4-BE49-F238E27FC236}">
                <a16:creationId xmlns:a16="http://schemas.microsoft.com/office/drawing/2014/main" id="{94AEBB76-FB5B-C2C8-FA3E-DC9F0A1A72FC}"/>
              </a:ext>
            </a:extLst>
          </p:cNvPr>
          <p:cNvSpPr/>
          <p:nvPr/>
        </p:nvSpPr>
        <p:spPr>
          <a:xfrm>
            <a:off x="892142" y="1055844"/>
            <a:ext cx="1953839" cy="376419"/>
          </a:xfrm>
          <a:prstGeom prst="roundRect">
            <a:avLst/>
          </a:prstGeom>
          <a:solidFill>
            <a:srgbClr val="CF6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Pengertian</a:t>
            </a:r>
            <a:r>
              <a:rPr lang="en-US" sz="1600" b="1" dirty="0">
                <a:solidFill>
                  <a:schemeClr val="tx1"/>
                </a:solidFill>
                <a:latin typeface="Quire Sans" panose="020B0502040400020003" pitchFamily="34" charset="0"/>
                <a:cs typeface="Quire Sans" panose="020B0502040400020003" pitchFamily="34" charset="0"/>
              </a:rPr>
              <a:t> BUMD</a:t>
            </a:r>
          </a:p>
        </p:txBody>
      </p:sp>
      <p:sp>
        <p:nvSpPr>
          <p:cNvPr id="6" name="Rounded Rectangle 5">
            <a:extLst>
              <a:ext uri="{FF2B5EF4-FFF2-40B4-BE49-F238E27FC236}">
                <a16:creationId xmlns:a16="http://schemas.microsoft.com/office/drawing/2014/main" id="{59454FF9-A024-C813-BBB0-C65F31A03FFE}"/>
              </a:ext>
            </a:extLst>
          </p:cNvPr>
          <p:cNvSpPr/>
          <p:nvPr/>
        </p:nvSpPr>
        <p:spPr>
          <a:xfrm>
            <a:off x="865561" y="2503159"/>
            <a:ext cx="1953839" cy="376419"/>
          </a:xfrm>
          <a:prstGeom prst="roundRect">
            <a:avLst/>
          </a:prstGeom>
          <a:solidFill>
            <a:srgbClr val="CF6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Quire Sans" panose="020B0502040400020003" pitchFamily="34" charset="0"/>
                <a:cs typeface="Quire Sans" panose="020B0502040400020003" pitchFamily="34" charset="0"/>
              </a:rPr>
              <a:t>Peran BUMN</a:t>
            </a:r>
          </a:p>
        </p:txBody>
      </p:sp>
      <p:sp>
        <p:nvSpPr>
          <p:cNvPr id="7" name="Rectangle 6">
            <a:extLst>
              <a:ext uri="{FF2B5EF4-FFF2-40B4-BE49-F238E27FC236}">
                <a16:creationId xmlns:a16="http://schemas.microsoft.com/office/drawing/2014/main" id="{413B6BEA-48CB-5DC7-8E63-585858CD9F48}"/>
              </a:ext>
            </a:extLst>
          </p:cNvPr>
          <p:cNvSpPr/>
          <p:nvPr/>
        </p:nvSpPr>
        <p:spPr>
          <a:xfrm>
            <a:off x="892142" y="2879578"/>
            <a:ext cx="7185058" cy="10637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a:pPr>
            <a:r>
              <a:rPr lang="id-ID" sz="1400" dirty="0">
                <a:solidFill>
                  <a:schemeClr val="tx2"/>
                </a:solidFill>
                <a:latin typeface="Quire Sans Light" panose="020B0302040400020003" pitchFamily="34" charset="0"/>
              </a:rPr>
              <a:t>Melaksanakan pembangunan daerah ataupun pembangunan nasional.</a:t>
            </a:r>
          </a:p>
          <a:p>
            <a:pPr marL="342900" indent="-342900" algn="just">
              <a:buFont typeface="+mj-lt"/>
              <a:buAutoNum type="arabicParenR"/>
            </a:pPr>
            <a:r>
              <a:rPr lang="id-ID" sz="1400" dirty="0">
                <a:solidFill>
                  <a:schemeClr val="tx2"/>
                </a:solidFill>
                <a:latin typeface="Quire Sans Light" panose="020B0302040400020003" pitchFamily="34" charset="0"/>
              </a:rPr>
              <a:t>Sebagai salah satu sumber pendapatan asli daerah dan ikut berpartisipasi dalam pembangunan perekonomian daerah.</a:t>
            </a:r>
          </a:p>
          <a:p>
            <a:pPr marL="342900" indent="-342900" algn="just">
              <a:buFont typeface="+mj-lt"/>
              <a:buAutoNum type="arabicParenR"/>
            </a:pPr>
            <a:r>
              <a:rPr lang="id-ID" sz="1400" dirty="0">
                <a:solidFill>
                  <a:schemeClr val="tx2"/>
                </a:solidFill>
                <a:latin typeface="Quire Sans Light" panose="020B0302040400020003" pitchFamily="34" charset="0"/>
              </a:rPr>
              <a:t>Memberikan kesempatan berusaha bagi masyarakat.</a:t>
            </a:r>
          </a:p>
        </p:txBody>
      </p:sp>
    </p:spTree>
    <p:extLst>
      <p:ext uri="{BB962C8B-B14F-4D97-AF65-F5344CB8AC3E}">
        <p14:creationId xmlns:p14="http://schemas.microsoft.com/office/powerpoint/2010/main" val="259503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5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55;p39">
            <a:extLst>
              <a:ext uri="{FF2B5EF4-FFF2-40B4-BE49-F238E27FC236}">
                <a16:creationId xmlns:a16="http://schemas.microsoft.com/office/drawing/2014/main" id="{86D84BBC-9CFF-41D4-2A92-9673856087C3}"/>
              </a:ext>
            </a:extLst>
          </p:cNvPr>
          <p:cNvSpPr/>
          <p:nvPr/>
        </p:nvSpPr>
        <p:spPr>
          <a:xfrm>
            <a:off x="304800" y="285750"/>
            <a:ext cx="649572" cy="606035"/>
          </a:xfrm>
          <a:prstGeom prst="ellipse">
            <a:avLst/>
          </a:prstGeom>
          <a:solidFill>
            <a:srgbClr val="BC3334">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Eras Bold ITC" panose="020B0602030504020804" pitchFamily="34" charset="77"/>
              </a:rPr>
              <a:t>2</a:t>
            </a:r>
            <a:endParaRPr sz="3200" b="1" dirty="0">
              <a:latin typeface="Eras Bold ITC" panose="020B0602030504020804" pitchFamily="34" charset="77"/>
            </a:endParaRPr>
          </a:p>
        </p:txBody>
      </p:sp>
      <p:sp>
        <p:nvSpPr>
          <p:cNvPr id="3" name="TextBox 2">
            <a:extLst>
              <a:ext uri="{FF2B5EF4-FFF2-40B4-BE49-F238E27FC236}">
                <a16:creationId xmlns:a16="http://schemas.microsoft.com/office/drawing/2014/main" id="{6F63E024-7AAE-8B22-392C-B8081D2E75A9}"/>
              </a:ext>
            </a:extLst>
          </p:cNvPr>
          <p:cNvSpPr txBox="1"/>
          <p:nvPr/>
        </p:nvSpPr>
        <p:spPr>
          <a:xfrm>
            <a:off x="979181" y="404101"/>
            <a:ext cx="5356258" cy="369332"/>
          </a:xfrm>
          <a:prstGeom prst="rect">
            <a:avLst/>
          </a:prstGeom>
          <a:noFill/>
        </p:spPr>
        <p:txBody>
          <a:bodyPr wrap="square" rtlCol="0">
            <a:spAutoFit/>
          </a:bodyPr>
          <a:lstStyle/>
          <a:p>
            <a:r>
              <a:rPr lang="id-ID" b="1" dirty="0">
                <a:solidFill>
                  <a:srgbClr val="C74545"/>
                </a:solidFill>
                <a:latin typeface="Eras Demi ITC" panose="020B0602030504020804" pitchFamily="34" charset="77"/>
              </a:rPr>
              <a:t>Badan Usaha Milik Negara (BUMN)</a:t>
            </a:r>
          </a:p>
        </p:txBody>
      </p:sp>
      <p:sp>
        <p:nvSpPr>
          <p:cNvPr id="4" name="Rectangle 3">
            <a:extLst>
              <a:ext uri="{FF2B5EF4-FFF2-40B4-BE49-F238E27FC236}">
                <a16:creationId xmlns:a16="http://schemas.microsoft.com/office/drawing/2014/main" id="{0E571D90-381B-6EFC-4C45-A9140BE3482C}"/>
              </a:ext>
            </a:extLst>
          </p:cNvPr>
          <p:cNvSpPr/>
          <p:nvPr/>
        </p:nvSpPr>
        <p:spPr>
          <a:xfrm>
            <a:off x="3276599" y="1885950"/>
            <a:ext cx="5153247" cy="1219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2"/>
                </a:solidFill>
                <a:latin typeface="Quire Sans Light" panose="020B0302040400020003" pitchFamily="34" charset="0"/>
              </a:rPr>
              <a:t>Bentuk BUMD menurut UU RI No. 9 Tahun 2015 adalah perusahaan umum daerah dan perusahaan perseroan daerah. Bentuk BUMD dibedakan atas usaha industri, perdagangan, dan jasa. Contoh BUMD adalah Bank Pembangunan Daerah (BPD) dan Perusahaan Umum Daerah Air Minum. </a:t>
            </a:r>
          </a:p>
        </p:txBody>
      </p:sp>
      <p:sp>
        <p:nvSpPr>
          <p:cNvPr id="5" name="Rounded Rectangle 4">
            <a:extLst>
              <a:ext uri="{FF2B5EF4-FFF2-40B4-BE49-F238E27FC236}">
                <a16:creationId xmlns:a16="http://schemas.microsoft.com/office/drawing/2014/main" id="{8C670377-FA90-1A89-9F57-F44119298C01}"/>
              </a:ext>
            </a:extLst>
          </p:cNvPr>
          <p:cNvSpPr/>
          <p:nvPr/>
        </p:nvSpPr>
        <p:spPr>
          <a:xfrm>
            <a:off x="3276599" y="1509531"/>
            <a:ext cx="1486833" cy="376419"/>
          </a:xfrm>
          <a:prstGeom prst="roundRect">
            <a:avLst/>
          </a:prstGeom>
          <a:solidFill>
            <a:srgbClr val="CF6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Jenis</a:t>
            </a:r>
            <a:r>
              <a:rPr lang="en-US" sz="1600" b="1" dirty="0">
                <a:solidFill>
                  <a:schemeClr val="tx1"/>
                </a:solidFill>
                <a:latin typeface="Quire Sans" panose="020B0502040400020003" pitchFamily="34" charset="0"/>
                <a:cs typeface="Quire Sans" panose="020B0502040400020003" pitchFamily="34" charset="0"/>
              </a:rPr>
              <a:t> BUMD</a:t>
            </a:r>
          </a:p>
        </p:txBody>
      </p:sp>
      <p:pic>
        <p:nvPicPr>
          <p:cNvPr id="10" name="Picture 9" descr="A picture containing graphics, art, graphic design, screenshot&#10;&#10;Description automatically generated">
            <a:extLst>
              <a:ext uri="{FF2B5EF4-FFF2-40B4-BE49-F238E27FC236}">
                <a16:creationId xmlns:a16="http://schemas.microsoft.com/office/drawing/2014/main" id="{0BCE0145-912B-25E5-B0C4-EBDB2A3315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800" y="1307879"/>
            <a:ext cx="2362200" cy="2362200"/>
          </a:xfrm>
          <a:prstGeom prst="rect">
            <a:avLst/>
          </a:prstGeom>
        </p:spPr>
      </p:pic>
    </p:spTree>
    <p:extLst>
      <p:ext uri="{BB962C8B-B14F-4D97-AF65-F5344CB8AC3E}">
        <p14:creationId xmlns:p14="http://schemas.microsoft.com/office/powerpoint/2010/main" val="158592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71;p34">
            <a:extLst>
              <a:ext uri="{FF2B5EF4-FFF2-40B4-BE49-F238E27FC236}">
                <a16:creationId xmlns:a16="http://schemas.microsoft.com/office/drawing/2014/main" id="{1264BB9B-9762-52ED-92A5-CF2C61AFFCB9}"/>
              </a:ext>
            </a:extLst>
          </p:cNvPr>
          <p:cNvSpPr/>
          <p:nvPr/>
        </p:nvSpPr>
        <p:spPr>
          <a:xfrm>
            <a:off x="892142" y="1085214"/>
            <a:ext cx="3263270" cy="369332"/>
          </a:xfrm>
          <a:prstGeom prst="roundRect">
            <a:avLst>
              <a:gd name="adj" fmla="val 50000"/>
            </a:avLst>
          </a:prstGeom>
          <a:solidFill>
            <a:srgbClr val="CF6A67"/>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algn="ctr"/>
            <a:r>
              <a:rPr lang="en-US" sz="1600" b="1" dirty="0" err="1">
                <a:effectLst/>
                <a:latin typeface="Quire Sans" panose="020B0502040400020003" pitchFamily="34" charset="0"/>
                <a:cs typeface="Quire Sans" panose="020B0502040400020003" pitchFamily="34" charset="0"/>
              </a:rPr>
              <a:t>Keunggulan</a:t>
            </a:r>
            <a:r>
              <a:rPr lang="en-US" sz="1600" b="1" dirty="0">
                <a:effectLst/>
                <a:latin typeface="Quire Sans" panose="020B0502040400020003" pitchFamily="34" charset="0"/>
                <a:cs typeface="Quire Sans" panose="020B0502040400020003" pitchFamily="34" charset="0"/>
              </a:rPr>
              <a:t> BUMD</a:t>
            </a:r>
            <a:endParaRPr lang="en-US" sz="1400" b="1" dirty="0">
              <a:latin typeface="Quire Sans" panose="020B0502040400020003" pitchFamily="34" charset="0"/>
              <a:cs typeface="Quire Sans" panose="020B0502040400020003" pitchFamily="34" charset="0"/>
            </a:endParaRPr>
          </a:p>
        </p:txBody>
      </p:sp>
      <p:cxnSp>
        <p:nvCxnSpPr>
          <p:cNvPr id="4" name="Straight Connector 3">
            <a:extLst>
              <a:ext uri="{FF2B5EF4-FFF2-40B4-BE49-F238E27FC236}">
                <a16:creationId xmlns:a16="http://schemas.microsoft.com/office/drawing/2014/main" id="{B8BE75E8-9D82-D7E6-755D-BC437689EF85}"/>
              </a:ext>
            </a:extLst>
          </p:cNvPr>
          <p:cNvCxnSpPr>
            <a:cxnSpLocks/>
          </p:cNvCxnSpPr>
          <p:nvPr/>
        </p:nvCxnSpPr>
        <p:spPr>
          <a:xfrm>
            <a:off x="4598581" y="1049642"/>
            <a:ext cx="0" cy="34579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1FE130C-66C8-B3FC-E214-C023BB7AAC2D}"/>
              </a:ext>
            </a:extLst>
          </p:cNvPr>
          <p:cNvSpPr txBox="1"/>
          <p:nvPr/>
        </p:nvSpPr>
        <p:spPr>
          <a:xfrm>
            <a:off x="696223" y="1665075"/>
            <a:ext cx="3627474" cy="1384995"/>
          </a:xfrm>
          <a:prstGeom prst="rect">
            <a:avLst/>
          </a:prstGeom>
          <a:noFill/>
        </p:spPr>
        <p:txBody>
          <a:bodyPr wrap="square" rtlCol="0">
            <a:spAutoFit/>
          </a:bodyPr>
          <a:lstStyle/>
          <a:p>
            <a:pPr marL="342900" indent="-342900" algn="just">
              <a:buFont typeface="+mj-lt"/>
              <a:buAutoNum type="alphaLcParenR"/>
            </a:pPr>
            <a:r>
              <a:rPr lang="id-ID" sz="1400" dirty="0">
                <a:latin typeface="Quire Sans Light" panose="020F0302020204030204" pitchFamily="34" charset="0"/>
                <a:cs typeface="Quire Sans Light" panose="020F0302020204030204" pitchFamily="34" charset="0"/>
              </a:rPr>
              <a:t>Berusaha menyediakan barang-barang untuk kebutuhan pemerintah daerah.</a:t>
            </a:r>
          </a:p>
          <a:p>
            <a:pPr marL="342900" indent="-342900" algn="just">
              <a:buFont typeface="+mj-lt"/>
              <a:buAutoNum type="alphaLcParenR"/>
            </a:pPr>
            <a:r>
              <a:rPr lang="id-ID" sz="1400" dirty="0">
                <a:latin typeface="Quire Sans Light" panose="020F0302020204030204" pitchFamily="34" charset="0"/>
                <a:cs typeface="Quire Sans Light" panose="020F0302020204030204" pitchFamily="34" charset="0"/>
              </a:rPr>
              <a:t>Sumber pendapatan asli daerah.</a:t>
            </a:r>
          </a:p>
          <a:p>
            <a:pPr marL="342900" indent="-342900" algn="just">
              <a:buFont typeface="+mj-lt"/>
              <a:buAutoNum type="alphaLcParenR"/>
            </a:pPr>
            <a:r>
              <a:rPr lang="id-ID" sz="1400" dirty="0">
                <a:latin typeface="Quire Sans Light" panose="020F0302020204030204" pitchFamily="34" charset="0"/>
                <a:cs typeface="Quire Sans Light" panose="020F0302020204030204" pitchFamily="34" charset="0"/>
              </a:rPr>
              <a:t>Menyediakan lapangan kerja.</a:t>
            </a:r>
          </a:p>
          <a:p>
            <a:pPr marL="342900" indent="-342900" algn="just">
              <a:buFont typeface="+mj-lt"/>
              <a:buAutoNum type="alphaLcParenR"/>
            </a:pPr>
            <a:r>
              <a:rPr lang="id-ID" sz="1400" dirty="0">
                <a:latin typeface="Quire Sans Light" panose="020F0302020204030204" pitchFamily="34" charset="0"/>
                <a:cs typeface="Quire Sans Light" panose="020F0302020204030204" pitchFamily="34" charset="0"/>
              </a:rPr>
              <a:t>Memberikan keamanan kerja bagi pegawainya.</a:t>
            </a:r>
          </a:p>
        </p:txBody>
      </p:sp>
      <p:sp>
        <p:nvSpPr>
          <p:cNvPr id="9" name="Google Shape;456;p39">
            <a:extLst>
              <a:ext uri="{FF2B5EF4-FFF2-40B4-BE49-F238E27FC236}">
                <a16:creationId xmlns:a16="http://schemas.microsoft.com/office/drawing/2014/main" id="{04AE0617-A1E3-F083-EE4F-37AE34F02A8D}"/>
              </a:ext>
            </a:extLst>
          </p:cNvPr>
          <p:cNvSpPr/>
          <p:nvPr/>
        </p:nvSpPr>
        <p:spPr>
          <a:xfrm>
            <a:off x="304800" y="361950"/>
            <a:ext cx="587342" cy="534313"/>
          </a:xfrm>
          <a:prstGeom prst="ellipse">
            <a:avLst/>
          </a:prstGeom>
          <a:solidFill>
            <a:srgbClr val="CF6A67">
              <a:alpha val="73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Eras Bold ITC" panose="020B0602030504020804" pitchFamily="34" charset="77"/>
              </a:rPr>
              <a:t>2</a:t>
            </a:r>
            <a:endParaRPr sz="3200" b="1" dirty="0">
              <a:latin typeface="Eras Bold ITC" panose="020B0602030504020804" pitchFamily="34" charset="77"/>
            </a:endParaRPr>
          </a:p>
        </p:txBody>
      </p:sp>
      <p:sp>
        <p:nvSpPr>
          <p:cNvPr id="10" name="TextBox 9">
            <a:extLst>
              <a:ext uri="{FF2B5EF4-FFF2-40B4-BE49-F238E27FC236}">
                <a16:creationId xmlns:a16="http://schemas.microsoft.com/office/drawing/2014/main" id="{351EF37A-228B-E7BB-D4F3-B0B969DFB58E}"/>
              </a:ext>
            </a:extLst>
          </p:cNvPr>
          <p:cNvSpPr txBox="1"/>
          <p:nvPr/>
        </p:nvSpPr>
        <p:spPr>
          <a:xfrm>
            <a:off x="892142" y="444440"/>
            <a:ext cx="5356258" cy="369332"/>
          </a:xfrm>
          <a:prstGeom prst="rect">
            <a:avLst/>
          </a:prstGeom>
          <a:noFill/>
        </p:spPr>
        <p:txBody>
          <a:bodyPr wrap="square" rtlCol="0">
            <a:spAutoFit/>
          </a:bodyPr>
          <a:lstStyle/>
          <a:p>
            <a:r>
              <a:rPr lang="id-ID" b="1" dirty="0">
                <a:solidFill>
                  <a:srgbClr val="CF6A67"/>
                </a:solidFill>
                <a:latin typeface="Eras Demi ITC" panose="020B0602030504020804" pitchFamily="34" charset="77"/>
              </a:rPr>
              <a:t>Badan Usaha Milik Daerah (BUMD)</a:t>
            </a:r>
          </a:p>
        </p:txBody>
      </p:sp>
      <p:sp>
        <p:nvSpPr>
          <p:cNvPr id="11" name="Google Shape;471;p34">
            <a:extLst>
              <a:ext uri="{FF2B5EF4-FFF2-40B4-BE49-F238E27FC236}">
                <a16:creationId xmlns:a16="http://schemas.microsoft.com/office/drawing/2014/main" id="{B921906C-0E73-16DF-C69F-8033B465C4C8}"/>
              </a:ext>
            </a:extLst>
          </p:cNvPr>
          <p:cNvSpPr/>
          <p:nvPr/>
        </p:nvSpPr>
        <p:spPr>
          <a:xfrm>
            <a:off x="4981500" y="1082435"/>
            <a:ext cx="3263270" cy="369332"/>
          </a:xfrm>
          <a:prstGeom prst="roundRect">
            <a:avLst>
              <a:gd name="adj" fmla="val 50000"/>
            </a:avLst>
          </a:prstGeom>
          <a:solidFill>
            <a:srgbClr val="CF6A67"/>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algn="ctr"/>
            <a:r>
              <a:rPr lang="en-US" sz="1600" b="1" dirty="0" err="1">
                <a:effectLst/>
                <a:latin typeface="Quire Sans" panose="020B0502040400020003" pitchFamily="34" charset="0"/>
                <a:cs typeface="Quire Sans" panose="020B0502040400020003" pitchFamily="34" charset="0"/>
              </a:rPr>
              <a:t>Kelemahan</a:t>
            </a:r>
            <a:r>
              <a:rPr lang="en-US" sz="1600" b="1" dirty="0">
                <a:effectLst/>
                <a:latin typeface="Quire Sans" panose="020B0502040400020003" pitchFamily="34" charset="0"/>
                <a:cs typeface="Quire Sans" panose="020B0502040400020003" pitchFamily="34" charset="0"/>
              </a:rPr>
              <a:t> BUMD</a:t>
            </a:r>
            <a:endParaRPr lang="en-US" sz="1400" b="1" dirty="0">
              <a:latin typeface="Quire Sans" panose="020B0502040400020003"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B0C1C821-5B6D-77BE-976C-CD513BD35CF5}"/>
              </a:ext>
            </a:extLst>
          </p:cNvPr>
          <p:cNvSpPr txBox="1"/>
          <p:nvPr/>
        </p:nvSpPr>
        <p:spPr>
          <a:xfrm>
            <a:off x="4873466" y="1623561"/>
            <a:ext cx="3627474" cy="1815882"/>
          </a:xfrm>
          <a:prstGeom prst="rect">
            <a:avLst/>
          </a:prstGeom>
          <a:noFill/>
        </p:spPr>
        <p:txBody>
          <a:bodyPr wrap="square" rtlCol="0">
            <a:spAutoFit/>
          </a:bodyPr>
          <a:lstStyle/>
          <a:p>
            <a:pPr marL="342900" indent="-342900" algn="just">
              <a:buFont typeface="+mj-lt"/>
              <a:buAutoNum type="alphaLcParenR"/>
            </a:pPr>
            <a:r>
              <a:rPr lang="id-ID" sz="1400" dirty="0">
                <a:latin typeface="Quire Sans Light" panose="020F0302020204030204" pitchFamily="34" charset="0"/>
                <a:cs typeface="Quire Sans Light" panose="020F0302020204030204" pitchFamily="34" charset="0"/>
              </a:rPr>
              <a:t>Pengelolaannya menyangkut birokrasi sehingga BUMD kurang cepat mengambil keputusan.</a:t>
            </a:r>
          </a:p>
          <a:p>
            <a:pPr marL="342900" indent="-342900" algn="just">
              <a:buFont typeface="+mj-lt"/>
              <a:buAutoNum type="alphaLcParenR"/>
            </a:pPr>
            <a:r>
              <a:rPr lang="id-ID" sz="1400" dirty="0">
                <a:latin typeface="Quire Sans Light" panose="020F0302020204030204" pitchFamily="34" charset="0"/>
                <a:cs typeface="Quire Sans Light" panose="020F0302020204030204" pitchFamily="34" charset="0"/>
              </a:rPr>
              <a:t>Sering kekurangan modal.</a:t>
            </a:r>
          </a:p>
          <a:p>
            <a:pPr marL="342900" indent="-342900" algn="just">
              <a:buFont typeface="+mj-lt"/>
              <a:buAutoNum type="alphaLcParenR"/>
            </a:pPr>
            <a:r>
              <a:rPr lang="id-ID" sz="1400" dirty="0">
                <a:latin typeface="Quire Sans Light" panose="020F0302020204030204" pitchFamily="34" charset="0"/>
                <a:cs typeface="Quire Sans Light" panose="020F0302020204030204" pitchFamily="34" charset="0"/>
              </a:rPr>
              <a:t>Maju mundurnya BUMD dalam banyak hal tergantung kepala daerah karena yang mengangkat dan memberhentikan direksi BUMD adalah kepala daerah. </a:t>
            </a:r>
          </a:p>
        </p:txBody>
      </p:sp>
    </p:spTree>
    <p:extLst>
      <p:ext uri="{BB962C8B-B14F-4D97-AF65-F5344CB8AC3E}">
        <p14:creationId xmlns:p14="http://schemas.microsoft.com/office/powerpoint/2010/main" val="382626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grpSp>
        <p:nvGrpSpPr>
          <p:cNvPr id="16" name="Group 15"/>
          <p:cNvGrpSpPr/>
          <p:nvPr/>
        </p:nvGrpSpPr>
        <p:grpSpPr>
          <a:xfrm>
            <a:off x="12405" y="4314973"/>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pic>
        <p:nvPicPr>
          <p:cNvPr id="3" name="Picture 2" descr="A picture containing building, scale model, house, toy&#10;&#10;Description automatically generated">
            <a:extLst>
              <a:ext uri="{FF2B5EF4-FFF2-40B4-BE49-F238E27FC236}">
                <a16:creationId xmlns:a16="http://schemas.microsoft.com/office/drawing/2014/main" id="{70FEA7DD-66F1-68E2-3B92-2AACE7AB53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72013" y="971550"/>
            <a:ext cx="3038624" cy="3038624"/>
          </a:xfrm>
          <a:prstGeom prst="rect">
            <a:avLst/>
          </a:prstGeom>
        </p:spPr>
      </p:pic>
      <p:sp>
        <p:nvSpPr>
          <p:cNvPr id="2" name="Google Shape;171;p32">
            <a:extLst>
              <a:ext uri="{FF2B5EF4-FFF2-40B4-BE49-F238E27FC236}">
                <a16:creationId xmlns:a16="http://schemas.microsoft.com/office/drawing/2014/main" id="{FC3A205F-2E41-D8E5-7A6C-10AC51458D86}"/>
              </a:ext>
            </a:extLst>
          </p:cNvPr>
          <p:cNvSpPr/>
          <p:nvPr/>
        </p:nvSpPr>
        <p:spPr>
          <a:xfrm>
            <a:off x="1619250" y="2167695"/>
            <a:ext cx="3543301" cy="646331"/>
          </a:xfrm>
          <a:prstGeom prst="roundRect">
            <a:avLst>
              <a:gd name="adj" fmla="val 50000"/>
            </a:avLst>
          </a:prstGeom>
          <a:solidFill>
            <a:schemeClr val="accent5">
              <a:lumMod val="60000"/>
              <a:lumOff val="40000"/>
            </a:schemeClr>
          </a:solidFill>
          <a:ln>
            <a:noFill/>
          </a:ln>
          <a:effectLst>
            <a:outerShdw dist="76200" dir="3960000" algn="bl" rotWithShape="0">
              <a:schemeClr val="lt2"/>
            </a:outerShdw>
          </a:effectLst>
        </p:spPr>
        <p:txBody>
          <a:bodyPr spcFirstLastPara="1" wrap="square" lIns="91425" tIns="91425" rIns="91425" bIns="91425" anchor="ctr" anchorCtr="0">
            <a:noAutofit/>
          </a:bodyPr>
          <a:lstStyle/>
          <a:p>
            <a:pPr algn="ctr"/>
            <a:r>
              <a:rPr lang="id-ID" sz="2400" b="1" dirty="0">
                <a:solidFill>
                  <a:schemeClr val="bg1"/>
                </a:solidFill>
                <a:latin typeface="Cooper Black" panose="0208090404030B020404" pitchFamily="18" charset="77"/>
              </a:rPr>
              <a:t>Milik Swasta</a:t>
            </a:r>
          </a:p>
        </p:txBody>
      </p:sp>
      <p:sp>
        <p:nvSpPr>
          <p:cNvPr id="4" name="TextBox 3">
            <a:extLst>
              <a:ext uri="{FF2B5EF4-FFF2-40B4-BE49-F238E27FC236}">
                <a16:creationId xmlns:a16="http://schemas.microsoft.com/office/drawing/2014/main" id="{DF8B4E68-EA40-BC32-00FE-0E221AA5C453}"/>
              </a:ext>
            </a:extLst>
          </p:cNvPr>
          <p:cNvSpPr txBox="1"/>
          <p:nvPr/>
        </p:nvSpPr>
        <p:spPr>
          <a:xfrm>
            <a:off x="533400" y="1582011"/>
            <a:ext cx="5715000" cy="584775"/>
          </a:xfrm>
          <a:prstGeom prst="rect">
            <a:avLst/>
          </a:prstGeom>
          <a:noFill/>
        </p:spPr>
        <p:txBody>
          <a:bodyPr wrap="square" rtlCol="0">
            <a:spAutoFit/>
          </a:bodyPr>
          <a:lstStyle/>
          <a:p>
            <a:pPr algn="ctr"/>
            <a:r>
              <a:rPr lang="id-ID" sz="3200" b="1" dirty="0">
                <a:solidFill>
                  <a:schemeClr val="accent1">
                    <a:lumMod val="50000"/>
                  </a:schemeClr>
                </a:solidFill>
                <a:latin typeface="Cooper Black" panose="0208090404030B020404" pitchFamily="18" charset="77"/>
              </a:rPr>
              <a:t>C. Badan Usaha</a:t>
            </a:r>
          </a:p>
        </p:txBody>
      </p:sp>
    </p:spTree>
    <p:extLst>
      <p:ext uri="{BB962C8B-B14F-4D97-AF65-F5344CB8AC3E}">
        <p14:creationId xmlns:p14="http://schemas.microsoft.com/office/powerpoint/2010/main" val="259951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5" name="Picture 104" descr="A group of people around a table&#10;&#10;Description automatically generated with medium confidence">
            <a:extLst>
              <a:ext uri="{FF2B5EF4-FFF2-40B4-BE49-F238E27FC236}">
                <a16:creationId xmlns:a16="http://schemas.microsoft.com/office/drawing/2014/main" id="{2B2B798E-56A6-E9EA-73AC-B901BAF008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34"/>
          <a:stretch/>
        </p:blipFill>
        <p:spPr>
          <a:xfrm>
            <a:off x="20" y="961"/>
            <a:ext cx="9143980" cy="5142539"/>
          </a:xfrm>
          <a:prstGeom prst="rect">
            <a:avLst/>
          </a:prstGeom>
        </p:spPr>
      </p:pic>
      <p:sp>
        <p:nvSpPr>
          <p:cNvPr id="106" name="Rectangle 105">
            <a:extLst>
              <a:ext uri="{FF2B5EF4-FFF2-40B4-BE49-F238E27FC236}">
                <a16:creationId xmlns:a16="http://schemas.microsoft.com/office/drawing/2014/main" id="{3BA0FC6C-4D68-1AAC-FDEC-2D370EA71A59}"/>
              </a:ext>
            </a:extLst>
          </p:cNvPr>
          <p:cNvSpPr/>
          <p:nvPr/>
        </p:nvSpPr>
        <p:spPr>
          <a:xfrm>
            <a:off x="0" y="1276350"/>
            <a:ext cx="5334000" cy="2743200"/>
          </a:xfrm>
          <a:prstGeom prst="rect">
            <a:avLst/>
          </a:prstGeom>
          <a:solidFill>
            <a:srgbClr val="F9F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pPr>
                    <a:spcAft>
                      <a:spcPts val="600"/>
                    </a:spcAft>
                  </a:pPr>
                  <a:r>
                    <a:rPr lang="id-ID" sz="1700" b="1">
                      <a:solidFill>
                        <a:srgbClr val="002060"/>
                      </a:solidFill>
                      <a:latin typeface="Arial" pitchFamily="34" charset="0"/>
                      <a:cs typeface="Arial" pitchFamily="34" charset="0"/>
                    </a:rPr>
                    <a:t>EKONOMI</a:t>
                  </a:r>
                  <a:endParaRPr lang="en-US" sz="1700" b="1">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t>SMA/MA</a:t>
              </a:r>
            </a:p>
          </p:txBody>
        </p:sp>
      </p:grpSp>
      <p:sp>
        <p:nvSpPr>
          <p:cNvPr id="107" name="Google Shape;577;p38">
            <a:extLst>
              <a:ext uri="{FF2B5EF4-FFF2-40B4-BE49-F238E27FC236}">
                <a16:creationId xmlns:a16="http://schemas.microsoft.com/office/drawing/2014/main" id="{F3D6EF54-386F-8A24-A40A-B92DF2BF6D19}"/>
              </a:ext>
            </a:extLst>
          </p:cNvPr>
          <p:cNvSpPr txBox="1">
            <a:spLocks/>
          </p:cNvSpPr>
          <p:nvPr/>
        </p:nvSpPr>
        <p:spPr>
          <a:xfrm>
            <a:off x="139858" y="1617698"/>
            <a:ext cx="787083" cy="47026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b="1" dirty="0">
                <a:solidFill>
                  <a:schemeClr val="tx2">
                    <a:lumMod val="75000"/>
                  </a:schemeClr>
                </a:solidFill>
                <a:latin typeface="DM Sans" pitchFamily="2" charset="77"/>
              </a:rPr>
              <a:t>01</a:t>
            </a:r>
          </a:p>
        </p:txBody>
      </p:sp>
      <p:sp>
        <p:nvSpPr>
          <p:cNvPr id="108" name="TextBox 107">
            <a:extLst>
              <a:ext uri="{FF2B5EF4-FFF2-40B4-BE49-F238E27FC236}">
                <a16:creationId xmlns:a16="http://schemas.microsoft.com/office/drawing/2014/main" id="{190D5330-859D-33C7-2BD9-1D03AB07A7F8}"/>
              </a:ext>
            </a:extLst>
          </p:cNvPr>
          <p:cNvSpPr txBox="1"/>
          <p:nvPr/>
        </p:nvSpPr>
        <p:spPr>
          <a:xfrm>
            <a:off x="838200" y="1645097"/>
            <a:ext cx="4832685" cy="400110"/>
          </a:xfrm>
          <a:prstGeom prst="rect">
            <a:avLst/>
          </a:prstGeom>
          <a:noFill/>
        </p:spPr>
        <p:txBody>
          <a:bodyPr wrap="square" rtlCol="0">
            <a:spAutoFit/>
          </a:bodyPr>
          <a:lstStyle/>
          <a:p>
            <a:r>
              <a:rPr lang="id-ID" sz="2000" b="1" dirty="0">
                <a:solidFill>
                  <a:schemeClr val="bg2">
                    <a:lumMod val="25000"/>
                  </a:schemeClr>
                </a:solidFill>
                <a:latin typeface="DM Sans" pitchFamily="2" charset="77"/>
              </a:rPr>
              <a:t>Pengertian BUMS</a:t>
            </a:r>
          </a:p>
        </p:txBody>
      </p:sp>
      <p:sp>
        <p:nvSpPr>
          <p:cNvPr id="111" name="TextBox 110">
            <a:extLst>
              <a:ext uri="{FF2B5EF4-FFF2-40B4-BE49-F238E27FC236}">
                <a16:creationId xmlns:a16="http://schemas.microsoft.com/office/drawing/2014/main" id="{A2276B6A-5078-6732-C31C-B91E9992A0DE}"/>
              </a:ext>
            </a:extLst>
          </p:cNvPr>
          <p:cNvSpPr txBox="1"/>
          <p:nvPr/>
        </p:nvSpPr>
        <p:spPr>
          <a:xfrm>
            <a:off x="838200" y="2091731"/>
            <a:ext cx="3886200" cy="1200329"/>
          </a:xfrm>
          <a:prstGeom prst="rect">
            <a:avLst/>
          </a:prstGeom>
          <a:noFill/>
        </p:spPr>
        <p:txBody>
          <a:bodyPr wrap="square" rtlCol="0">
            <a:spAutoFit/>
          </a:bodyPr>
          <a:lstStyle/>
          <a:p>
            <a:pPr algn="just"/>
            <a:r>
              <a:rPr lang="id-ID" sz="1400" dirty="0">
                <a:latin typeface="Quire Sans Light" panose="020B0302040400020003" pitchFamily="34" charset="0"/>
              </a:rPr>
              <a:t>Badan usaha milik swasta (BUMS) adalah badan usaha yang modalnya dimiliki pihak swasta. Badan </a:t>
            </a:r>
            <a:r>
              <a:rPr lang="id-ID" sz="1600" dirty="0">
                <a:latin typeface="Quire Sans Light" panose="020B0302040400020003" pitchFamily="34" charset="0"/>
              </a:rPr>
              <a:t>usaha</a:t>
            </a:r>
            <a:r>
              <a:rPr lang="id-ID" sz="1400" dirty="0">
                <a:latin typeface="Quire Sans Light" panose="020B0302040400020003" pitchFamily="34" charset="0"/>
              </a:rPr>
              <a:t> swasta dibedakan atas badan usaha swasta dalam negeri dan badan usaha swasta asing.</a:t>
            </a:r>
          </a:p>
        </p:txBody>
      </p:sp>
    </p:spTree>
    <p:extLst>
      <p:ext uri="{BB962C8B-B14F-4D97-AF65-F5344CB8AC3E}">
        <p14:creationId xmlns:p14="http://schemas.microsoft.com/office/powerpoint/2010/main" val="303012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C999"/>
        </a:solidFill>
        <a:effectLst/>
      </p:bgPr>
    </p:bg>
    <p:spTree>
      <p:nvGrpSpPr>
        <p:cNvPr id="1" name=""/>
        <p:cNvGrpSpPr/>
        <p:nvPr/>
      </p:nvGrpSpPr>
      <p:grpSpPr>
        <a:xfrm>
          <a:off x="0" y="0"/>
          <a:ext cx="0" cy="0"/>
          <a:chOff x="0" y="0"/>
          <a:chExt cx="0" cy="0"/>
        </a:xfrm>
      </p:grpSpPr>
      <p:pic>
        <p:nvPicPr>
          <p:cNvPr id="11" name="Picture 10" descr="A group of people around a table&#10;&#10;Description automatically generated with medium confidence">
            <a:extLst>
              <a:ext uri="{FF2B5EF4-FFF2-40B4-BE49-F238E27FC236}">
                <a16:creationId xmlns:a16="http://schemas.microsoft.com/office/drawing/2014/main" id="{41CA4804-1611-6E62-CB8F-FD979274CC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7973"/>
          <a:stretch/>
        </p:blipFill>
        <p:spPr>
          <a:xfrm flipH="1">
            <a:off x="0" y="514349"/>
            <a:ext cx="3115393" cy="4230905"/>
          </a:xfrm>
          <a:prstGeom prst="rect">
            <a:avLst/>
          </a:prstGeom>
        </p:spPr>
      </p:pic>
      <p:grpSp>
        <p:nvGrpSpPr>
          <p:cNvPr id="3" name="Group 2">
            <a:extLst>
              <a:ext uri="{FF2B5EF4-FFF2-40B4-BE49-F238E27FC236}">
                <a16:creationId xmlns:a16="http://schemas.microsoft.com/office/drawing/2014/main" id="{88063C3B-A2E0-E886-62AB-29AF57024FCF}"/>
              </a:ext>
            </a:extLst>
          </p:cNvPr>
          <p:cNvGrpSpPr/>
          <p:nvPr/>
        </p:nvGrpSpPr>
        <p:grpSpPr>
          <a:xfrm>
            <a:off x="0" y="4314973"/>
            <a:ext cx="9144000" cy="841375"/>
            <a:chOff x="0" y="4302125"/>
            <a:chExt cx="9144000" cy="841375"/>
          </a:xfrm>
        </p:grpSpPr>
        <p:grpSp>
          <p:nvGrpSpPr>
            <p:cNvPr id="4" name="Group 3">
              <a:extLst>
                <a:ext uri="{FF2B5EF4-FFF2-40B4-BE49-F238E27FC236}">
                  <a16:creationId xmlns:a16="http://schemas.microsoft.com/office/drawing/2014/main" id="{D8AAFA1C-9052-422E-CF6E-F85D05BCE1A3}"/>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5243A68B-5D4C-0CA3-F330-2236F9A527BE}"/>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7D04232D-CA70-BF57-E6A5-99C87B43A34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05DB5B11-A8DF-C927-6AAA-1F0C30F10FA0}"/>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9BDDA145-DA57-08D1-5F6E-3D61403A8D2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05ECB500-2502-16C8-ECE6-F5237CA2871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2" name="Rectangle 11">
            <a:extLst>
              <a:ext uri="{FF2B5EF4-FFF2-40B4-BE49-F238E27FC236}">
                <a16:creationId xmlns:a16="http://schemas.microsoft.com/office/drawing/2014/main" id="{F1845407-A092-3CAE-09BA-0EEC445F02E5}"/>
              </a:ext>
            </a:extLst>
          </p:cNvPr>
          <p:cNvSpPr/>
          <p:nvPr/>
        </p:nvSpPr>
        <p:spPr>
          <a:xfrm>
            <a:off x="3115392" y="572409"/>
            <a:ext cx="5647607" cy="3741655"/>
          </a:xfrm>
          <a:prstGeom prst="rect">
            <a:avLst/>
          </a:prstGeom>
          <a:solidFill>
            <a:srgbClr val="F9F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Google Shape;577;p38">
            <a:extLst>
              <a:ext uri="{FF2B5EF4-FFF2-40B4-BE49-F238E27FC236}">
                <a16:creationId xmlns:a16="http://schemas.microsoft.com/office/drawing/2014/main" id="{8021C23B-38AA-39B2-E562-56685073C7D8}"/>
              </a:ext>
            </a:extLst>
          </p:cNvPr>
          <p:cNvSpPr txBox="1">
            <a:spLocks/>
          </p:cNvSpPr>
          <p:nvPr/>
        </p:nvSpPr>
        <p:spPr>
          <a:xfrm>
            <a:off x="3239249" y="725837"/>
            <a:ext cx="787083" cy="47026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b="1" dirty="0">
                <a:solidFill>
                  <a:schemeClr val="tx2">
                    <a:lumMod val="75000"/>
                  </a:schemeClr>
                </a:solidFill>
                <a:latin typeface="DM Sans" pitchFamily="2" charset="77"/>
              </a:rPr>
              <a:t>02</a:t>
            </a:r>
          </a:p>
        </p:txBody>
      </p:sp>
      <p:sp>
        <p:nvSpPr>
          <p:cNvPr id="15" name="TextBox 14">
            <a:extLst>
              <a:ext uri="{FF2B5EF4-FFF2-40B4-BE49-F238E27FC236}">
                <a16:creationId xmlns:a16="http://schemas.microsoft.com/office/drawing/2014/main" id="{57717234-8E5D-A59E-C64C-FA01E1B69CDA}"/>
              </a:ext>
            </a:extLst>
          </p:cNvPr>
          <p:cNvSpPr txBox="1"/>
          <p:nvPr/>
        </p:nvSpPr>
        <p:spPr>
          <a:xfrm>
            <a:off x="3937592" y="753236"/>
            <a:ext cx="1878418" cy="400110"/>
          </a:xfrm>
          <a:prstGeom prst="rect">
            <a:avLst/>
          </a:prstGeom>
          <a:noFill/>
        </p:spPr>
        <p:txBody>
          <a:bodyPr wrap="square" rtlCol="0">
            <a:spAutoFit/>
          </a:bodyPr>
          <a:lstStyle/>
          <a:p>
            <a:r>
              <a:rPr lang="id-ID" sz="2000" b="1" dirty="0">
                <a:solidFill>
                  <a:schemeClr val="bg2">
                    <a:lumMod val="25000"/>
                  </a:schemeClr>
                </a:solidFill>
                <a:latin typeface="DM Sans" pitchFamily="2" charset="77"/>
              </a:rPr>
              <a:t>Peran BUMS</a:t>
            </a:r>
          </a:p>
        </p:txBody>
      </p:sp>
      <p:sp>
        <p:nvSpPr>
          <p:cNvPr id="16" name="TextBox 15">
            <a:extLst>
              <a:ext uri="{FF2B5EF4-FFF2-40B4-BE49-F238E27FC236}">
                <a16:creationId xmlns:a16="http://schemas.microsoft.com/office/drawing/2014/main" id="{77C66DFD-A2C4-C449-6CB5-79FA41E5FDC2}"/>
              </a:ext>
            </a:extLst>
          </p:cNvPr>
          <p:cNvSpPr txBox="1"/>
          <p:nvPr/>
        </p:nvSpPr>
        <p:spPr>
          <a:xfrm>
            <a:off x="3943820" y="1060408"/>
            <a:ext cx="4545417" cy="523220"/>
          </a:xfrm>
          <a:prstGeom prst="rect">
            <a:avLst/>
          </a:prstGeom>
          <a:noFill/>
        </p:spPr>
        <p:txBody>
          <a:bodyPr wrap="square" rtlCol="0">
            <a:spAutoFit/>
          </a:bodyPr>
          <a:lstStyle/>
          <a:p>
            <a:pPr algn="just"/>
            <a:r>
              <a:rPr lang="id-ID" sz="1400" dirty="0">
                <a:latin typeface="Quire Sans Light" panose="020B0302040400020003" pitchFamily="34" charset="0"/>
              </a:rPr>
              <a:t>BUMS memiliki peran penting dalam perekonomian Indonesia, antara lain sebagai berikut.</a:t>
            </a:r>
          </a:p>
        </p:txBody>
      </p:sp>
      <p:sp>
        <p:nvSpPr>
          <p:cNvPr id="18" name="Rounded Rectangle 17">
            <a:extLst>
              <a:ext uri="{FF2B5EF4-FFF2-40B4-BE49-F238E27FC236}">
                <a16:creationId xmlns:a16="http://schemas.microsoft.com/office/drawing/2014/main" id="{F81B2481-6982-A7D9-B37E-A9A608C40B20}"/>
              </a:ext>
            </a:extLst>
          </p:cNvPr>
          <p:cNvSpPr/>
          <p:nvPr/>
        </p:nvSpPr>
        <p:spPr>
          <a:xfrm>
            <a:off x="4038600" y="1700300"/>
            <a:ext cx="3048000" cy="381000"/>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a:pPr>
            <a:r>
              <a:rPr lang="id-ID" sz="1400" dirty="0">
                <a:latin typeface="Quire Sans" panose="020B0502040400020003" pitchFamily="34" charset="0"/>
                <a:cs typeface="Quire Sans" panose="020B0502040400020003" pitchFamily="34" charset="0"/>
              </a:rPr>
              <a:t>Mitra BUMN</a:t>
            </a:r>
          </a:p>
        </p:txBody>
      </p:sp>
      <p:sp>
        <p:nvSpPr>
          <p:cNvPr id="22" name="Rounded Rectangle 21">
            <a:extLst>
              <a:ext uri="{FF2B5EF4-FFF2-40B4-BE49-F238E27FC236}">
                <a16:creationId xmlns:a16="http://schemas.microsoft.com/office/drawing/2014/main" id="{A1EF49AA-F9C4-A157-26CF-FD5F82B8ADE5}"/>
              </a:ext>
            </a:extLst>
          </p:cNvPr>
          <p:cNvSpPr/>
          <p:nvPr/>
        </p:nvSpPr>
        <p:spPr>
          <a:xfrm>
            <a:off x="4038600" y="2339246"/>
            <a:ext cx="3048000" cy="381000"/>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2"/>
            </a:pPr>
            <a:r>
              <a:rPr lang="id-ID" sz="1400" dirty="0">
                <a:latin typeface="Quire Sans" panose="020B0502040400020003" pitchFamily="34" charset="0"/>
                <a:cs typeface="Quire Sans" panose="020B0502040400020003" pitchFamily="34" charset="0"/>
              </a:rPr>
              <a:t>Penambah produksi nasional</a:t>
            </a:r>
          </a:p>
        </p:txBody>
      </p:sp>
      <p:sp>
        <p:nvSpPr>
          <p:cNvPr id="23" name="Rounded Rectangle 22">
            <a:extLst>
              <a:ext uri="{FF2B5EF4-FFF2-40B4-BE49-F238E27FC236}">
                <a16:creationId xmlns:a16="http://schemas.microsoft.com/office/drawing/2014/main" id="{909F3CDF-0320-135E-FD33-D2504F01E65C}"/>
              </a:ext>
            </a:extLst>
          </p:cNvPr>
          <p:cNvSpPr/>
          <p:nvPr/>
        </p:nvSpPr>
        <p:spPr>
          <a:xfrm>
            <a:off x="4038600" y="2978192"/>
            <a:ext cx="3048000" cy="381000"/>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3"/>
            </a:pPr>
            <a:r>
              <a:rPr lang="id-ID" sz="1400" dirty="0">
                <a:latin typeface="Quire Sans" panose="020B0502040400020003" pitchFamily="34" charset="0"/>
                <a:cs typeface="Quire Sans" panose="020B0502040400020003" pitchFamily="34" charset="0"/>
              </a:rPr>
              <a:t>Pembuka kesempatan kerja</a:t>
            </a:r>
          </a:p>
        </p:txBody>
      </p:sp>
      <p:sp>
        <p:nvSpPr>
          <p:cNvPr id="24" name="Rounded Rectangle 23">
            <a:extLst>
              <a:ext uri="{FF2B5EF4-FFF2-40B4-BE49-F238E27FC236}">
                <a16:creationId xmlns:a16="http://schemas.microsoft.com/office/drawing/2014/main" id="{FBDACDFC-7194-92ED-0F7E-305C6C005F08}"/>
              </a:ext>
            </a:extLst>
          </p:cNvPr>
          <p:cNvSpPr/>
          <p:nvPr/>
        </p:nvSpPr>
        <p:spPr>
          <a:xfrm>
            <a:off x="4038600" y="3617138"/>
            <a:ext cx="3048000" cy="478612"/>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4"/>
            </a:pPr>
            <a:r>
              <a:rPr lang="id-ID" sz="1400" dirty="0">
                <a:latin typeface="Quire Sans" panose="020B0502040400020003" pitchFamily="34" charset="0"/>
                <a:cs typeface="Quire Sans" panose="020B0502040400020003" pitchFamily="34" charset="0"/>
              </a:rPr>
              <a:t>Penambah kas negara dan pemacu pendapatan nasional</a:t>
            </a:r>
          </a:p>
        </p:txBody>
      </p:sp>
    </p:spTree>
    <p:extLst>
      <p:ext uri="{BB962C8B-B14F-4D97-AF65-F5344CB8AC3E}">
        <p14:creationId xmlns:p14="http://schemas.microsoft.com/office/powerpoint/2010/main" val="328867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C999">
            <a:alpha val="20256"/>
          </a:srgbClr>
        </a:solidFill>
        <a:effectLst/>
      </p:bgPr>
    </p:bg>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C93A6395-31C7-D1FC-C0B3-D91AB1412038}"/>
              </a:ext>
            </a:extLst>
          </p:cNvPr>
          <p:cNvSpPr/>
          <p:nvPr/>
        </p:nvSpPr>
        <p:spPr>
          <a:xfrm>
            <a:off x="2957727" y="1469217"/>
            <a:ext cx="5421791" cy="2080499"/>
          </a:xfrm>
          <a:prstGeom prst="roundRect">
            <a:avLst>
              <a:gd name="adj" fmla="val 680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2" name="Google Shape;1250;p34">
            <a:extLst>
              <a:ext uri="{FF2B5EF4-FFF2-40B4-BE49-F238E27FC236}">
                <a16:creationId xmlns:a16="http://schemas.microsoft.com/office/drawing/2014/main" id="{FC61ADD9-F4FB-8217-C947-5ED07EC2512A}"/>
              </a:ext>
            </a:extLst>
          </p:cNvPr>
          <p:cNvGrpSpPr/>
          <p:nvPr/>
        </p:nvGrpSpPr>
        <p:grpSpPr>
          <a:xfrm flipH="1">
            <a:off x="7696200" y="2030652"/>
            <a:ext cx="1197429" cy="2827098"/>
            <a:chOff x="-217339" y="2244225"/>
            <a:chExt cx="1197429" cy="2827098"/>
          </a:xfrm>
        </p:grpSpPr>
        <p:sp>
          <p:nvSpPr>
            <p:cNvPr id="53" name="Google Shape;1251;p34">
              <a:extLst>
                <a:ext uri="{FF2B5EF4-FFF2-40B4-BE49-F238E27FC236}">
                  <a16:creationId xmlns:a16="http://schemas.microsoft.com/office/drawing/2014/main" id="{438CF3E8-014B-8D2C-5543-6D03AE3E07AE}"/>
                </a:ext>
              </a:extLst>
            </p:cNvPr>
            <p:cNvSpPr/>
            <p:nvPr/>
          </p:nvSpPr>
          <p:spPr>
            <a:xfrm flipH="1">
              <a:off x="645505" y="2669176"/>
              <a:ext cx="295773" cy="456726"/>
            </a:xfrm>
            <a:custGeom>
              <a:avLst/>
              <a:gdLst/>
              <a:ahLst/>
              <a:cxnLst/>
              <a:rect l="l" t="t" r="r" b="b"/>
              <a:pathLst>
                <a:path w="3155" h="4872" extrusionOk="0">
                  <a:moveTo>
                    <a:pt x="718" y="0"/>
                  </a:moveTo>
                  <a:lnTo>
                    <a:pt x="0" y="348"/>
                  </a:lnTo>
                  <a:cubicBezTo>
                    <a:pt x="0" y="348"/>
                    <a:pt x="631" y="2437"/>
                    <a:pt x="914" y="3112"/>
                  </a:cubicBezTo>
                  <a:cubicBezTo>
                    <a:pt x="1183" y="3728"/>
                    <a:pt x="1725" y="4871"/>
                    <a:pt x="2283" y="4871"/>
                  </a:cubicBezTo>
                  <a:cubicBezTo>
                    <a:pt x="2356" y="4871"/>
                    <a:pt x="2429" y="4852"/>
                    <a:pt x="2502" y="4809"/>
                  </a:cubicBezTo>
                  <a:cubicBezTo>
                    <a:pt x="3155" y="4417"/>
                    <a:pt x="2959" y="3590"/>
                    <a:pt x="2872" y="3395"/>
                  </a:cubicBezTo>
                  <a:cubicBezTo>
                    <a:pt x="1958" y="1545"/>
                    <a:pt x="718" y="0"/>
                    <a:pt x="718" y="0"/>
                  </a:cubicBezTo>
                  <a:close/>
                </a:path>
              </a:pathLst>
            </a:custGeom>
            <a:solidFill>
              <a:srgbClr val="FFA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52;p34">
              <a:extLst>
                <a:ext uri="{FF2B5EF4-FFF2-40B4-BE49-F238E27FC236}">
                  <a16:creationId xmlns:a16="http://schemas.microsoft.com/office/drawing/2014/main" id="{07C68A15-D2A9-7429-7FC0-D2351307097B}"/>
                </a:ext>
              </a:extLst>
            </p:cNvPr>
            <p:cNvSpPr/>
            <p:nvPr/>
          </p:nvSpPr>
          <p:spPr>
            <a:xfrm flipH="1">
              <a:off x="-78686" y="4908769"/>
              <a:ext cx="195932" cy="162554"/>
            </a:xfrm>
            <a:custGeom>
              <a:avLst/>
              <a:gdLst/>
              <a:ahLst/>
              <a:cxnLst/>
              <a:rect l="l" t="t" r="r" b="b"/>
              <a:pathLst>
                <a:path w="2090" h="1734" extrusionOk="0">
                  <a:moveTo>
                    <a:pt x="1850" y="1"/>
                  </a:moveTo>
                  <a:lnTo>
                    <a:pt x="457" y="327"/>
                  </a:lnTo>
                  <a:cubicBezTo>
                    <a:pt x="457" y="327"/>
                    <a:pt x="0" y="1176"/>
                    <a:pt x="66" y="1371"/>
                  </a:cubicBezTo>
                  <a:cubicBezTo>
                    <a:pt x="104" y="1449"/>
                    <a:pt x="385" y="1733"/>
                    <a:pt x="783" y="1733"/>
                  </a:cubicBezTo>
                  <a:cubicBezTo>
                    <a:pt x="833" y="1733"/>
                    <a:pt x="883" y="1729"/>
                    <a:pt x="936" y="1720"/>
                  </a:cubicBezTo>
                  <a:cubicBezTo>
                    <a:pt x="1284" y="1676"/>
                    <a:pt x="1806" y="1219"/>
                    <a:pt x="1893" y="1197"/>
                  </a:cubicBezTo>
                  <a:cubicBezTo>
                    <a:pt x="2089" y="1132"/>
                    <a:pt x="1850" y="1"/>
                    <a:pt x="1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53;p34">
              <a:extLst>
                <a:ext uri="{FF2B5EF4-FFF2-40B4-BE49-F238E27FC236}">
                  <a16:creationId xmlns:a16="http://schemas.microsoft.com/office/drawing/2014/main" id="{4C60478C-BDD4-9124-B734-78245D5EA4BB}"/>
                </a:ext>
              </a:extLst>
            </p:cNvPr>
            <p:cNvSpPr/>
            <p:nvPr/>
          </p:nvSpPr>
          <p:spPr>
            <a:xfrm flipH="1">
              <a:off x="321141" y="2716611"/>
              <a:ext cx="465175" cy="401416"/>
            </a:xfrm>
            <a:custGeom>
              <a:avLst/>
              <a:gdLst/>
              <a:ahLst/>
              <a:cxnLst/>
              <a:rect l="l" t="t" r="r" b="b"/>
              <a:pathLst>
                <a:path w="4962" h="4282" extrusionOk="0">
                  <a:moveTo>
                    <a:pt x="3824" y="1"/>
                  </a:moveTo>
                  <a:cubicBezTo>
                    <a:pt x="3406" y="1"/>
                    <a:pt x="3018" y="279"/>
                    <a:pt x="2720" y="517"/>
                  </a:cubicBezTo>
                  <a:cubicBezTo>
                    <a:pt x="2285" y="865"/>
                    <a:pt x="218" y="2997"/>
                    <a:pt x="109" y="3302"/>
                  </a:cubicBezTo>
                  <a:cubicBezTo>
                    <a:pt x="1" y="3585"/>
                    <a:pt x="697" y="4281"/>
                    <a:pt x="915" y="4281"/>
                  </a:cubicBezTo>
                  <a:cubicBezTo>
                    <a:pt x="1132" y="4281"/>
                    <a:pt x="3895" y="2192"/>
                    <a:pt x="4331" y="1692"/>
                  </a:cubicBezTo>
                  <a:cubicBezTo>
                    <a:pt x="4766" y="1191"/>
                    <a:pt x="4962" y="626"/>
                    <a:pt x="4418" y="212"/>
                  </a:cubicBezTo>
                  <a:cubicBezTo>
                    <a:pt x="4218" y="61"/>
                    <a:pt x="4018" y="1"/>
                    <a:pt x="3824" y="1"/>
                  </a:cubicBezTo>
                  <a:close/>
                </a:path>
              </a:pathLst>
            </a:custGeom>
            <a:solidFill>
              <a:srgbClr val="FFA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54;p34">
              <a:extLst>
                <a:ext uri="{FF2B5EF4-FFF2-40B4-BE49-F238E27FC236}">
                  <a16:creationId xmlns:a16="http://schemas.microsoft.com/office/drawing/2014/main" id="{1C314F51-264C-8A8E-3238-A77211443218}"/>
                </a:ext>
              </a:extLst>
            </p:cNvPr>
            <p:cNvSpPr/>
            <p:nvPr/>
          </p:nvSpPr>
          <p:spPr>
            <a:xfrm flipH="1">
              <a:off x="351703" y="2715768"/>
              <a:ext cx="357084" cy="347138"/>
            </a:xfrm>
            <a:custGeom>
              <a:avLst/>
              <a:gdLst/>
              <a:ahLst/>
              <a:cxnLst/>
              <a:rect l="l" t="t" r="r" b="b"/>
              <a:pathLst>
                <a:path w="3809" h="3703" extrusionOk="0">
                  <a:moveTo>
                    <a:pt x="2942" y="0"/>
                  </a:moveTo>
                  <a:cubicBezTo>
                    <a:pt x="2647" y="0"/>
                    <a:pt x="2084" y="117"/>
                    <a:pt x="1415" y="787"/>
                  </a:cubicBezTo>
                  <a:cubicBezTo>
                    <a:pt x="914" y="1266"/>
                    <a:pt x="0" y="2245"/>
                    <a:pt x="0" y="2245"/>
                  </a:cubicBezTo>
                  <a:cubicBezTo>
                    <a:pt x="0" y="2245"/>
                    <a:pt x="175" y="2723"/>
                    <a:pt x="631" y="3137"/>
                  </a:cubicBezTo>
                  <a:cubicBezTo>
                    <a:pt x="1154" y="3616"/>
                    <a:pt x="1654" y="3703"/>
                    <a:pt x="1654" y="3703"/>
                  </a:cubicBezTo>
                  <a:cubicBezTo>
                    <a:pt x="1654" y="3703"/>
                    <a:pt x="3612" y="1723"/>
                    <a:pt x="3765" y="1179"/>
                  </a:cubicBezTo>
                  <a:cubicBezTo>
                    <a:pt x="3808" y="1026"/>
                    <a:pt x="3743" y="47"/>
                    <a:pt x="3025" y="4"/>
                  </a:cubicBezTo>
                  <a:cubicBezTo>
                    <a:pt x="3000" y="2"/>
                    <a:pt x="2972" y="0"/>
                    <a:pt x="2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55;p34">
              <a:extLst>
                <a:ext uri="{FF2B5EF4-FFF2-40B4-BE49-F238E27FC236}">
                  <a16:creationId xmlns:a16="http://schemas.microsoft.com/office/drawing/2014/main" id="{950207D6-E640-A319-07A8-3EA305A4D520}"/>
                </a:ext>
              </a:extLst>
            </p:cNvPr>
            <p:cNvSpPr/>
            <p:nvPr/>
          </p:nvSpPr>
          <p:spPr>
            <a:xfrm flipH="1">
              <a:off x="351703" y="2715768"/>
              <a:ext cx="357084" cy="347138"/>
            </a:xfrm>
            <a:custGeom>
              <a:avLst/>
              <a:gdLst/>
              <a:ahLst/>
              <a:cxnLst/>
              <a:rect l="l" t="t" r="r" b="b"/>
              <a:pathLst>
                <a:path w="3809" h="3703" extrusionOk="0">
                  <a:moveTo>
                    <a:pt x="2942" y="0"/>
                  </a:moveTo>
                  <a:cubicBezTo>
                    <a:pt x="2647" y="0"/>
                    <a:pt x="2084" y="117"/>
                    <a:pt x="1415" y="787"/>
                  </a:cubicBezTo>
                  <a:cubicBezTo>
                    <a:pt x="914" y="1266"/>
                    <a:pt x="0" y="2245"/>
                    <a:pt x="0" y="2245"/>
                  </a:cubicBezTo>
                  <a:cubicBezTo>
                    <a:pt x="0" y="2245"/>
                    <a:pt x="175" y="2723"/>
                    <a:pt x="631" y="3137"/>
                  </a:cubicBezTo>
                  <a:cubicBezTo>
                    <a:pt x="1154" y="3616"/>
                    <a:pt x="1654" y="3703"/>
                    <a:pt x="1654" y="3703"/>
                  </a:cubicBezTo>
                  <a:cubicBezTo>
                    <a:pt x="1654" y="3703"/>
                    <a:pt x="3612" y="1723"/>
                    <a:pt x="3765" y="1179"/>
                  </a:cubicBezTo>
                  <a:cubicBezTo>
                    <a:pt x="3808" y="1026"/>
                    <a:pt x="3743" y="47"/>
                    <a:pt x="3025" y="4"/>
                  </a:cubicBezTo>
                  <a:cubicBezTo>
                    <a:pt x="3000" y="2"/>
                    <a:pt x="2972" y="0"/>
                    <a:pt x="2942" y="0"/>
                  </a:cubicBezTo>
                  <a:close/>
                </a:path>
              </a:pathLst>
            </a:custGeom>
            <a:solidFill>
              <a:srgbClr val="191919">
                <a:alpha val="17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56;p34">
              <a:extLst>
                <a:ext uri="{FF2B5EF4-FFF2-40B4-BE49-F238E27FC236}">
                  <a16:creationId xmlns:a16="http://schemas.microsoft.com/office/drawing/2014/main" id="{84FBA928-BD22-31BD-2064-06216E10562B}"/>
                </a:ext>
              </a:extLst>
            </p:cNvPr>
            <p:cNvSpPr/>
            <p:nvPr/>
          </p:nvSpPr>
          <p:spPr>
            <a:xfrm flipH="1">
              <a:off x="31463" y="2473340"/>
              <a:ext cx="540642" cy="1187187"/>
            </a:xfrm>
            <a:custGeom>
              <a:avLst/>
              <a:gdLst/>
              <a:ahLst/>
              <a:cxnLst/>
              <a:rect l="l" t="t" r="r" b="b"/>
              <a:pathLst>
                <a:path w="5767" h="12664" extrusionOk="0">
                  <a:moveTo>
                    <a:pt x="3395" y="1"/>
                  </a:moveTo>
                  <a:lnTo>
                    <a:pt x="1806" y="588"/>
                  </a:lnTo>
                  <a:cubicBezTo>
                    <a:pt x="1806" y="588"/>
                    <a:pt x="1676" y="2285"/>
                    <a:pt x="1654" y="2394"/>
                  </a:cubicBezTo>
                  <a:cubicBezTo>
                    <a:pt x="1632" y="2524"/>
                    <a:pt x="566" y="2851"/>
                    <a:pt x="392" y="3090"/>
                  </a:cubicBezTo>
                  <a:cubicBezTo>
                    <a:pt x="283" y="3221"/>
                    <a:pt x="305" y="3525"/>
                    <a:pt x="261" y="3721"/>
                  </a:cubicBezTo>
                  <a:cubicBezTo>
                    <a:pt x="240" y="3917"/>
                    <a:pt x="0" y="4635"/>
                    <a:pt x="174" y="5527"/>
                  </a:cubicBezTo>
                  <a:cubicBezTo>
                    <a:pt x="196" y="5658"/>
                    <a:pt x="348" y="7725"/>
                    <a:pt x="348" y="8312"/>
                  </a:cubicBezTo>
                  <a:cubicBezTo>
                    <a:pt x="348" y="8900"/>
                    <a:pt x="174" y="11228"/>
                    <a:pt x="348" y="11511"/>
                  </a:cubicBezTo>
                  <a:cubicBezTo>
                    <a:pt x="522" y="11815"/>
                    <a:pt x="1436" y="12664"/>
                    <a:pt x="1545" y="12664"/>
                  </a:cubicBezTo>
                  <a:cubicBezTo>
                    <a:pt x="1654" y="12664"/>
                    <a:pt x="4482" y="11554"/>
                    <a:pt x="4352" y="10662"/>
                  </a:cubicBezTo>
                  <a:cubicBezTo>
                    <a:pt x="4200" y="9770"/>
                    <a:pt x="3764" y="8334"/>
                    <a:pt x="3982" y="7420"/>
                  </a:cubicBezTo>
                  <a:cubicBezTo>
                    <a:pt x="4178" y="6506"/>
                    <a:pt x="5766" y="3721"/>
                    <a:pt x="5483" y="3090"/>
                  </a:cubicBezTo>
                  <a:cubicBezTo>
                    <a:pt x="5244" y="2590"/>
                    <a:pt x="3960" y="2329"/>
                    <a:pt x="3612" y="2046"/>
                  </a:cubicBezTo>
                  <a:cubicBezTo>
                    <a:pt x="3482" y="1959"/>
                    <a:pt x="3395" y="1"/>
                    <a:pt x="3395"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57;p34">
              <a:extLst>
                <a:ext uri="{FF2B5EF4-FFF2-40B4-BE49-F238E27FC236}">
                  <a16:creationId xmlns:a16="http://schemas.microsoft.com/office/drawing/2014/main" id="{853995EC-FEE7-F0E7-FA0D-AEBED31B0D99}"/>
                </a:ext>
              </a:extLst>
            </p:cNvPr>
            <p:cNvSpPr/>
            <p:nvPr/>
          </p:nvSpPr>
          <p:spPr>
            <a:xfrm flipH="1">
              <a:off x="43744" y="2665051"/>
              <a:ext cx="524330" cy="757178"/>
            </a:xfrm>
            <a:custGeom>
              <a:avLst/>
              <a:gdLst/>
              <a:ahLst/>
              <a:cxnLst/>
              <a:rect l="l" t="t" r="r" b="b"/>
              <a:pathLst>
                <a:path w="5593" h="8077" extrusionOk="0">
                  <a:moveTo>
                    <a:pt x="3569" y="1"/>
                  </a:moveTo>
                  <a:lnTo>
                    <a:pt x="1850" y="1023"/>
                  </a:lnTo>
                  <a:lnTo>
                    <a:pt x="1611" y="349"/>
                  </a:lnTo>
                  <a:cubicBezTo>
                    <a:pt x="1611" y="349"/>
                    <a:pt x="479" y="719"/>
                    <a:pt x="349" y="958"/>
                  </a:cubicBezTo>
                  <a:cubicBezTo>
                    <a:pt x="197" y="1197"/>
                    <a:pt x="131" y="1807"/>
                    <a:pt x="88" y="2003"/>
                  </a:cubicBezTo>
                  <a:cubicBezTo>
                    <a:pt x="23" y="2198"/>
                    <a:pt x="1" y="3112"/>
                    <a:pt x="88" y="3895"/>
                  </a:cubicBezTo>
                  <a:cubicBezTo>
                    <a:pt x="131" y="4352"/>
                    <a:pt x="110" y="4962"/>
                    <a:pt x="197" y="5723"/>
                  </a:cubicBezTo>
                  <a:cubicBezTo>
                    <a:pt x="262" y="6398"/>
                    <a:pt x="175" y="8073"/>
                    <a:pt x="175" y="8073"/>
                  </a:cubicBezTo>
                  <a:cubicBezTo>
                    <a:pt x="175" y="8073"/>
                    <a:pt x="279" y="8077"/>
                    <a:pt x="467" y="8077"/>
                  </a:cubicBezTo>
                  <a:cubicBezTo>
                    <a:pt x="749" y="8077"/>
                    <a:pt x="1219" y="8069"/>
                    <a:pt x="1807" y="8030"/>
                  </a:cubicBezTo>
                  <a:cubicBezTo>
                    <a:pt x="2960" y="7986"/>
                    <a:pt x="4113" y="7812"/>
                    <a:pt x="4157" y="7768"/>
                  </a:cubicBezTo>
                  <a:cubicBezTo>
                    <a:pt x="4374" y="7573"/>
                    <a:pt x="4070" y="5810"/>
                    <a:pt x="4113" y="5614"/>
                  </a:cubicBezTo>
                  <a:cubicBezTo>
                    <a:pt x="4157" y="5419"/>
                    <a:pt x="5549" y="2024"/>
                    <a:pt x="5571" y="1567"/>
                  </a:cubicBezTo>
                  <a:cubicBezTo>
                    <a:pt x="5593" y="1132"/>
                    <a:pt x="5419" y="828"/>
                    <a:pt x="5070" y="654"/>
                  </a:cubicBezTo>
                  <a:cubicBezTo>
                    <a:pt x="4744" y="479"/>
                    <a:pt x="3569" y="1"/>
                    <a:pt x="3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58;p34">
              <a:extLst>
                <a:ext uri="{FF2B5EF4-FFF2-40B4-BE49-F238E27FC236}">
                  <a16:creationId xmlns:a16="http://schemas.microsoft.com/office/drawing/2014/main" id="{A34C7DF9-88BA-A3E8-EE0A-3B1DD164BD2D}"/>
                </a:ext>
              </a:extLst>
            </p:cNvPr>
            <p:cNvSpPr/>
            <p:nvPr/>
          </p:nvSpPr>
          <p:spPr>
            <a:xfrm flipH="1">
              <a:off x="9057" y="2720174"/>
              <a:ext cx="544673" cy="683401"/>
            </a:xfrm>
            <a:custGeom>
              <a:avLst/>
              <a:gdLst/>
              <a:ahLst/>
              <a:cxnLst/>
              <a:rect l="l" t="t" r="r" b="b"/>
              <a:pathLst>
                <a:path w="5810" h="7290" extrusionOk="0">
                  <a:moveTo>
                    <a:pt x="4700" y="0"/>
                  </a:moveTo>
                  <a:lnTo>
                    <a:pt x="4700" y="0"/>
                  </a:lnTo>
                  <a:cubicBezTo>
                    <a:pt x="4700" y="0"/>
                    <a:pt x="5809" y="610"/>
                    <a:pt x="4722" y="1480"/>
                  </a:cubicBezTo>
                  <a:cubicBezTo>
                    <a:pt x="4243" y="1850"/>
                    <a:pt x="1958" y="2415"/>
                    <a:pt x="1523" y="2546"/>
                  </a:cubicBezTo>
                  <a:cubicBezTo>
                    <a:pt x="0" y="3025"/>
                    <a:pt x="2372" y="6419"/>
                    <a:pt x="2546" y="6680"/>
                  </a:cubicBezTo>
                  <a:cubicBezTo>
                    <a:pt x="2720" y="6941"/>
                    <a:pt x="2720" y="7289"/>
                    <a:pt x="2720" y="7289"/>
                  </a:cubicBezTo>
                  <a:lnTo>
                    <a:pt x="4199" y="7115"/>
                  </a:lnTo>
                  <a:cubicBezTo>
                    <a:pt x="4208" y="7117"/>
                    <a:pt x="4217" y="7118"/>
                    <a:pt x="4225" y="7118"/>
                  </a:cubicBezTo>
                  <a:cubicBezTo>
                    <a:pt x="4630" y="7118"/>
                    <a:pt x="3963" y="4995"/>
                    <a:pt x="4134" y="4526"/>
                  </a:cubicBezTo>
                  <a:cubicBezTo>
                    <a:pt x="4308" y="4047"/>
                    <a:pt x="5418" y="1349"/>
                    <a:pt x="5418" y="979"/>
                  </a:cubicBezTo>
                  <a:cubicBezTo>
                    <a:pt x="5418" y="196"/>
                    <a:pt x="4700" y="0"/>
                    <a:pt x="4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59;p34">
              <a:extLst>
                <a:ext uri="{FF2B5EF4-FFF2-40B4-BE49-F238E27FC236}">
                  <a16:creationId xmlns:a16="http://schemas.microsoft.com/office/drawing/2014/main" id="{33F14A5E-7A23-D923-5EFC-B27530640F1A}"/>
                </a:ext>
              </a:extLst>
            </p:cNvPr>
            <p:cNvSpPr/>
            <p:nvPr/>
          </p:nvSpPr>
          <p:spPr>
            <a:xfrm flipH="1">
              <a:off x="241553" y="2538588"/>
              <a:ext cx="167433" cy="126556"/>
            </a:xfrm>
            <a:custGeom>
              <a:avLst/>
              <a:gdLst/>
              <a:ahLst/>
              <a:cxnLst/>
              <a:rect l="l" t="t" r="r" b="b"/>
              <a:pathLst>
                <a:path w="1786" h="1350" extrusionOk="0">
                  <a:moveTo>
                    <a:pt x="1742" y="1"/>
                  </a:moveTo>
                  <a:lnTo>
                    <a:pt x="1" y="632"/>
                  </a:lnTo>
                  <a:lnTo>
                    <a:pt x="1241" y="1350"/>
                  </a:lnTo>
                  <a:lnTo>
                    <a:pt x="1785" y="1023"/>
                  </a:lnTo>
                  <a:lnTo>
                    <a:pt x="1742" y="1"/>
                  </a:lnTo>
                  <a:close/>
                </a:path>
              </a:pathLst>
            </a:custGeom>
            <a:solidFill>
              <a:srgbClr val="FFA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60;p34">
              <a:extLst>
                <a:ext uri="{FF2B5EF4-FFF2-40B4-BE49-F238E27FC236}">
                  <a16:creationId xmlns:a16="http://schemas.microsoft.com/office/drawing/2014/main" id="{B31B487A-1FFF-704F-B35C-0E3BDB970639}"/>
                </a:ext>
              </a:extLst>
            </p:cNvPr>
            <p:cNvSpPr/>
            <p:nvPr/>
          </p:nvSpPr>
          <p:spPr>
            <a:xfrm flipH="1">
              <a:off x="168148" y="2253131"/>
              <a:ext cx="324460" cy="344325"/>
            </a:xfrm>
            <a:custGeom>
              <a:avLst/>
              <a:gdLst/>
              <a:ahLst/>
              <a:cxnLst/>
              <a:rect l="l" t="t" r="r" b="b"/>
              <a:pathLst>
                <a:path w="3461" h="3673" extrusionOk="0">
                  <a:moveTo>
                    <a:pt x="1723" y="1"/>
                  </a:moveTo>
                  <a:cubicBezTo>
                    <a:pt x="1240" y="1"/>
                    <a:pt x="765" y="184"/>
                    <a:pt x="523" y="391"/>
                  </a:cubicBezTo>
                  <a:cubicBezTo>
                    <a:pt x="1" y="826"/>
                    <a:pt x="218" y="1610"/>
                    <a:pt x="240" y="1675"/>
                  </a:cubicBezTo>
                  <a:cubicBezTo>
                    <a:pt x="262" y="1740"/>
                    <a:pt x="110" y="2415"/>
                    <a:pt x="110" y="2524"/>
                  </a:cubicBezTo>
                  <a:cubicBezTo>
                    <a:pt x="131" y="2611"/>
                    <a:pt x="218" y="2654"/>
                    <a:pt x="262" y="2654"/>
                  </a:cubicBezTo>
                  <a:cubicBezTo>
                    <a:pt x="305" y="2654"/>
                    <a:pt x="371" y="3590"/>
                    <a:pt x="480" y="3655"/>
                  </a:cubicBezTo>
                  <a:cubicBezTo>
                    <a:pt x="517" y="3668"/>
                    <a:pt x="583" y="3673"/>
                    <a:pt x="665" y="3673"/>
                  </a:cubicBezTo>
                  <a:cubicBezTo>
                    <a:pt x="1007" y="3673"/>
                    <a:pt x="1632" y="3581"/>
                    <a:pt x="1720" y="3546"/>
                  </a:cubicBezTo>
                  <a:cubicBezTo>
                    <a:pt x="2242" y="3350"/>
                    <a:pt x="2503" y="3133"/>
                    <a:pt x="2786" y="2741"/>
                  </a:cubicBezTo>
                  <a:cubicBezTo>
                    <a:pt x="3156" y="2241"/>
                    <a:pt x="3460" y="1414"/>
                    <a:pt x="2873" y="544"/>
                  </a:cubicBezTo>
                  <a:cubicBezTo>
                    <a:pt x="2587" y="145"/>
                    <a:pt x="2151" y="1"/>
                    <a:pt x="1723"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61;p34">
              <a:extLst>
                <a:ext uri="{FF2B5EF4-FFF2-40B4-BE49-F238E27FC236}">
                  <a16:creationId xmlns:a16="http://schemas.microsoft.com/office/drawing/2014/main" id="{46491A29-8B07-59DB-51A8-88FE9161C9C3}"/>
                </a:ext>
              </a:extLst>
            </p:cNvPr>
            <p:cNvSpPr/>
            <p:nvPr/>
          </p:nvSpPr>
          <p:spPr>
            <a:xfrm flipH="1">
              <a:off x="168429" y="2244225"/>
              <a:ext cx="301679" cy="304671"/>
            </a:xfrm>
            <a:custGeom>
              <a:avLst/>
              <a:gdLst/>
              <a:ahLst/>
              <a:cxnLst/>
              <a:rect l="l" t="t" r="r" b="b"/>
              <a:pathLst>
                <a:path w="3218" h="3250" extrusionOk="0">
                  <a:moveTo>
                    <a:pt x="1361" y="0"/>
                  </a:moveTo>
                  <a:cubicBezTo>
                    <a:pt x="1321" y="0"/>
                    <a:pt x="1287" y="3"/>
                    <a:pt x="1262" y="8"/>
                  </a:cubicBezTo>
                  <a:cubicBezTo>
                    <a:pt x="1001" y="51"/>
                    <a:pt x="240" y="73"/>
                    <a:pt x="0" y="878"/>
                  </a:cubicBezTo>
                  <a:cubicBezTo>
                    <a:pt x="0" y="878"/>
                    <a:pt x="161" y="798"/>
                    <a:pt x="420" y="798"/>
                  </a:cubicBezTo>
                  <a:cubicBezTo>
                    <a:pt x="718" y="798"/>
                    <a:pt x="1145" y="903"/>
                    <a:pt x="1610" y="1357"/>
                  </a:cubicBezTo>
                  <a:cubicBezTo>
                    <a:pt x="1784" y="1531"/>
                    <a:pt x="1393" y="2270"/>
                    <a:pt x="1436" y="2336"/>
                  </a:cubicBezTo>
                  <a:cubicBezTo>
                    <a:pt x="1439" y="2342"/>
                    <a:pt x="1445" y="2344"/>
                    <a:pt x="1453" y="2344"/>
                  </a:cubicBezTo>
                  <a:cubicBezTo>
                    <a:pt x="1561" y="2344"/>
                    <a:pt x="2089" y="1892"/>
                    <a:pt x="2132" y="1892"/>
                  </a:cubicBezTo>
                  <a:cubicBezTo>
                    <a:pt x="2135" y="1892"/>
                    <a:pt x="2135" y="1895"/>
                    <a:pt x="2133" y="1901"/>
                  </a:cubicBezTo>
                  <a:cubicBezTo>
                    <a:pt x="1850" y="2749"/>
                    <a:pt x="2111" y="3250"/>
                    <a:pt x="2198" y="3250"/>
                  </a:cubicBezTo>
                  <a:cubicBezTo>
                    <a:pt x="2200" y="3250"/>
                    <a:pt x="2202" y="3250"/>
                    <a:pt x="2204" y="3250"/>
                  </a:cubicBezTo>
                  <a:cubicBezTo>
                    <a:pt x="2451" y="3250"/>
                    <a:pt x="3217" y="2087"/>
                    <a:pt x="2894" y="1096"/>
                  </a:cubicBezTo>
                  <a:cubicBezTo>
                    <a:pt x="2601" y="198"/>
                    <a:pt x="1714" y="0"/>
                    <a:pt x="1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62;p34">
              <a:extLst>
                <a:ext uri="{FF2B5EF4-FFF2-40B4-BE49-F238E27FC236}">
                  <a16:creationId xmlns:a16="http://schemas.microsoft.com/office/drawing/2014/main" id="{B4D5A527-351C-CD5D-6AD0-D9A95162A2B7}"/>
                </a:ext>
              </a:extLst>
            </p:cNvPr>
            <p:cNvSpPr/>
            <p:nvPr/>
          </p:nvSpPr>
          <p:spPr>
            <a:xfrm flipH="1">
              <a:off x="259928" y="2410999"/>
              <a:ext cx="63373" cy="93651"/>
            </a:xfrm>
            <a:custGeom>
              <a:avLst/>
              <a:gdLst/>
              <a:ahLst/>
              <a:cxnLst/>
              <a:rect l="l" t="t" r="r" b="b"/>
              <a:pathLst>
                <a:path w="676" h="999" extrusionOk="0">
                  <a:moveTo>
                    <a:pt x="409" y="0"/>
                  </a:moveTo>
                  <a:cubicBezTo>
                    <a:pt x="309" y="0"/>
                    <a:pt x="224" y="83"/>
                    <a:pt x="153" y="296"/>
                  </a:cubicBezTo>
                  <a:cubicBezTo>
                    <a:pt x="44" y="578"/>
                    <a:pt x="1" y="948"/>
                    <a:pt x="153" y="992"/>
                  </a:cubicBezTo>
                  <a:cubicBezTo>
                    <a:pt x="167" y="996"/>
                    <a:pt x="181" y="999"/>
                    <a:pt x="195" y="999"/>
                  </a:cubicBezTo>
                  <a:cubicBezTo>
                    <a:pt x="323" y="999"/>
                    <a:pt x="491" y="834"/>
                    <a:pt x="588" y="600"/>
                  </a:cubicBezTo>
                  <a:cubicBezTo>
                    <a:pt x="675" y="317"/>
                    <a:pt x="632" y="56"/>
                    <a:pt x="479" y="13"/>
                  </a:cubicBezTo>
                  <a:cubicBezTo>
                    <a:pt x="455" y="5"/>
                    <a:pt x="432" y="0"/>
                    <a:pt x="409" y="0"/>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63;p34">
              <a:extLst>
                <a:ext uri="{FF2B5EF4-FFF2-40B4-BE49-F238E27FC236}">
                  <a16:creationId xmlns:a16="http://schemas.microsoft.com/office/drawing/2014/main" id="{89772C14-F6D6-399E-E7D6-F007FDD9DB19}"/>
                </a:ext>
              </a:extLst>
            </p:cNvPr>
            <p:cNvSpPr/>
            <p:nvPr/>
          </p:nvSpPr>
          <p:spPr>
            <a:xfrm flipH="1">
              <a:off x="317019" y="4945518"/>
              <a:ext cx="104153" cy="18468"/>
            </a:xfrm>
            <a:custGeom>
              <a:avLst/>
              <a:gdLst/>
              <a:ahLst/>
              <a:cxnLst/>
              <a:rect l="l" t="t" r="r" b="b"/>
              <a:pathLst>
                <a:path w="1111" h="197" extrusionOk="0">
                  <a:moveTo>
                    <a:pt x="0" y="0"/>
                  </a:moveTo>
                  <a:lnTo>
                    <a:pt x="0" y="196"/>
                  </a:lnTo>
                  <a:lnTo>
                    <a:pt x="1110" y="196"/>
                  </a:lnTo>
                  <a:lnTo>
                    <a:pt x="1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4;p34">
              <a:extLst>
                <a:ext uri="{FF2B5EF4-FFF2-40B4-BE49-F238E27FC236}">
                  <a16:creationId xmlns:a16="http://schemas.microsoft.com/office/drawing/2014/main" id="{B9F1CFD5-9F69-58F4-4EBD-1165B9B8AD7E}"/>
                </a:ext>
              </a:extLst>
            </p:cNvPr>
            <p:cNvSpPr/>
            <p:nvPr/>
          </p:nvSpPr>
          <p:spPr>
            <a:xfrm flipH="1">
              <a:off x="296673" y="4807430"/>
              <a:ext cx="393740" cy="172866"/>
            </a:xfrm>
            <a:custGeom>
              <a:avLst/>
              <a:gdLst/>
              <a:ahLst/>
              <a:cxnLst/>
              <a:rect l="l" t="t" r="r" b="b"/>
              <a:pathLst>
                <a:path w="4200" h="1844" extrusionOk="0">
                  <a:moveTo>
                    <a:pt x="3753" y="1"/>
                  </a:moveTo>
                  <a:cubicBezTo>
                    <a:pt x="3431" y="1"/>
                    <a:pt x="2807" y="37"/>
                    <a:pt x="2807" y="37"/>
                  </a:cubicBezTo>
                  <a:cubicBezTo>
                    <a:pt x="2807" y="37"/>
                    <a:pt x="2241" y="233"/>
                    <a:pt x="1393" y="1016"/>
                  </a:cubicBezTo>
                  <a:cubicBezTo>
                    <a:pt x="1066" y="1321"/>
                    <a:pt x="0" y="1125"/>
                    <a:pt x="0" y="1691"/>
                  </a:cubicBezTo>
                  <a:cubicBezTo>
                    <a:pt x="0" y="1821"/>
                    <a:pt x="566" y="1843"/>
                    <a:pt x="892" y="1843"/>
                  </a:cubicBezTo>
                  <a:cubicBezTo>
                    <a:pt x="2002" y="1843"/>
                    <a:pt x="2154" y="1604"/>
                    <a:pt x="2590" y="1539"/>
                  </a:cubicBezTo>
                  <a:cubicBezTo>
                    <a:pt x="3025" y="1495"/>
                    <a:pt x="3525" y="1473"/>
                    <a:pt x="3939" y="1473"/>
                  </a:cubicBezTo>
                  <a:cubicBezTo>
                    <a:pt x="4091" y="1473"/>
                    <a:pt x="4200" y="1016"/>
                    <a:pt x="4200" y="799"/>
                  </a:cubicBezTo>
                  <a:cubicBezTo>
                    <a:pt x="4178" y="603"/>
                    <a:pt x="4091" y="211"/>
                    <a:pt x="3939" y="16"/>
                  </a:cubicBezTo>
                  <a:cubicBezTo>
                    <a:pt x="3933" y="5"/>
                    <a:pt x="3860" y="1"/>
                    <a:pt x="3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5;p34">
              <a:extLst>
                <a:ext uri="{FF2B5EF4-FFF2-40B4-BE49-F238E27FC236}">
                  <a16:creationId xmlns:a16="http://schemas.microsoft.com/office/drawing/2014/main" id="{936F2032-13A9-694A-515A-3C547FC005EC}"/>
                </a:ext>
              </a:extLst>
            </p:cNvPr>
            <p:cNvSpPr/>
            <p:nvPr/>
          </p:nvSpPr>
          <p:spPr>
            <a:xfrm flipH="1">
              <a:off x="219145" y="3380990"/>
              <a:ext cx="344803" cy="1478921"/>
            </a:xfrm>
            <a:custGeom>
              <a:avLst/>
              <a:gdLst/>
              <a:ahLst/>
              <a:cxnLst/>
              <a:rect l="l" t="t" r="r" b="b"/>
              <a:pathLst>
                <a:path w="3678" h="15776" extrusionOk="0">
                  <a:moveTo>
                    <a:pt x="174" y="1"/>
                  </a:moveTo>
                  <a:cubicBezTo>
                    <a:pt x="174" y="305"/>
                    <a:pt x="0" y="2438"/>
                    <a:pt x="22" y="3178"/>
                  </a:cubicBezTo>
                  <a:cubicBezTo>
                    <a:pt x="131" y="5484"/>
                    <a:pt x="457" y="8312"/>
                    <a:pt x="501" y="8726"/>
                  </a:cubicBezTo>
                  <a:cubicBezTo>
                    <a:pt x="566" y="9357"/>
                    <a:pt x="914" y="15406"/>
                    <a:pt x="914" y="15406"/>
                  </a:cubicBezTo>
                  <a:cubicBezTo>
                    <a:pt x="914" y="15406"/>
                    <a:pt x="1371" y="15775"/>
                    <a:pt x="1893" y="15775"/>
                  </a:cubicBezTo>
                  <a:cubicBezTo>
                    <a:pt x="2720" y="15775"/>
                    <a:pt x="3046" y="15536"/>
                    <a:pt x="3046" y="15536"/>
                  </a:cubicBezTo>
                  <a:cubicBezTo>
                    <a:pt x="3046" y="15536"/>
                    <a:pt x="2981" y="13077"/>
                    <a:pt x="3003" y="11859"/>
                  </a:cubicBezTo>
                  <a:cubicBezTo>
                    <a:pt x="3025" y="10836"/>
                    <a:pt x="2590" y="9292"/>
                    <a:pt x="2524" y="8922"/>
                  </a:cubicBezTo>
                  <a:cubicBezTo>
                    <a:pt x="2481" y="8530"/>
                    <a:pt x="2611" y="8204"/>
                    <a:pt x="2829" y="6594"/>
                  </a:cubicBezTo>
                  <a:cubicBezTo>
                    <a:pt x="3046" y="4983"/>
                    <a:pt x="3677" y="2916"/>
                    <a:pt x="3612" y="2285"/>
                  </a:cubicBezTo>
                  <a:cubicBezTo>
                    <a:pt x="3525" y="1633"/>
                    <a:pt x="2067" y="153"/>
                    <a:pt x="2067" y="153"/>
                  </a:cubicBezTo>
                  <a:lnTo>
                    <a:pt x="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6;p34">
              <a:extLst>
                <a:ext uri="{FF2B5EF4-FFF2-40B4-BE49-F238E27FC236}">
                  <a16:creationId xmlns:a16="http://schemas.microsoft.com/office/drawing/2014/main" id="{4FD500EA-D9AF-2F83-5860-726EB2E1D6B1}"/>
                </a:ext>
              </a:extLst>
            </p:cNvPr>
            <p:cNvSpPr/>
            <p:nvPr/>
          </p:nvSpPr>
          <p:spPr>
            <a:xfrm flipH="1">
              <a:off x="308863" y="2709955"/>
              <a:ext cx="85779" cy="51091"/>
            </a:xfrm>
            <a:custGeom>
              <a:avLst/>
              <a:gdLst/>
              <a:ahLst/>
              <a:cxnLst/>
              <a:rect l="l" t="t" r="r" b="b"/>
              <a:pathLst>
                <a:path w="915" h="545" extrusionOk="0">
                  <a:moveTo>
                    <a:pt x="914" y="0"/>
                  </a:moveTo>
                  <a:lnTo>
                    <a:pt x="87" y="131"/>
                  </a:lnTo>
                  <a:lnTo>
                    <a:pt x="0" y="544"/>
                  </a:lnTo>
                  <a:lnTo>
                    <a:pt x="914" y="0"/>
                  </a:lnTo>
                  <a:close/>
                </a:path>
              </a:pathLst>
            </a:custGeom>
            <a:solidFill>
              <a:srgbClr val="B8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7;p34">
              <a:extLst>
                <a:ext uri="{FF2B5EF4-FFF2-40B4-BE49-F238E27FC236}">
                  <a16:creationId xmlns:a16="http://schemas.microsoft.com/office/drawing/2014/main" id="{C8FF8880-E8A1-7F0D-10FB-42D34433B767}"/>
                </a:ext>
              </a:extLst>
            </p:cNvPr>
            <p:cNvSpPr/>
            <p:nvPr/>
          </p:nvSpPr>
          <p:spPr>
            <a:xfrm flipH="1">
              <a:off x="394548" y="2713987"/>
              <a:ext cx="32718" cy="47060"/>
            </a:xfrm>
            <a:custGeom>
              <a:avLst/>
              <a:gdLst/>
              <a:ahLst/>
              <a:cxnLst/>
              <a:rect l="l" t="t" r="r" b="b"/>
              <a:pathLst>
                <a:path w="349" h="502" extrusionOk="0">
                  <a:moveTo>
                    <a:pt x="218" y="1"/>
                  </a:moveTo>
                  <a:lnTo>
                    <a:pt x="0" y="175"/>
                  </a:lnTo>
                  <a:lnTo>
                    <a:pt x="348" y="501"/>
                  </a:lnTo>
                  <a:lnTo>
                    <a:pt x="218" y="1"/>
                  </a:lnTo>
                  <a:close/>
                </a:path>
              </a:pathLst>
            </a:custGeom>
            <a:solidFill>
              <a:srgbClr val="B8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8;p34">
              <a:extLst>
                <a:ext uri="{FF2B5EF4-FFF2-40B4-BE49-F238E27FC236}">
                  <a16:creationId xmlns:a16="http://schemas.microsoft.com/office/drawing/2014/main" id="{541E3DD0-6B76-8DC5-68B9-F8B1E6389A53}"/>
                </a:ext>
              </a:extLst>
            </p:cNvPr>
            <p:cNvSpPr/>
            <p:nvPr/>
          </p:nvSpPr>
          <p:spPr>
            <a:xfrm flipH="1">
              <a:off x="9057" y="2715949"/>
              <a:ext cx="544673" cy="683401"/>
            </a:xfrm>
            <a:custGeom>
              <a:avLst/>
              <a:gdLst/>
              <a:ahLst/>
              <a:cxnLst/>
              <a:rect l="l" t="t" r="r" b="b"/>
              <a:pathLst>
                <a:path w="5810" h="7290" extrusionOk="0">
                  <a:moveTo>
                    <a:pt x="4700" y="0"/>
                  </a:moveTo>
                  <a:lnTo>
                    <a:pt x="4700" y="0"/>
                  </a:lnTo>
                  <a:cubicBezTo>
                    <a:pt x="4700" y="0"/>
                    <a:pt x="5809" y="610"/>
                    <a:pt x="4722" y="1480"/>
                  </a:cubicBezTo>
                  <a:cubicBezTo>
                    <a:pt x="4243" y="1850"/>
                    <a:pt x="1958" y="2415"/>
                    <a:pt x="1523" y="2546"/>
                  </a:cubicBezTo>
                  <a:cubicBezTo>
                    <a:pt x="0" y="3025"/>
                    <a:pt x="2372" y="6419"/>
                    <a:pt x="2546" y="6680"/>
                  </a:cubicBezTo>
                  <a:cubicBezTo>
                    <a:pt x="2720" y="6941"/>
                    <a:pt x="2720" y="7289"/>
                    <a:pt x="2720" y="7289"/>
                  </a:cubicBezTo>
                  <a:lnTo>
                    <a:pt x="4199" y="7115"/>
                  </a:lnTo>
                  <a:cubicBezTo>
                    <a:pt x="4208" y="7117"/>
                    <a:pt x="4217" y="7118"/>
                    <a:pt x="4225" y="7118"/>
                  </a:cubicBezTo>
                  <a:cubicBezTo>
                    <a:pt x="4630" y="7118"/>
                    <a:pt x="3963" y="4995"/>
                    <a:pt x="4134" y="4526"/>
                  </a:cubicBezTo>
                  <a:cubicBezTo>
                    <a:pt x="4308" y="4047"/>
                    <a:pt x="5418" y="1349"/>
                    <a:pt x="5418" y="979"/>
                  </a:cubicBezTo>
                  <a:cubicBezTo>
                    <a:pt x="5418" y="196"/>
                    <a:pt x="4700" y="0"/>
                    <a:pt x="4700" y="0"/>
                  </a:cubicBezTo>
                  <a:close/>
                </a:path>
              </a:pathLst>
            </a:custGeom>
            <a:solidFill>
              <a:srgbClr val="191919">
                <a:alpha val="17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9;p34">
              <a:extLst>
                <a:ext uri="{FF2B5EF4-FFF2-40B4-BE49-F238E27FC236}">
                  <a16:creationId xmlns:a16="http://schemas.microsoft.com/office/drawing/2014/main" id="{CCD461F0-5401-2DBC-9FA8-665DC37DEF7F}"/>
                </a:ext>
              </a:extLst>
            </p:cNvPr>
            <p:cNvSpPr/>
            <p:nvPr/>
          </p:nvSpPr>
          <p:spPr>
            <a:xfrm flipH="1">
              <a:off x="-68471" y="3387177"/>
              <a:ext cx="493768" cy="1566573"/>
            </a:xfrm>
            <a:custGeom>
              <a:avLst/>
              <a:gdLst/>
              <a:ahLst/>
              <a:cxnLst/>
              <a:rect l="l" t="t" r="r" b="b"/>
              <a:pathLst>
                <a:path w="5267" h="16711" extrusionOk="0">
                  <a:moveTo>
                    <a:pt x="2873" y="0"/>
                  </a:moveTo>
                  <a:lnTo>
                    <a:pt x="1" y="44"/>
                  </a:lnTo>
                  <a:lnTo>
                    <a:pt x="218" y="2198"/>
                  </a:lnTo>
                  <a:cubicBezTo>
                    <a:pt x="218" y="2198"/>
                    <a:pt x="2024" y="8856"/>
                    <a:pt x="2198" y="9791"/>
                  </a:cubicBezTo>
                  <a:cubicBezTo>
                    <a:pt x="2373" y="10727"/>
                    <a:pt x="3439" y="16710"/>
                    <a:pt x="3439" y="16710"/>
                  </a:cubicBezTo>
                  <a:lnTo>
                    <a:pt x="5266" y="16427"/>
                  </a:lnTo>
                  <a:cubicBezTo>
                    <a:pt x="5266" y="16427"/>
                    <a:pt x="5136" y="13577"/>
                    <a:pt x="4896" y="12163"/>
                  </a:cubicBezTo>
                  <a:cubicBezTo>
                    <a:pt x="4679" y="10727"/>
                    <a:pt x="4374" y="9291"/>
                    <a:pt x="4287" y="8834"/>
                  </a:cubicBezTo>
                  <a:cubicBezTo>
                    <a:pt x="4222" y="8355"/>
                    <a:pt x="3939" y="3373"/>
                    <a:pt x="3700" y="2394"/>
                  </a:cubicBezTo>
                  <a:cubicBezTo>
                    <a:pt x="3460" y="1436"/>
                    <a:pt x="2873" y="0"/>
                    <a:pt x="2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270;p34">
              <a:extLst>
                <a:ext uri="{FF2B5EF4-FFF2-40B4-BE49-F238E27FC236}">
                  <a16:creationId xmlns:a16="http://schemas.microsoft.com/office/drawing/2014/main" id="{F9B7424D-CBE9-C841-14C9-218C34A6A6FE}"/>
                </a:ext>
              </a:extLst>
            </p:cNvPr>
            <p:cNvSpPr/>
            <p:nvPr/>
          </p:nvSpPr>
          <p:spPr>
            <a:xfrm flipH="1">
              <a:off x="-68469" y="3387177"/>
              <a:ext cx="373396" cy="1548199"/>
            </a:xfrm>
            <a:custGeom>
              <a:avLst/>
              <a:gdLst/>
              <a:ahLst/>
              <a:cxnLst/>
              <a:rect l="l" t="t" r="r" b="b"/>
              <a:pathLst>
                <a:path w="3983" h="16515" extrusionOk="0">
                  <a:moveTo>
                    <a:pt x="1589" y="0"/>
                  </a:moveTo>
                  <a:lnTo>
                    <a:pt x="1" y="44"/>
                  </a:lnTo>
                  <a:cubicBezTo>
                    <a:pt x="1" y="44"/>
                    <a:pt x="1393" y="3438"/>
                    <a:pt x="1545" y="4069"/>
                  </a:cubicBezTo>
                  <a:cubicBezTo>
                    <a:pt x="1698" y="4722"/>
                    <a:pt x="2133" y="9052"/>
                    <a:pt x="2176" y="9313"/>
                  </a:cubicBezTo>
                  <a:cubicBezTo>
                    <a:pt x="2198" y="9552"/>
                    <a:pt x="3330" y="16210"/>
                    <a:pt x="3373" y="16515"/>
                  </a:cubicBezTo>
                  <a:lnTo>
                    <a:pt x="3982" y="16427"/>
                  </a:lnTo>
                  <a:cubicBezTo>
                    <a:pt x="3982" y="16427"/>
                    <a:pt x="3852" y="13577"/>
                    <a:pt x="3612" y="12163"/>
                  </a:cubicBezTo>
                  <a:cubicBezTo>
                    <a:pt x="3395" y="10727"/>
                    <a:pt x="3090" y="9291"/>
                    <a:pt x="3003" y="8834"/>
                  </a:cubicBezTo>
                  <a:cubicBezTo>
                    <a:pt x="2938" y="8355"/>
                    <a:pt x="2655" y="3373"/>
                    <a:pt x="2416" y="2394"/>
                  </a:cubicBezTo>
                  <a:cubicBezTo>
                    <a:pt x="2176" y="1436"/>
                    <a:pt x="1589" y="0"/>
                    <a:pt x="1589"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71;p34">
              <a:extLst>
                <a:ext uri="{FF2B5EF4-FFF2-40B4-BE49-F238E27FC236}">
                  <a16:creationId xmlns:a16="http://schemas.microsoft.com/office/drawing/2014/main" id="{EB9C97CE-C225-C956-C9C8-3402BAA1083B}"/>
                </a:ext>
              </a:extLst>
            </p:cNvPr>
            <p:cNvSpPr/>
            <p:nvPr/>
          </p:nvSpPr>
          <p:spPr>
            <a:xfrm flipH="1">
              <a:off x="141616" y="3380990"/>
              <a:ext cx="408083" cy="51091"/>
            </a:xfrm>
            <a:custGeom>
              <a:avLst/>
              <a:gdLst/>
              <a:ahLst/>
              <a:cxnLst/>
              <a:rect l="l" t="t" r="r" b="b"/>
              <a:pathLst>
                <a:path w="4353" h="545" extrusionOk="0">
                  <a:moveTo>
                    <a:pt x="22" y="1"/>
                  </a:moveTo>
                  <a:lnTo>
                    <a:pt x="1" y="436"/>
                  </a:lnTo>
                  <a:cubicBezTo>
                    <a:pt x="1" y="436"/>
                    <a:pt x="1067" y="545"/>
                    <a:pt x="1567" y="545"/>
                  </a:cubicBezTo>
                  <a:cubicBezTo>
                    <a:pt x="2089" y="545"/>
                    <a:pt x="4352" y="414"/>
                    <a:pt x="4352" y="414"/>
                  </a:cubicBezTo>
                  <a:lnTo>
                    <a:pt x="4243" y="66"/>
                  </a:lnTo>
                  <a:cubicBezTo>
                    <a:pt x="4243" y="66"/>
                    <a:pt x="1437" y="110"/>
                    <a:pt x="1284" y="110"/>
                  </a:cubicBezTo>
                  <a:cubicBezTo>
                    <a:pt x="1110" y="110"/>
                    <a:pt x="22" y="1"/>
                    <a:pt x="22" y="1"/>
                  </a:cubicBezTo>
                  <a:close/>
                </a:path>
              </a:pathLst>
            </a:custGeom>
            <a:solidFill>
              <a:srgbClr val="3B1B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72;p34">
              <a:extLst>
                <a:ext uri="{FF2B5EF4-FFF2-40B4-BE49-F238E27FC236}">
                  <a16:creationId xmlns:a16="http://schemas.microsoft.com/office/drawing/2014/main" id="{DEDE3664-864D-F255-F7B6-A2D04C5FA1F9}"/>
                </a:ext>
              </a:extLst>
            </p:cNvPr>
            <p:cNvSpPr/>
            <p:nvPr/>
          </p:nvSpPr>
          <p:spPr>
            <a:xfrm flipH="1">
              <a:off x="363987" y="2720174"/>
              <a:ext cx="61311" cy="57184"/>
            </a:xfrm>
            <a:custGeom>
              <a:avLst/>
              <a:gdLst/>
              <a:ahLst/>
              <a:cxnLst/>
              <a:rect l="l" t="t" r="r" b="b"/>
              <a:pathLst>
                <a:path w="654" h="610" extrusionOk="0">
                  <a:moveTo>
                    <a:pt x="1" y="0"/>
                  </a:moveTo>
                  <a:lnTo>
                    <a:pt x="66" y="522"/>
                  </a:lnTo>
                  <a:lnTo>
                    <a:pt x="393" y="609"/>
                  </a:lnTo>
                  <a:lnTo>
                    <a:pt x="654" y="17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73;p34">
              <a:extLst>
                <a:ext uri="{FF2B5EF4-FFF2-40B4-BE49-F238E27FC236}">
                  <a16:creationId xmlns:a16="http://schemas.microsoft.com/office/drawing/2014/main" id="{654D0A86-A2F8-4651-F835-89E9D0868122}"/>
                </a:ext>
              </a:extLst>
            </p:cNvPr>
            <p:cNvSpPr/>
            <p:nvPr/>
          </p:nvSpPr>
          <p:spPr>
            <a:xfrm flipH="1">
              <a:off x="388454" y="2769109"/>
              <a:ext cx="110247" cy="718087"/>
            </a:xfrm>
            <a:custGeom>
              <a:avLst/>
              <a:gdLst/>
              <a:ahLst/>
              <a:cxnLst/>
              <a:rect l="l" t="t" r="r" b="b"/>
              <a:pathLst>
                <a:path w="1176" h="7660" extrusionOk="0">
                  <a:moveTo>
                    <a:pt x="849" y="0"/>
                  </a:moveTo>
                  <a:cubicBezTo>
                    <a:pt x="849" y="0"/>
                    <a:pt x="349" y="936"/>
                    <a:pt x="175" y="2350"/>
                  </a:cubicBezTo>
                  <a:cubicBezTo>
                    <a:pt x="1" y="3765"/>
                    <a:pt x="240" y="7007"/>
                    <a:pt x="240" y="7007"/>
                  </a:cubicBezTo>
                  <a:lnTo>
                    <a:pt x="610" y="7659"/>
                  </a:lnTo>
                  <a:lnTo>
                    <a:pt x="1045" y="6898"/>
                  </a:lnTo>
                  <a:cubicBezTo>
                    <a:pt x="1045" y="6898"/>
                    <a:pt x="588" y="3503"/>
                    <a:pt x="697" y="2459"/>
                  </a:cubicBezTo>
                  <a:cubicBezTo>
                    <a:pt x="784" y="1415"/>
                    <a:pt x="1176" y="87"/>
                    <a:pt x="1176" y="87"/>
                  </a:cubicBezTo>
                  <a:lnTo>
                    <a:pt x="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4;p34">
              <a:extLst>
                <a:ext uri="{FF2B5EF4-FFF2-40B4-BE49-F238E27FC236}">
                  <a16:creationId xmlns:a16="http://schemas.microsoft.com/office/drawing/2014/main" id="{DBFB2A5E-81ED-A33D-72EA-471EDD3B482B}"/>
                </a:ext>
              </a:extLst>
            </p:cNvPr>
            <p:cNvSpPr/>
            <p:nvPr/>
          </p:nvSpPr>
          <p:spPr>
            <a:xfrm flipH="1">
              <a:off x="213054" y="2634490"/>
              <a:ext cx="173433" cy="140805"/>
            </a:xfrm>
            <a:custGeom>
              <a:avLst/>
              <a:gdLst/>
              <a:ahLst/>
              <a:cxnLst/>
              <a:rect l="l" t="t" r="r" b="b"/>
              <a:pathLst>
                <a:path w="1850" h="1502" extrusionOk="0">
                  <a:moveTo>
                    <a:pt x="1545" y="0"/>
                  </a:moveTo>
                  <a:lnTo>
                    <a:pt x="0" y="936"/>
                  </a:lnTo>
                  <a:lnTo>
                    <a:pt x="240" y="1502"/>
                  </a:lnTo>
                  <a:lnTo>
                    <a:pt x="1850" y="436"/>
                  </a:lnTo>
                  <a:lnTo>
                    <a:pt x="1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5;p34">
              <a:extLst>
                <a:ext uri="{FF2B5EF4-FFF2-40B4-BE49-F238E27FC236}">
                  <a16:creationId xmlns:a16="http://schemas.microsoft.com/office/drawing/2014/main" id="{1BEBC97B-5CBA-FB9E-BDC6-4D435B8CDB6C}"/>
                </a:ext>
              </a:extLst>
            </p:cNvPr>
            <p:cNvSpPr/>
            <p:nvPr/>
          </p:nvSpPr>
          <p:spPr>
            <a:xfrm flipH="1">
              <a:off x="406829" y="2683425"/>
              <a:ext cx="40874" cy="69465"/>
            </a:xfrm>
            <a:custGeom>
              <a:avLst/>
              <a:gdLst/>
              <a:ahLst/>
              <a:cxnLst/>
              <a:rect l="l" t="t" r="r" b="b"/>
              <a:pathLst>
                <a:path w="436" h="741" extrusionOk="0">
                  <a:moveTo>
                    <a:pt x="305" y="1"/>
                  </a:moveTo>
                  <a:lnTo>
                    <a:pt x="1" y="305"/>
                  </a:lnTo>
                  <a:lnTo>
                    <a:pt x="66" y="740"/>
                  </a:lnTo>
                  <a:lnTo>
                    <a:pt x="436" y="327"/>
                  </a:lnTo>
                  <a:lnTo>
                    <a:pt x="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6;p34">
              <a:extLst>
                <a:ext uri="{FF2B5EF4-FFF2-40B4-BE49-F238E27FC236}">
                  <a16:creationId xmlns:a16="http://schemas.microsoft.com/office/drawing/2014/main" id="{B799FFDC-4083-C18C-CEEE-A4EBD86D79D1}"/>
                </a:ext>
              </a:extLst>
            </p:cNvPr>
            <p:cNvSpPr/>
            <p:nvPr/>
          </p:nvSpPr>
          <p:spPr>
            <a:xfrm flipH="1">
              <a:off x="-182653" y="2725049"/>
              <a:ext cx="399833" cy="499286"/>
            </a:xfrm>
            <a:custGeom>
              <a:avLst/>
              <a:gdLst/>
              <a:ahLst/>
              <a:cxnLst/>
              <a:rect l="l" t="t" r="r" b="b"/>
              <a:pathLst>
                <a:path w="4265" h="5326" extrusionOk="0">
                  <a:moveTo>
                    <a:pt x="1123" y="0"/>
                  </a:moveTo>
                  <a:cubicBezTo>
                    <a:pt x="939" y="0"/>
                    <a:pt x="751" y="76"/>
                    <a:pt x="566" y="253"/>
                  </a:cubicBezTo>
                  <a:cubicBezTo>
                    <a:pt x="0" y="797"/>
                    <a:pt x="305" y="1471"/>
                    <a:pt x="566" y="1928"/>
                  </a:cubicBezTo>
                  <a:cubicBezTo>
                    <a:pt x="827" y="2407"/>
                    <a:pt x="2851" y="5170"/>
                    <a:pt x="3112" y="5301"/>
                  </a:cubicBezTo>
                  <a:cubicBezTo>
                    <a:pt x="3143" y="5318"/>
                    <a:pt x="3182" y="5326"/>
                    <a:pt x="3224" y="5326"/>
                  </a:cubicBezTo>
                  <a:cubicBezTo>
                    <a:pt x="3562" y="5326"/>
                    <a:pt x="4183" y="4844"/>
                    <a:pt x="4221" y="4670"/>
                  </a:cubicBezTo>
                  <a:cubicBezTo>
                    <a:pt x="4265" y="4452"/>
                    <a:pt x="2415" y="1036"/>
                    <a:pt x="2002" y="536"/>
                  </a:cubicBezTo>
                  <a:cubicBezTo>
                    <a:pt x="1741" y="220"/>
                    <a:pt x="1438" y="0"/>
                    <a:pt x="1123" y="0"/>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7;p34">
              <a:extLst>
                <a:ext uri="{FF2B5EF4-FFF2-40B4-BE49-F238E27FC236}">
                  <a16:creationId xmlns:a16="http://schemas.microsoft.com/office/drawing/2014/main" id="{D56B0DDB-D6AB-6F57-BE46-F8C1D03EC41A}"/>
                </a:ext>
              </a:extLst>
            </p:cNvPr>
            <p:cNvSpPr/>
            <p:nvPr/>
          </p:nvSpPr>
          <p:spPr>
            <a:xfrm flipH="1">
              <a:off x="-125561" y="2724955"/>
              <a:ext cx="330554" cy="372636"/>
            </a:xfrm>
            <a:custGeom>
              <a:avLst/>
              <a:gdLst/>
              <a:ahLst/>
              <a:cxnLst/>
              <a:rect l="l" t="t" r="r" b="b"/>
              <a:pathLst>
                <a:path w="3526" h="3975" extrusionOk="0">
                  <a:moveTo>
                    <a:pt x="1004" y="0"/>
                  </a:moveTo>
                  <a:cubicBezTo>
                    <a:pt x="634" y="0"/>
                    <a:pt x="219" y="231"/>
                    <a:pt x="110" y="733"/>
                  </a:cubicBezTo>
                  <a:cubicBezTo>
                    <a:pt x="44" y="972"/>
                    <a:pt x="1" y="1581"/>
                    <a:pt x="305" y="1951"/>
                  </a:cubicBezTo>
                  <a:cubicBezTo>
                    <a:pt x="762" y="2495"/>
                    <a:pt x="1828" y="3974"/>
                    <a:pt x="1828" y="3974"/>
                  </a:cubicBezTo>
                  <a:cubicBezTo>
                    <a:pt x="1828" y="3974"/>
                    <a:pt x="2329" y="3887"/>
                    <a:pt x="2808" y="3518"/>
                  </a:cubicBezTo>
                  <a:cubicBezTo>
                    <a:pt x="3373" y="3061"/>
                    <a:pt x="3526" y="2582"/>
                    <a:pt x="3526" y="2582"/>
                  </a:cubicBezTo>
                  <a:cubicBezTo>
                    <a:pt x="3526" y="2582"/>
                    <a:pt x="1872" y="384"/>
                    <a:pt x="1393" y="102"/>
                  </a:cubicBezTo>
                  <a:cubicBezTo>
                    <a:pt x="1284" y="35"/>
                    <a:pt x="1147" y="0"/>
                    <a:pt x="1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78;p34">
              <a:extLst>
                <a:ext uri="{FF2B5EF4-FFF2-40B4-BE49-F238E27FC236}">
                  <a16:creationId xmlns:a16="http://schemas.microsoft.com/office/drawing/2014/main" id="{5182EB8D-3CA2-D130-0C7A-2014BFD076B5}"/>
                </a:ext>
              </a:extLst>
            </p:cNvPr>
            <p:cNvSpPr/>
            <p:nvPr/>
          </p:nvSpPr>
          <p:spPr>
            <a:xfrm flipH="1">
              <a:off x="-217339" y="3123938"/>
              <a:ext cx="432551" cy="369355"/>
            </a:xfrm>
            <a:custGeom>
              <a:avLst/>
              <a:gdLst/>
              <a:ahLst/>
              <a:cxnLst/>
              <a:rect l="l" t="t" r="r" b="b"/>
              <a:pathLst>
                <a:path w="4614" h="3940" extrusionOk="0">
                  <a:moveTo>
                    <a:pt x="3446" y="1"/>
                  </a:moveTo>
                  <a:cubicBezTo>
                    <a:pt x="3062" y="1"/>
                    <a:pt x="2710" y="208"/>
                    <a:pt x="2612" y="306"/>
                  </a:cubicBezTo>
                  <a:cubicBezTo>
                    <a:pt x="1111" y="1720"/>
                    <a:pt x="1" y="3352"/>
                    <a:pt x="1" y="3352"/>
                  </a:cubicBezTo>
                  <a:lnTo>
                    <a:pt x="567" y="3940"/>
                  </a:lnTo>
                  <a:cubicBezTo>
                    <a:pt x="567" y="3940"/>
                    <a:pt x="2351" y="2721"/>
                    <a:pt x="2938" y="2242"/>
                  </a:cubicBezTo>
                  <a:cubicBezTo>
                    <a:pt x="3504" y="1764"/>
                    <a:pt x="4614" y="719"/>
                    <a:pt x="4070" y="241"/>
                  </a:cubicBezTo>
                  <a:cubicBezTo>
                    <a:pt x="3877" y="63"/>
                    <a:pt x="3657" y="1"/>
                    <a:pt x="3446"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79;p34">
              <a:extLst>
                <a:ext uri="{FF2B5EF4-FFF2-40B4-BE49-F238E27FC236}">
                  <a16:creationId xmlns:a16="http://schemas.microsoft.com/office/drawing/2014/main" id="{874126A5-8E11-664D-4B05-D80E78FC43A3}"/>
                </a:ext>
              </a:extLst>
            </p:cNvPr>
            <p:cNvSpPr/>
            <p:nvPr/>
          </p:nvSpPr>
          <p:spPr>
            <a:xfrm flipH="1">
              <a:off x="192618" y="3525734"/>
              <a:ext cx="65342" cy="73684"/>
            </a:xfrm>
            <a:custGeom>
              <a:avLst/>
              <a:gdLst/>
              <a:ahLst/>
              <a:cxnLst/>
              <a:rect l="l" t="t" r="r" b="b"/>
              <a:pathLst>
                <a:path w="697" h="786" extrusionOk="0">
                  <a:moveTo>
                    <a:pt x="535" y="1"/>
                  </a:moveTo>
                  <a:cubicBezTo>
                    <a:pt x="488" y="1"/>
                    <a:pt x="442" y="25"/>
                    <a:pt x="413" y="67"/>
                  </a:cubicBezTo>
                  <a:lnTo>
                    <a:pt x="44" y="546"/>
                  </a:lnTo>
                  <a:cubicBezTo>
                    <a:pt x="0" y="611"/>
                    <a:pt x="22" y="698"/>
                    <a:pt x="87" y="763"/>
                  </a:cubicBezTo>
                  <a:cubicBezTo>
                    <a:pt x="110" y="779"/>
                    <a:pt x="136" y="786"/>
                    <a:pt x="162" y="786"/>
                  </a:cubicBezTo>
                  <a:cubicBezTo>
                    <a:pt x="209" y="786"/>
                    <a:pt x="255" y="762"/>
                    <a:pt x="283" y="720"/>
                  </a:cubicBezTo>
                  <a:lnTo>
                    <a:pt x="653" y="241"/>
                  </a:lnTo>
                  <a:cubicBezTo>
                    <a:pt x="696" y="176"/>
                    <a:pt x="675" y="89"/>
                    <a:pt x="609" y="23"/>
                  </a:cubicBezTo>
                  <a:cubicBezTo>
                    <a:pt x="586" y="8"/>
                    <a:pt x="560" y="1"/>
                    <a:pt x="535"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80;p34">
              <a:extLst>
                <a:ext uri="{FF2B5EF4-FFF2-40B4-BE49-F238E27FC236}">
                  <a16:creationId xmlns:a16="http://schemas.microsoft.com/office/drawing/2014/main" id="{0EA64F7D-580D-560A-1360-5453B8B11D2A}"/>
                </a:ext>
              </a:extLst>
            </p:cNvPr>
            <p:cNvSpPr/>
            <p:nvPr/>
          </p:nvSpPr>
          <p:spPr>
            <a:xfrm flipH="1">
              <a:off x="215117" y="3513453"/>
              <a:ext cx="63280" cy="72465"/>
            </a:xfrm>
            <a:custGeom>
              <a:avLst/>
              <a:gdLst/>
              <a:ahLst/>
              <a:cxnLst/>
              <a:rect l="l" t="t" r="r" b="b"/>
              <a:pathLst>
                <a:path w="675" h="773" extrusionOk="0">
                  <a:moveTo>
                    <a:pt x="517" y="0"/>
                  </a:moveTo>
                  <a:cubicBezTo>
                    <a:pt x="471" y="0"/>
                    <a:pt x="419" y="19"/>
                    <a:pt x="392" y="46"/>
                  </a:cubicBezTo>
                  <a:lnTo>
                    <a:pt x="44" y="546"/>
                  </a:lnTo>
                  <a:cubicBezTo>
                    <a:pt x="0" y="611"/>
                    <a:pt x="0" y="698"/>
                    <a:pt x="66" y="742"/>
                  </a:cubicBezTo>
                  <a:cubicBezTo>
                    <a:pt x="95" y="761"/>
                    <a:pt x="129" y="772"/>
                    <a:pt x="161" y="772"/>
                  </a:cubicBezTo>
                  <a:cubicBezTo>
                    <a:pt x="200" y="772"/>
                    <a:pt x="238" y="756"/>
                    <a:pt x="262" y="720"/>
                  </a:cubicBezTo>
                  <a:lnTo>
                    <a:pt x="631" y="220"/>
                  </a:lnTo>
                  <a:cubicBezTo>
                    <a:pt x="675" y="154"/>
                    <a:pt x="653" y="67"/>
                    <a:pt x="610" y="24"/>
                  </a:cubicBezTo>
                  <a:lnTo>
                    <a:pt x="588" y="24"/>
                  </a:lnTo>
                  <a:cubicBezTo>
                    <a:pt x="571" y="7"/>
                    <a:pt x="545" y="0"/>
                    <a:pt x="517" y="0"/>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81;p34">
              <a:extLst>
                <a:ext uri="{FF2B5EF4-FFF2-40B4-BE49-F238E27FC236}">
                  <a16:creationId xmlns:a16="http://schemas.microsoft.com/office/drawing/2014/main" id="{E931292A-3FA9-3A11-AF76-A1FD2336BF07}"/>
                </a:ext>
              </a:extLst>
            </p:cNvPr>
            <p:cNvSpPr/>
            <p:nvPr/>
          </p:nvSpPr>
          <p:spPr>
            <a:xfrm flipH="1">
              <a:off x="235460" y="3499204"/>
              <a:ext cx="63373" cy="73309"/>
            </a:xfrm>
            <a:custGeom>
              <a:avLst/>
              <a:gdLst/>
              <a:ahLst/>
              <a:cxnLst/>
              <a:rect l="l" t="t" r="r" b="b"/>
              <a:pathLst>
                <a:path w="676" h="782" extrusionOk="0">
                  <a:moveTo>
                    <a:pt x="534" y="1"/>
                  </a:moveTo>
                  <a:cubicBezTo>
                    <a:pt x="486" y="1"/>
                    <a:pt x="435" y="25"/>
                    <a:pt x="393" y="67"/>
                  </a:cubicBezTo>
                  <a:lnTo>
                    <a:pt x="44" y="546"/>
                  </a:lnTo>
                  <a:cubicBezTo>
                    <a:pt x="1" y="611"/>
                    <a:pt x="1" y="698"/>
                    <a:pt x="66" y="742"/>
                  </a:cubicBezTo>
                  <a:cubicBezTo>
                    <a:pt x="94" y="769"/>
                    <a:pt x="125" y="781"/>
                    <a:pt x="155" y="781"/>
                  </a:cubicBezTo>
                  <a:cubicBezTo>
                    <a:pt x="197" y="781"/>
                    <a:pt x="237" y="758"/>
                    <a:pt x="262" y="720"/>
                  </a:cubicBezTo>
                  <a:lnTo>
                    <a:pt x="632" y="219"/>
                  </a:lnTo>
                  <a:cubicBezTo>
                    <a:pt x="675" y="176"/>
                    <a:pt x="654" y="67"/>
                    <a:pt x="610" y="24"/>
                  </a:cubicBezTo>
                  <a:cubicBezTo>
                    <a:pt x="587" y="8"/>
                    <a:pt x="561" y="1"/>
                    <a:pt x="534"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82;p34">
              <a:extLst>
                <a:ext uri="{FF2B5EF4-FFF2-40B4-BE49-F238E27FC236}">
                  <a16:creationId xmlns:a16="http://schemas.microsoft.com/office/drawing/2014/main" id="{95C2CE7F-E9D1-15FA-6A1E-5C074E961F5B}"/>
                </a:ext>
              </a:extLst>
            </p:cNvPr>
            <p:cNvSpPr/>
            <p:nvPr/>
          </p:nvSpPr>
          <p:spPr>
            <a:xfrm flipH="1">
              <a:off x="253834" y="3484204"/>
              <a:ext cx="63280" cy="73121"/>
            </a:xfrm>
            <a:custGeom>
              <a:avLst/>
              <a:gdLst/>
              <a:ahLst/>
              <a:cxnLst/>
              <a:rect l="l" t="t" r="r" b="b"/>
              <a:pathLst>
                <a:path w="675" h="780" extrusionOk="0">
                  <a:moveTo>
                    <a:pt x="512" y="1"/>
                  </a:moveTo>
                  <a:cubicBezTo>
                    <a:pt x="470" y="1"/>
                    <a:pt x="428" y="17"/>
                    <a:pt x="392" y="53"/>
                  </a:cubicBezTo>
                  <a:lnTo>
                    <a:pt x="44" y="553"/>
                  </a:lnTo>
                  <a:cubicBezTo>
                    <a:pt x="0" y="619"/>
                    <a:pt x="0" y="706"/>
                    <a:pt x="65" y="749"/>
                  </a:cubicBezTo>
                  <a:cubicBezTo>
                    <a:pt x="95" y="769"/>
                    <a:pt x="128" y="780"/>
                    <a:pt x="161" y="780"/>
                  </a:cubicBezTo>
                  <a:cubicBezTo>
                    <a:pt x="200" y="780"/>
                    <a:pt x="237" y="763"/>
                    <a:pt x="261" y="728"/>
                  </a:cubicBezTo>
                  <a:lnTo>
                    <a:pt x="631" y="227"/>
                  </a:lnTo>
                  <a:cubicBezTo>
                    <a:pt x="675" y="162"/>
                    <a:pt x="675" y="75"/>
                    <a:pt x="609" y="31"/>
                  </a:cubicBezTo>
                  <a:cubicBezTo>
                    <a:pt x="580" y="12"/>
                    <a:pt x="546" y="1"/>
                    <a:pt x="512"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83;p34">
              <a:extLst>
                <a:ext uri="{FF2B5EF4-FFF2-40B4-BE49-F238E27FC236}">
                  <a16:creationId xmlns:a16="http://schemas.microsoft.com/office/drawing/2014/main" id="{7436D3E7-4541-A9AD-E80F-CB9688C0FB89}"/>
                </a:ext>
              </a:extLst>
            </p:cNvPr>
            <p:cNvSpPr/>
            <p:nvPr/>
          </p:nvSpPr>
          <p:spPr>
            <a:xfrm flipH="1">
              <a:off x="141619" y="3401426"/>
              <a:ext cx="173527" cy="191802"/>
            </a:xfrm>
            <a:custGeom>
              <a:avLst/>
              <a:gdLst/>
              <a:ahLst/>
              <a:cxnLst/>
              <a:rect l="l" t="t" r="r" b="b"/>
              <a:pathLst>
                <a:path w="1851" h="2046" extrusionOk="0">
                  <a:moveTo>
                    <a:pt x="1480" y="0"/>
                  </a:moveTo>
                  <a:cubicBezTo>
                    <a:pt x="1480" y="0"/>
                    <a:pt x="588" y="501"/>
                    <a:pt x="458" y="653"/>
                  </a:cubicBezTo>
                  <a:cubicBezTo>
                    <a:pt x="327" y="805"/>
                    <a:pt x="1" y="1502"/>
                    <a:pt x="1" y="1502"/>
                  </a:cubicBezTo>
                  <a:cubicBezTo>
                    <a:pt x="1" y="1502"/>
                    <a:pt x="57" y="1495"/>
                    <a:pt x="130" y="1495"/>
                  </a:cubicBezTo>
                  <a:cubicBezTo>
                    <a:pt x="241" y="1495"/>
                    <a:pt x="392" y="1510"/>
                    <a:pt x="458" y="1589"/>
                  </a:cubicBezTo>
                  <a:cubicBezTo>
                    <a:pt x="588" y="1698"/>
                    <a:pt x="893" y="2046"/>
                    <a:pt x="893" y="2046"/>
                  </a:cubicBezTo>
                  <a:cubicBezTo>
                    <a:pt x="893" y="2046"/>
                    <a:pt x="1415" y="1632"/>
                    <a:pt x="1589" y="1371"/>
                  </a:cubicBezTo>
                  <a:cubicBezTo>
                    <a:pt x="1741" y="1110"/>
                    <a:pt x="1850" y="805"/>
                    <a:pt x="1850" y="805"/>
                  </a:cubicBezTo>
                  <a:lnTo>
                    <a:pt x="1480" y="0"/>
                  </a:ln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4;p34">
              <a:extLst>
                <a:ext uri="{FF2B5EF4-FFF2-40B4-BE49-F238E27FC236}">
                  <a16:creationId xmlns:a16="http://schemas.microsoft.com/office/drawing/2014/main" id="{25E9DE92-C9C8-A5D0-62C5-19B0574D65D5}"/>
                </a:ext>
              </a:extLst>
            </p:cNvPr>
            <p:cNvSpPr/>
            <p:nvPr/>
          </p:nvSpPr>
          <p:spPr>
            <a:xfrm flipH="1">
              <a:off x="831125" y="2442685"/>
              <a:ext cx="148965" cy="277579"/>
            </a:xfrm>
            <a:custGeom>
              <a:avLst/>
              <a:gdLst/>
              <a:ahLst/>
              <a:cxnLst/>
              <a:rect l="l" t="t" r="r" b="b"/>
              <a:pathLst>
                <a:path w="1589" h="2961" extrusionOk="0">
                  <a:moveTo>
                    <a:pt x="1004" y="1"/>
                  </a:moveTo>
                  <a:cubicBezTo>
                    <a:pt x="1003" y="1"/>
                    <a:pt x="1002" y="1"/>
                    <a:pt x="1002" y="1"/>
                  </a:cubicBezTo>
                  <a:cubicBezTo>
                    <a:pt x="849" y="45"/>
                    <a:pt x="1110" y="1307"/>
                    <a:pt x="1045" y="1307"/>
                  </a:cubicBezTo>
                  <a:cubicBezTo>
                    <a:pt x="980" y="1307"/>
                    <a:pt x="653" y="1328"/>
                    <a:pt x="436" y="1481"/>
                  </a:cubicBezTo>
                  <a:cubicBezTo>
                    <a:pt x="1" y="1764"/>
                    <a:pt x="414" y="2764"/>
                    <a:pt x="414" y="2764"/>
                  </a:cubicBezTo>
                  <a:lnTo>
                    <a:pt x="1241" y="2960"/>
                  </a:lnTo>
                  <a:lnTo>
                    <a:pt x="1589" y="1764"/>
                  </a:lnTo>
                  <a:cubicBezTo>
                    <a:pt x="1589" y="1764"/>
                    <a:pt x="1138" y="1"/>
                    <a:pt x="1004" y="1"/>
                  </a:cubicBezTo>
                  <a:close/>
                </a:path>
              </a:pathLst>
            </a:custGeom>
            <a:solidFill>
              <a:srgbClr val="FFA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88063C3B-A2E0-E886-62AB-29AF57024FCF}"/>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D8AAFA1C-9052-422E-CF6E-F85D05BCE1A3}"/>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5243A68B-5D4C-0CA3-F330-2236F9A527BE}"/>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7D04232D-CA70-BF57-E6A5-99C87B43A34D}"/>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05DB5B11-A8DF-C927-6AAA-1F0C30F10FA0}"/>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9BDDA145-DA57-08D1-5F6E-3D61403A8D2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05ECB500-2502-16C8-ECE6-F5237CA2871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pic>
        <p:nvPicPr>
          <p:cNvPr id="43" name="Picture 42">
            <a:extLst>
              <a:ext uri="{FF2B5EF4-FFF2-40B4-BE49-F238E27FC236}">
                <a16:creationId xmlns:a16="http://schemas.microsoft.com/office/drawing/2014/main" id="{13214D59-C6EA-CCE2-AE33-B5F3AB187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408" y="433432"/>
            <a:ext cx="1642730" cy="1642730"/>
          </a:xfrm>
          <a:prstGeom prst="rect">
            <a:avLst/>
          </a:prstGeom>
        </p:spPr>
      </p:pic>
      <p:sp>
        <p:nvSpPr>
          <p:cNvPr id="44" name="Google Shape;577;p38">
            <a:extLst>
              <a:ext uri="{FF2B5EF4-FFF2-40B4-BE49-F238E27FC236}">
                <a16:creationId xmlns:a16="http://schemas.microsoft.com/office/drawing/2014/main" id="{530D52BA-253F-36FB-0A09-CD953F3D4F3D}"/>
              </a:ext>
            </a:extLst>
          </p:cNvPr>
          <p:cNvSpPr txBox="1">
            <a:spLocks/>
          </p:cNvSpPr>
          <p:nvPr/>
        </p:nvSpPr>
        <p:spPr>
          <a:xfrm>
            <a:off x="2092947" y="538423"/>
            <a:ext cx="787083" cy="47026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b="1" dirty="0">
                <a:solidFill>
                  <a:schemeClr val="tx2">
                    <a:lumMod val="75000"/>
                  </a:schemeClr>
                </a:solidFill>
                <a:latin typeface="DM Sans" pitchFamily="2" charset="77"/>
              </a:rPr>
              <a:t>03</a:t>
            </a:r>
          </a:p>
        </p:txBody>
      </p:sp>
      <p:sp>
        <p:nvSpPr>
          <p:cNvPr id="45" name="TextBox 44">
            <a:extLst>
              <a:ext uri="{FF2B5EF4-FFF2-40B4-BE49-F238E27FC236}">
                <a16:creationId xmlns:a16="http://schemas.microsoft.com/office/drawing/2014/main" id="{9A41FF45-961D-84D4-B474-994C95E9B725}"/>
              </a:ext>
            </a:extLst>
          </p:cNvPr>
          <p:cNvSpPr txBox="1"/>
          <p:nvPr/>
        </p:nvSpPr>
        <p:spPr>
          <a:xfrm>
            <a:off x="2817733" y="538423"/>
            <a:ext cx="3150643" cy="707886"/>
          </a:xfrm>
          <a:prstGeom prst="rect">
            <a:avLst/>
          </a:prstGeom>
          <a:noFill/>
        </p:spPr>
        <p:txBody>
          <a:bodyPr wrap="square" rtlCol="0">
            <a:spAutoFit/>
          </a:bodyPr>
          <a:lstStyle/>
          <a:p>
            <a:r>
              <a:rPr lang="id-ID" sz="2000" b="1" dirty="0">
                <a:solidFill>
                  <a:schemeClr val="bg2">
                    <a:lumMod val="25000"/>
                  </a:schemeClr>
                </a:solidFill>
                <a:latin typeface="DM Sans" pitchFamily="2" charset="77"/>
              </a:rPr>
              <a:t>Bentuk dan Jenis Kegiatan Usaha BUMS</a:t>
            </a:r>
          </a:p>
        </p:txBody>
      </p:sp>
      <p:sp>
        <p:nvSpPr>
          <p:cNvPr id="50" name="TextBox 49">
            <a:extLst>
              <a:ext uri="{FF2B5EF4-FFF2-40B4-BE49-F238E27FC236}">
                <a16:creationId xmlns:a16="http://schemas.microsoft.com/office/drawing/2014/main" id="{D3CAED8D-4CD2-ABF6-8AA5-C4BBC7BBD21B}"/>
              </a:ext>
            </a:extLst>
          </p:cNvPr>
          <p:cNvSpPr txBox="1"/>
          <p:nvPr/>
        </p:nvSpPr>
        <p:spPr>
          <a:xfrm>
            <a:off x="3054202" y="1571944"/>
            <a:ext cx="3060405" cy="307777"/>
          </a:xfrm>
          <a:prstGeom prst="rect">
            <a:avLst/>
          </a:prstGeom>
          <a:noFill/>
        </p:spPr>
        <p:txBody>
          <a:bodyPr wrap="square" rtlCol="0">
            <a:spAutoFit/>
          </a:bodyPr>
          <a:lstStyle/>
          <a:p>
            <a:pPr marL="342900" indent="-342900">
              <a:buFont typeface="+mj-lt"/>
              <a:buAutoNum type="alphaLcPeriod"/>
            </a:pPr>
            <a:r>
              <a:rPr lang="id-ID" sz="1400" dirty="0">
                <a:latin typeface="Quire Sans" panose="020B0502040400020003" pitchFamily="34" charset="0"/>
                <a:cs typeface="Quire Sans" panose="020B0502040400020003" pitchFamily="34" charset="0"/>
              </a:rPr>
              <a:t>Badan Usaha Perseorangan</a:t>
            </a:r>
          </a:p>
        </p:txBody>
      </p:sp>
      <p:sp>
        <p:nvSpPr>
          <p:cNvPr id="51" name="TextBox 50">
            <a:extLst>
              <a:ext uri="{FF2B5EF4-FFF2-40B4-BE49-F238E27FC236}">
                <a16:creationId xmlns:a16="http://schemas.microsoft.com/office/drawing/2014/main" id="{88EA4E0B-852F-27F6-1E04-5DF4465422F4}"/>
              </a:ext>
            </a:extLst>
          </p:cNvPr>
          <p:cNvSpPr txBox="1"/>
          <p:nvPr/>
        </p:nvSpPr>
        <p:spPr>
          <a:xfrm>
            <a:off x="3397822" y="1839533"/>
            <a:ext cx="4321862" cy="1600438"/>
          </a:xfrm>
          <a:prstGeom prst="rect">
            <a:avLst/>
          </a:prstGeom>
          <a:noFill/>
        </p:spPr>
        <p:txBody>
          <a:bodyPr wrap="square" rtlCol="0">
            <a:spAutoFit/>
          </a:bodyPr>
          <a:lstStyle/>
          <a:p>
            <a:pPr algn="just"/>
            <a:r>
              <a:rPr lang="id-ID" sz="1400" dirty="0">
                <a:latin typeface="Quire Sans Light" panose="020B0302040400020003" pitchFamily="34" charset="0"/>
              </a:rPr>
              <a:t>Badan usaha perseorangan dimiliki oleh satu orang. Pengusaha sebagai pemilik bebas mengemukakan dan menerapkan kebijakannya kepada bawahan, tanpa melalui jalur birokrasi. Modal badan usaha perseorangan menjadi satu (tidak terpisah) dengan modal pribadi pemilik karena pemilik harus mendanai sendiri usahanya.</a:t>
            </a:r>
          </a:p>
        </p:txBody>
      </p:sp>
    </p:spTree>
    <p:extLst>
      <p:ext uri="{BB962C8B-B14F-4D97-AF65-F5344CB8AC3E}">
        <p14:creationId xmlns:p14="http://schemas.microsoft.com/office/powerpoint/2010/main" val="348828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C999">
            <a:alpha val="20000"/>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063C3B-A2E0-E886-62AB-29AF57024FCF}"/>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D8AAFA1C-9052-422E-CF6E-F85D05BCE1A3}"/>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5243A68B-5D4C-0CA3-F330-2236F9A527BE}"/>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7D04232D-CA70-BF57-E6A5-99C87B43A34D}"/>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05DB5B11-A8DF-C927-6AAA-1F0C30F10FA0}"/>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9BDDA145-DA57-08D1-5F6E-3D61403A8D2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05ECB500-2502-16C8-ECE6-F5237CA2871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pic>
        <p:nvPicPr>
          <p:cNvPr id="2" name="Picture 1">
            <a:extLst>
              <a:ext uri="{FF2B5EF4-FFF2-40B4-BE49-F238E27FC236}">
                <a16:creationId xmlns:a16="http://schemas.microsoft.com/office/drawing/2014/main" id="{A7979DB6-9757-7E21-B5F5-23DD293A1C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408" y="433432"/>
            <a:ext cx="1642730" cy="1642730"/>
          </a:xfrm>
          <a:prstGeom prst="rect">
            <a:avLst/>
          </a:prstGeom>
        </p:spPr>
      </p:pic>
      <p:sp>
        <p:nvSpPr>
          <p:cNvPr id="10" name="Google Shape;577;p38">
            <a:extLst>
              <a:ext uri="{FF2B5EF4-FFF2-40B4-BE49-F238E27FC236}">
                <a16:creationId xmlns:a16="http://schemas.microsoft.com/office/drawing/2014/main" id="{2E8AD063-A823-262B-9173-513ED969D195}"/>
              </a:ext>
            </a:extLst>
          </p:cNvPr>
          <p:cNvSpPr txBox="1">
            <a:spLocks/>
          </p:cNvSpPr>
          <p:nvPr/>
        </p:nvSpPr>
        <p:spPr>
          <a:xfrm>
            <a:off x="2092947" y="538423"/>
            <a:ext cx="787083" cy="47026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b="1" dirty="0">
                <a:solidFill>
                  <a:schemeClr val="tx2">
                    <a:lumMod val="75000"/>
                  </a:schemeClr>
                </a:solidFill>
                <a:latin typeface="DM Sans" pitchFamily="2" charset="77"/>
              </a:rPr>
              <a:t>03</a:t>
            </a:r>
          </a:p>
        </p:txBody>
      </p:sp>
      <p:sp>
        <p:nvSpPr>
          <p:cNvPr id="11" name="TextBox 10">
            <a:extLst>
              <a:ext uri="{FF2B5EF4-FFF2-40B4-BE49-F238E27FC236}">
                <a16:creationId xmlns:a16="http://schemas.microsoft.com/office/drawing/2014/main" id="{351BF9E8-C847-8CC9-E2F7-1AF991FBC72F}"/>
              </a:ext>
            </a:extLst>
          </p:cNvPr>
          <p:cNvSpPr txBox="1"/>
          <p:nvPr/>
        </p:nvSpPr>
        <p:spPr>
          <a:xfrm>
            <a:off x="2817733" y="538423"/>
            <a:ext cx="3150643" cy="707886"/>
          </a:xfrm>
          <a:prstGeom prst="rect">
            <a:avLst/>
          </a:prstGeom>
          <a:noFill/>
        </p:spPr>
        <p:txBody>
          <a:bodyPr wrap="square" rtlCol="0">
            <a:spAutoFit/>
          </a:bodyPr>
          <a:lstStyle/>
          <a:p>
            <a:r>
              <a:rPr lang="id-ID" sz="2000" b="1" dirty="0">
                <a:solidFill>
                  <a:schemeClr val="bg2">
                    <a:lumMod val="25000"/>
                  </a:schemeClr>
                </a:solidFill>
                <a:latin typeface="DM Sans" pitchFamily="2" charset="77"/>
              </a:rPr>
              <a:t>Bentuk dan Jenis Kegiatan Usaha BUMS</a:t>
            </a:r>
          </a:p>
        </p:txBody>
      </p:sp>
      <p:sp>
        <p:nvSpPr>
          <p:cNvPr id="12" name="TextBox 11">
            <a:extLst>
              <a:ext uri="{FF2B5EF4-FFF2-40B4-BE49-F238E27FC236}">
                <a16:creationId xmlns:a16="http://schemas.microsoft.com/office/drawing/2014/main" id="{E0738D41-77B1-4EFC-98E5-44751E8A2F56}"/>
              </a:ext>
            </a:extLst>
          </p:cNvPr>
          <p:cNvSpPr txBox="1"/>
          <p:nvPr/>
        </p:nvSpPr>
        <p:spPr>
          <a:xfrm>
            <a:off x="2817733" y="1368814"/>
            <a:ext cx="3659267" cy="307777"/>
          </a:xfrm>
          <a:prstGeom prst="rect">
            <a:avLst/>
          </a:prstGeom>
          <a:noFill/>
        </p:spPr>
        <p:txBody>
          <a:bodyPr wrap="square" rtlCol="0">
            <a:spAutoFit/>
          </a:bodyPr>
          <a:lstStyle/>
          <a:p>
            <a:pPr marL="342900" indent="-342900">
              <a:buFont typeface="+mj-lt"/>
              <a:buAutoNum type="alphaLcPeriod" startAt="2"/>
            </a:pPr>
            <a:r>
              <a:rPr lang="id-ID" sz="1400" dirty="0">
                <a:latin typeface="Quire Sans" panose="020B0502040400020003" pitchFamily="34" charset="0"/>
                <a:cs typeface="Quire Sans" panose="020B0502040400020003" pitchFamily="34" charset="0"/>
              </a:rPr>
              <a:t>Badan Usaha Persekutuan </a:t>
            </a:r>
            <a:r>
              <a:rPr lang="id-ID" sz="1400" i="1" dirty="0">
                <a:latin typeface="Quire Sans" panose="020B0502040400020003" pitchFamily="34" charset="0"/>
                <a:cs typeface="Quire Sans" panose="020B0502040400020003" pitchFamily="34" charset="0"/>
              </a:rPr>
              <a:t>(</a:t>
            </a:r>
            <a:r>
              <a:rPr lang="id-ID" sz="1400" i="1" dirty="0" err="1">
                <a:latin typeface="Quire Sans" panose="020B0502040400020003" pitchFamily="34" charset="0"/>
                <a:cs typeface="Quire Sans" panose="020B0502040400020003" pitchFamily="34" charset="0"/>
              </a:rPr>
              <a:t>Partnership</a:t>
            </a:r>
            <a:r>
              <a:rPr lang="id-ID" sz="1400" i="1" dirty="0">
                <a:latin typeface="Quire Sans" panose="020B0502040400020003" pitchFamily="34" charset="0"/>
                <a:cs typeface="Quire Sans" panose="020B0502040400020003" pitchFamily="34" charset="0"/>
              </a:rPr>
              <a:t>)</a:t>
            </a:r>
          </a:p>
        </p:txBody>
      </p:sp>
      <p:sp>
        <p:nvSpPr>
          <p:cNvPr id="13" name="TextBox 12">
            <a:extLst>
              <a:ext uri="{FF2B5EF4-FFF2-40B4-BE49-F238E27FC236}">
                <a16:creationId xmlns:a16="http://schemas.microsoft.com/office/drawing/2014/main" id="{9D66EEE5-BB22-FCA1-3F64-93CCE13B65CD}"/>
              </a:ext>
            </a:extLst>
          </p:cNvPr>
          <p:cNvSpPr txBox="1"/>
          <p:nvPr/>
        </p:nvSpPr>
        <p:spPr>
          <a:xfrm>
            <a:off x="2817733" y="1676591"/>
            <a:ext cx="5312356" cy="2893100"/>
          </a:xfrm>
          <a:prstGeom prst="rect">
            <a:avLst/>
          </a:prstGeom>
          <a:noFill/>
        </p:spPr>
        <p:txBody>
          <a:bodyPr wrap="square" rtlCol="0">
            <a:spAutoFit/>
          </a:bodyPr>
          <a:lstStyle/>
          <a:p>
            <a:pPr marL="342900" indent="-342900" algn="just">
              <a:buFont typeface="+mj-lt"/>
              <a:buAutoNum type="arabicParenR"/>
            </a:pPr>
            <a:r>
              <a:rPr lang="id-ID" sz="1400" b="1" dirty="0">
                <a:latin typeface="Quire Sans" panose="020B0502040400020003" pitchFamily="34" charset="0"/>
                <a:cs typeface="Quire Sans" panose="020B0502040400020003" pitchFamily="34" charset="0"/>
              </a:rPr>
              <a:t>Firma</a:t>
            </a:r>
            <a:r>
              <a:rPr lang="id-ID" sz="1400" b="1" dirty="0">
                <a:latin typeface="Quire Sans Light" panose="020B0302040400020003" pitchFamily="34" charset="0"/>
              </a:rPr>
              <a:t> </a:t>
            </a:r>
            <a:r>
              <a:rPr lang="id-ID" sz="1400" dirty="0">
                <a:latin typeface="Quire Sans Light" panose="020B0302040400020003" pitchFamily="34" charset="0"/>
              </a:rPr>
              <a:t>didirikan oleh beberapa orang dengan nama bersama. Setiap penerapan kebijakan harus mempertimbangkan kepentingan para pemilik. Kekayaan pribadi dan badan usaha tidak dipisahkan.</a:t>
            </a:r>
          </a:p>
          <a:p>
            <a:pPr marL="342900" indent="-342900" algn="just">
              <a:buFont typeface="+mj-lt"/>
              <a:buAutoNum type="arabicParenR"/>
            </a:pPr>
            <a:r>
              <a:rPr lang="id-ID" sz="1400" b="1" dirty="0">
                <a:latin typeface="Quire Sans" panose="020B0502040400020003" pitchFamily="34" charset="0"/>
                <a:cs typeface="Quire Sans" panose="020B0502040400020003" pitchFamily="34" charset="0"/>
              </a:rPr>
              <a:t>Persekutuan komanditer (CV) </a:t>
            </a:r>
            <a:r>
              <a:rPr lang="id-ID" sz="1400" dirty="0">
                <a:latin typeface="Quire Sans Light" panose="020B0302040400020003" pitchFamily="34" charset="0"/>
                <a:cs typeface="Quire Sans" panose="020B0502040400020003" pitchFamily="34" charset="0"/>
              </a:rPr>
              <a:t>didirikan oleh beberapa orang yang terbagi dalam sekutu aktif dan sekutu pasif. </a:t>
            </a:r>
            <a:r>
              <a:rPr lang="id-ID" sz="1400" dirty="0" err="1">
                <a:latin typeface="Quire Sans Light" panose="020B0302040400020003" pitchFamily="34" charset="0"/>
                <a:cs typeface="Quire Sans" panose="020B0502040400020003" pitchFamily="34" charset="0"/>
              </a:rPr>
              <a:t>Sekutuf</a:t>
            </a:r>
            <a:r>
              <a:rPr lang="id-ID" sz="1400" dirty="0">
                <a:latin typeface="Quire Sans Light" panose="020B0302040400020003" pitchFamily="34" charset="0"/>
                <a:cs typeface="Quire Sans" panose="020B0502040400020003" pitchFamily="34" charset="0"/>
              </a:rPr>
              <a:t> aktif adalah pihak yang mengelola usaha. Sekutu pasif adalah pihak yang hanya menyediakan modal. Dalam CV, terdapat pemisahan tanggung jawab. </a:t>
            </a:r>
          </a:p>
          <a:p>
            <a:pPr marL="342900" indent="-342900" algn="just">
              <a:buFont typeface="+mj-lt"/>
              <a:buAutoNum type="arabicParenR"/>
            </a:pPr>
            <a:r>
              <a:rPr lang="id-ID" sz="1400" b="1" dirty="0">
                <a:latin typeface="Quire Sans" panose="020B0502040400020003" pitchFamily="34" charset="0"/>
                <a:cs typeface="Quire Sans" panose="020B0502040400020003" pitchFamily="34" charset="0"/>
              </a:rPr>
              <a:t>Perseroan Terbatas (PT) </a:t>
            </a:r>
            <a:r>
              <a:rPr lang="id-ID" sz="1400" dirty="0">
                <a:latin typeface="Quire Sans Light" panose="020B0302040400020003" pitchFamily="34" charset="0"/>
                <a:cs typeface="Quire Sans" panose="020B0502040400020003" pitchFamily="34" charset="0"/>
              </a:rPr>
              <a:t>didirikan oleh beberapa orang, berbadan hukum, dan modalnya terdiri atas saham-saham. Keuntungan akan dibagi dalam bentuk dividen hanya kepada pemilik modal (pemegang saham).</a:t>
            </a:r>
          </a:p>
        </p:txBody>
      </p:sp>
    </p:spTree>
    <p:extLst>
      <p:ext uri="{BB962C8B-B14F-4D97-AF65-F5344CB8AC3E}">
        <p14:creationId xmlns:p14="http://schemas.microsoft.com/office/powerpoint/2010/main" val="411814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C999">
            <a:alpha val="20000"/>
          </a:srgb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71;p34">
            <a:extLst>
              <a:ext uri="{FF2B5EF4-FFF2-40B4-BE49-F238E27FC236}">
                <a16:creationId xmlns:a16="http://schemas.microsoft.com/office/drawing/2014/main" id="{1264BB9B-9762-52ED-92A5-CF2C61AFFCB9}"/>
              </a:ext>
            </a:extLst>
          </p:cNvPr>
          <p:cNvSpPr/>
          <p:nvPr/>
        </p:nvSpPr>
        <p:spPr>
          <a:xfrm>
            <a:off x="796918" y="959262"/>
            <a:ext cx="3263270" cy="369332"/>
          </a:xfrm>
          <a:prstGeom prst="roundRect">
            <a:avLst>
              <a:gd name="adj" fmla="val 50000"/>
            </a:avLst>
          </a:prstGeom>
          <a:solidFill>
            <a:srgbClr val="E8C999"/>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algn="ctr"/>
            <a:r>
              <a:rPr lang="en-US" sz="1600" b="1" dirty="0" err="1">
                <a:solidFill>
                  <a:schemeClr val="tx2"/>
                </a:solidFill>
                <a:effectLst/>
                <a:latin typeface="Quire Sans" panose="020B0502040400020003" pitchFamily="34" charset="0"/>
                <a:cs typeface="Quire Sans" panose="020B0502040400020003" pitchFamily="34" charset="0"/>
              </a:rPr>
              <a:t>Keunggulan</a:t>
            </a:r>
            <a:r>
              <a:rPr lang="en-US" sz="1600" b="1" dirty="0">
                <a:solidFill>
                  <a:schemeClr val="tx2"/>
                </a:solidFill>
                <a:effectLst/>
                <a:latin typeface="Quire Sans" panose="020B0502040400020003" pitchFamily="34" charset="0"/>
                <a:cs typeface="Quire Sans" panose="020B0502040400020003" pitchFamily="34" charset="0"/>
              </a:rPr>
              <a:t> BUMS</a:t>
            </a:r>
            <a:endParaRPr lang="en-US" sz="1400" b="1" dirty="0">
              <a:solidFill>
                <a:schemeClr val="tx2"/>
              </a:solidFill>
              <a:latin typeface="Quire Sans" panose="020B0502040400020003" pitchFamily="34" charset="0"/>
              <a:cs typeface="Quire Sans" panose="020B0502040400020003" pitchFamily="34" charset="0"/>
            </a:endParaRPr>
          </a:p>
        </p:txBody>
      </p:sp>
      <p:cxnSp>
        <p:nvCxnSpPr>
          <p:cNvPr id="4" name="Straight Connector 3">
            <a:extLst>
              <a:ext uri="{FF2B5EF4-FFF2-40B4-BE49-F238E27FC236}">
                <a16:creationId xmlns:a16="http://schemas.microsoft.com/office/drawing/2014/main" id="{B8BE75E8-9D82-D7E6-755D-BC437689EF85}"/>
              </a:ext>
            </a:extLst>
          </p:cNvPr>
          <p:cNvCxnSpPr>
            <a:cxnSpLocks/>
          </p:cNvCxnSpPr>
          <p:nvPr/>
        </p:nvCxnSpPr>
        <p:spPr>
          <a:xfrm>
            <a:off x="4598581" y="1049642"/>
            <a:ext cx="0" cy="345798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1FE130C-66C8-B3FC-E214-C023BB7AAC2D}"/>
              </a:ext>
            </a:extLst>
          </p:cNvPr>
          <p:cNvSpPr txBox="1"/>
          <p:nvPr/>
        </p:nvSpPr>
        <p:spPr>
          <a:xfrm>
            <a:off x="533408" y="1539132"/>
            <a:ext cx="3790290" cy="2031325"/>
          </a:xfrm>
          <a:prstGeom prst="rect">
            <a:avLst/>
          </a:prstGeom>
          <a:noFill/>
        </p:spPr>
        <p:txBody>
          <a:bodyPr wrap="square" rtlCol="0">
            <a:spAutoFit/>
          </a:bodyPr>
          <a:lstStyle/>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Cepat dalam mengambil keputusan karena pemilik modal kadang kala menjadi pengelola.</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Memberi kontribusi dalam menaikkan PDB.</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Cepat mendapat modal karena pengelola umumnya pemilik.</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Penyumbang pajak pada kas pemerintah.</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Banyak menampung tenaga kerja.</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Penyedia barang dan jasa.</a:t>
            </a:r>
          </a:p>
        </p:txBody>
      </p:sp>
      <p:sp>
        <p:nvSpPr>
          <p:cNvPr id="11" name="Google Shape;471;p34">
            <a:extLst>
              <a:ext uri="{FF2B5EF4-FFF2-40B4-BE49-F238E27FC236}">
                <a16:creationId xmlns:a16="http://schemas.microsoft.com/office/drawing/2014/main" id="{B921906C-0E73-16DF-C69F-8033B465C4C8}"/>
              </a:ext>
            </a:extLst>
          </p:cNvPr>
          <p:cNvSpPr/>
          <p:nvPr/>
        </p:nvSpPr>
        <p:spPr>
          <a:xfrm>
            <a:off x="4981500" y="959262"/>
            <a:ext cx="3263270" cy="369332"/>
          </a:xfrm>
          <a:prstGeom prst="roundRect">
            <a:avLst>
              <a:gd name="adj" fmla="val 50000"/>
            </a:avLst>
          </a:prstGeom>
          <a:solidFill>
            <a:srgbClr val="E8C999"/>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algn="ctr"/>
            <a:r>
              <a:rPr lang="en-US" sz="1600" b="1" dirty="0" err="1">
                <a:solidFill>
                  <a:schemeClr val="tx2"/>
                </a:solidFill>
                <a:effectLst/>
                <a:latin typeface="Quire Sans" panose="020B0502040400020003" pitchFamily="34" charset="0"/>
                <a:cs typeface="Quire Sans" panose="020B0502040400020003" pitchFamily="34" charset="0"/>
              </a:rPr>
              <a:t>Kelemahan</a:t>
            </a:r>
            <a:r>
              <a:rPr lang="en-US" sz="1600" b="1" dirty="0">
                <a:solidFill>
                  <a:schemeClr val="tx2"/>
                </a:solidFill>
                <a:effectLst/>
                <a:latin typeface="Quire Sans" panose="020B0502040400020003" pitchFamily="34" charset="0"/>
                <a:cs typeface="Quire Sans" panose="020B0502040400020003" pitchFamily="34" charset="0"/>
              </a:rPr>
              <a:t> BUMS</a:t>
            </a:r>
            <a:endParaRPr lang="en-US" sz="1400" b="1" dirty="0">
              <a:solidFill>
                <a:schemeClr val="tx2"/>
              </a:solidFill>
              <a:latin typeface="Quire Sans" panose="020B0502040400020003"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B0C1C821-5B6D-77BE-976C-CD513BD35CF5}"/>
              </a:ext>
            </a:extLst>
          </p:cNvPr>
          <p:cNvSpPr txBox="1"/>
          <p:nvPr/>
        </p:nvSpPr>
        <p:spPr>
          <a:xfrm>
            <a:off x="4862091" y="1559447"/>
            <a:ext cx="3627474" cy="1600438"/>
          </a:xfrm>
          <a:prstGeom prst="rect">
            <a:avLst/>
          </a:prstGeom>
          <a:noFill/>
        </p:spPr>
        <p:txBody>
          <a:bodyPr wrap="square" rtlCol="0">
            <a:spAutoFit/>
          </a:bodyPr>
          <a:lstStyle/>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Terlalu mementingkan laba sehingga sering tidak memperhatikan lingkungan.</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Sering kesulitan untuk mendapat pinjaman.</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Sering terjadi silang pendapat antara manajemen perusahaan dengan serikat buruh.</a:t>
            </a:r>
          </a:p>
        </p:txBody>
      </p:sp>
      <p:sp>
        <p:nvSpPr>
          <p:cNvPr id="3" name="Google Shape;577;p38">
            <a:extLst>
              <a:ext uri="{FF2B5EF4-FFF2-40B4-BE49-F238E27FC236}">
                <a16:creationId xmlns:a16="http://schemas.microsoft.com/office/drawing/2014/main" id="{C301C70C-0FC0-871C-5560-9BC97F97E696}"/>
              </a:ext>
            </a:extLst>
          </p:cNvPr>
          <p:cNvSpPr txBox="1">
            <a:spLocks/>
          </p:cNvSpPr>
          <p:nvPr/>
        </p:nvSpPr>
        <p:spPr>
          <a:xfrm>
            <a:off x="302681" y="278459"/>
            <a:ext cx="787083" cy="47026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b="1" dirty="0">
                <a:solidFill>
                  <a:schemeClr val="tx2">
                    <a:lumMod val="75000"/>
                  </a:schemeClr>
                </a:solidFill>
                <a:latin typeface="DM Sans" pitchFamily="2" charset="77"/>
              </a:rPr>
              <a:t>04</a:t>
            </a:r>
          </a:p>
        </p:txBody>
      </p:sp>
      <p:sp>
        <p:nvSpPr>
          <p:cNvPr id="6" name="TextBox 5">
            <a:extLst>
              <a:ext uri="{FF2B5EF4-FFF2-40B4-BE49-F238E27FC236}">
                <a16:creationId xmlns:a16="http://schemas.microsoft.com/office/drawing/2014/main" id="{D368492E-E768-B6E5-002F-B7919734D9B1}"/>
              </a:ext>
            </a:extLst>
          </p:cNvPr>
          <p:cNvSpPr txBox="1"/>
          <p:nvPr/>
        </p:nvSpPr>
        <p:spPr>
          <a:xfrm>
            <a:off x="965982" y="313536"/>
            <a:ext cx="5647153" cy="400110"/>
          </a:xfrm>
          <a:prstGeom prst="rect">
            <a:avLst/>
          </a:prstGeom>
          <a:noFill/>
        </p:spPr>
        <p:txBody>
          <a:bodyPr wrap="square" rtlCol="0">
            <a:spAutoFit/>
          </a:bodyPr>
          <a:lstStyle/>
          <a:p>
            <a:r>
              <a:rPr lang="id-ID" sz="2000" b="1" dirty="0">
                <a:solidFill>
                  <a:schemeClr val="bg2">
                    <a:lumMod val="25000"/>
                  </a:schemeClr>
                </a:solidFill>
                <a:latin typeface="DM Sans" pitchFamily="2" charset="77"/>
              </a:rPr>
              <a:t>Keunggulan dan Kelemahan BUMS</a:t>
            </a:r>
          </a:p>
        </p:txBody>
      </p:sp>
    </p:spTree>
    <p:extLst>
      <p:ext uri="{BB962C8B-B14F-4D97-AF65-F5344CB8AC3E}">
        <p14:creationId xmlns:p14="http://schemas.microsoft.com/office/powerpoint/2010/main" val="4142215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4" name="Rectangle 3">
            <a:extLst>
              <a:ext uri="{FF2B5EF4-FFF2-40B4-BE49-F238E27FC236}">
                <a16:creationId xmlns:a16="http://schemas.microsoft.com/office/drawing/2014/main" id="{10E96B6F-7DB0-F5F1-0E83-2A7290475C3A}"/>
              </a:ext>
            </a:extLst>
          </p:cNvPr>
          <p:cNvSpPr/>
          <p:nvPr/>
        </p:nvSpPr>
        <p:spPr>
          <a:xfrm>
            <a:off x="889" y="-1"/>
            <a:ext cx="6033053" cy="47305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C1ED38D9-C2E2-E1EE-F37C-E0A23F3431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432"/>
          <a:stretch/>
        </p:blipFill>
        <p:spPr>
          <a:xfrm>
            <a:off x="4189016" y="-2743"/>
            <a:ext cx="6360532" cy="4734237"/>
          </a:xfrm>
          <a:prstGeom prst="flowChartOnlineStorage">
            <a:avLst/>
          </a:prstGeom>
        </p:spPr>
      </p:pic>
      <p:grpSp>
        <p:nvGrpSpPr>
          <p:cNvPr id="98" name="Google Shape;98;p14"/>
          <p:cNvGrpSpPr/>
          <p:nvPr/>
        </p:nvGrpSpPr>
        <p:grpSpPr>
          <a:xfrm>
            <a:off x="0" y="4302126"/>
            <a:ext cx="9144000" cy="848305"/>
            <a:chOff x="0" y="4302125"/>
            <a:chExt cx="9144000" cy="848305"/>
          </a:xfrm>
        </p:grpSpPr>
        <p:grpSp>
          <p:nvGrpSpPr>
            <p:cNvPr id="99" name="Google Shape;99;p14"/>
            <p:cNvGrpSpPr/>
            <p:nvPr/>
          </p:nvGrpSpPr>
          <p:grpSpPr>
            <a:xfrm>
              <a:off x="0" y="4302125"/>
              <a:ext cx="9144000" cy="848305"/>
              <a:chOff x="0" y="4302125"/>
              <a:chExt cx="9144000" cy="848305"/>
            </a:xfrm>
          </p:grpSpPr>
          <p:pic>
            <p:nvPicPr>
              <p:cNvPr id="100" name="Google Shape;100;p14" descr="E:\ELISA\ERLANGGA LISA\2017\TEMPLATE PPT\SMP PPKN kelas X kelompok wajib\SMP PPKN kelas X kelompok wajib.png"/>
              <p:cNvPicPr preferRelativeResize="0"/>
              <p:nvPr/>
            </p:nvPicPr>
            <p:blipFill rotWithShape="1">
              <a:blip r:embed="rId4">
                <a:alphaModFix/>
              </a:blip>
              <a:srcRect/>
              <a:stretch/>
            </p:blipFill>
            <p:spPr>
              <a:xfrm>
                <a:off x="0" y="4302125"/>
                <a:ext cx="9144000" cy="841375"/>
              </a:xfrm>
              <a:prstGeom prst="rect">
                <a:avLst/>
              </a:prstGeom>
              <a:noFill/>
              <a:ln>
                <a:noFill/>
              </a:ln>
            </p:spPr>
          </p:pic>
          <p:sp>
            <p:nvSpPr>
              <p:cNvPr id="101" name="Google Shape;101;p14"/>
              <p:cNvSpPr txBox="1"/>
              <p:nvPr/>
            </p:nvSpPr>
            <p:spPr>
              <a:xfrm>
                <a:off x="2057400" y="4732407"/>
                <a:ext cx="5334000" cy="418023"/>
              </a:xfrm>
              <a:prstGeom prst="rect">
                <a:avLst/>
              </a:prstGeom>
              <a:solidFill>
                <a:srgbClr val="FFC000"/>
              </a:solidFill>
              <a:ln>
                <a:noFill/>
              </a:ln>
            </p:spPr>
            <p:txBody>
              <a:bodyPr spcFirstLastPara="1" wrap="square" lIns="91425" tIns="45700" rIns="91425" bIns="45700" anchor="t" anchorCtr="0">
                <a:spAutoFit/>
              </a:bodyPr>
              <a:lstStyle/>
              <a:p>
                <a:pPr>
                  <a:spcAft>
                    <a:spcPts val="450"/>
                  </a:spcAft>
                </a:pPr>
                <a:r>
                  <a:rPr lang="en-US" sz="1700" b="1" dirty="0">
                    <a:solidFill>
                      <a:srgbClr val="002060"/>
                    </a:solidFill>
                    <a:latin typeface="Arial"/>
                    <a:ea typeface="Arial"/>
                    <a:cs typeface="Arial"/>
                    <a:sym typeface="Arial"/>
                  </a:rPr>
                  <a:t>EKONOMI</a:t>
                </a:r>
                <a:endParaRPr lang="en-US" sz="1700" dirty="0">
                  <a:solidFill>
                    <a:srgbClr val="002060"/>
                  </a:solidFill>
                  <a:latin typeface="Arial"/>
                  <a:ea typeface="Arial"/>
                  <a:cs typeface="Arial"/>
                  <a:sym typeface="Arial"/>
                </a:endParaRPr>
              </a:p>
            </p:txBody>
          </p:sp>
        </p:grpSp>
        <p:pic>
          <p:nvPicPr>
            <p:cNvPr id="102" name="Google Shape;102;p14" descr="A picture containing text&#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72200" y="4734224"/>
              <a:ext cx="2743200" cy="350308"/>
            </a:xfrm>
            <a:prstGeom prst="rect">
              <a:avLst/>
            </a:prstGeom>
            <a:noFill/>
            <a:ln>
              <a:noFill/>
            </a:ln>
          </p:spPr>
        </p:pic>
      </p:grpSp>
      <p:sp>
        <p:nvSpPr>
          <p:cNvPr id="6" name="TextBox 5">
            <a:extLst>
              <a:ext uri="{FF2B5EF4-FFF2-40B4-BE49-F238E27FC236}">
                <a16:creationId xmlns:a16="http://schemas.microsoft.com/office/drawing/2014/main" id="{506E9FBE-5A8B-7486-AB55-848775A273ED}"/>
              </a:ext>
            </a:extLst>
          </p:cNvPr>
          <p:cNvSpPr txBox="1"/>
          <p:nvPr/>
        </p:nvSpPr>
        <p:spPr>
          <a:xfrm>
            <a:off x="228600" y="742950"/>
            <a:ext cx="3960416" cy="353943"/>
          </a:xfrm>
          <a:prstGeom prst="rect">
            <a:avLst/>
          </a:prstGeom>
          <a:noFill/>
        </p:spPr>
        <p:txBody>
          <a:bodyPr wrap="square" rtlCol="0">
            <a:spAutoFit/>
          </a:bodyPr>
          <a:lstStyle/>
          <a:p>
            <a:r>
              <a:rPr lang="en-US" sz="1700" b="1" dirty="0" err="1">
                <a:latin typeface="Eras Demi ITC" panose="020B0602030504020804" pitchFamily="34" charset="77"/>
              </a:rPr>
              <a:t>Perhatikan</a:t>
            </a:r>
            <a:r>
              <a:rPr lang="en-US" sz="1700" b="1" dirty="0">
                <a:latin typeface="Eras Demi ITC" panose="020B0602030504020804" pitchFamily="34" charset="77"/>
              </a:rPr>
              <a:t> </a:t>
            </a:r>
            <a:r>
              <a:rPr lang="en-US" sz="1700" b="1" dirty="0" err="1">
                <a:latin typeface="Eras Demi ITC" panose="020B0602030504020804" pitchFamily="34" charset="77"/>
              </a:rPr>
              <a:t>gambar</a:t>
            </a:r>
            <a:r>
              <a:rPr lang="en-US" sz="1700" b="1" dirty="0">
                <a:latin typeface="Eras Demi ITC" panose="020B0602030504020804" pitchFamily="34" charset="77"/>
              </a:rPr>
              <a:t> </a:t>
            </a:r>
            <a:r>
              <a:rPr lang="en-US" sz="1700" b="1" dirty="0" err="1">
                <a:latin typeface="Eras Demi ITC" panose="020B0602030504020804" pitchFamily="34" charset="77"/>
              </a:rPr>
              <a:t>berikut</a:t>
            </a:r>
            <a:r>
              <a:rPr lang="en-US" sz="1700" b="1" dirty="0">
                <a:latin typeface="Eras Demi ITC" panose="020B0602030504020804" pitchFamily="34" charset="77"/>
              </a:rPr>
              <a:t>. </a:t>
            </a:r>
          </a:p>
        </p:txBody>
      </p:sp>
      <p:sp>
        <p:nvSpPr>
          <p:cNvPr id="7" name="TextBox 6">
            <a:extLst>
              <a:ext uri="{FF2B5EF4-FFF2-40B4-BE49-F238E27FC236}">
                <a16:creationId xmlns:a16="http://schemas.microsoft.com/office/drawing/2014/main" id="{30C0128F-4530-1F9D-4AEF-0ABA44DAE08B}"/>
              </a:ext>
            </a:extLst>
          </p:cNvPr>
          <p:cNvSpPr txBox="1"/>
          <p:nvPr/>
        </p:nvSpPr>
        <p:spPr>
          <a:xfrm>
            <a:off x="228600" y="1122826"/>
            <a:ext cx="3595541" cy="3046988"/>
          </a:xfrm>
          <a:prstGeom prst="rect">
            <a:avLst/>
          </a:prstGeom>
          <a:noFill/>
        </p:spPr>
        <p:txBody>
          <a:bodyPr wrap="square" rtlCol="0">
            <a:spAutoFit/>
          </a:bodyPr>
          <a:lstStyle/>
          <a:p>
            <a:pPr algn="just"/>
            <a:r>
              <a:rPr lang="en-US" sz="1600" dirty="0" err="1">
                <a:effectLst/>
                <a:latin typeface="Quire Sans" panose="020B0502040400020003" pitchFamily="34" charset="0"/>
                <a:cs typeface="Quire Sans" panose="020B0502040400020003" pitchFamily="34" charset="0"/>
              </a:rPr>
              <a:t>Terkait</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dengan</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gambar</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coba</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kamu</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jawab</a:t>
            </a:r>
            <a:r>
              <a:rPr lang="en-US" sz="1600" dirty="0">
                <a:effectLst/>
                <a:latin typeface="Quire Sans" panose="020B0502040400020003" pitchFamily="34" charset="0"/>
                <a:cs typeface="Quire Sans" panose="020B0502040400020003" pitchFamily="34" charset="0"/>
              </a:rPr>
              <a:t> </a:t>
            </a:r>
            <a:r>
              <a:rPr lang="en-US" sz="1600" dirty="0" err="1" smtClean="0">
                <a:effectLst/>
                <a:latin typeface="Quire Sans" panose="020B0502040400020003" pitchFamily="34" charset="0"/>
                <a:cs typeface="Quire Sans" panose="020B0502040400020003" pitchFamily="34" charset="0"/>
              </a:rPr>
              <a:t>pertanyaan-pertanyaan</a:t>
            </a:r>
            <a:r>
              <a:rPr lang="en-US" sz="1600" dirty="0" smtClean="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berikut</a:t>
            </a:r>
            <a:r>
              <a:rPr lang="en-US" sz="1600" dirty="0">
                <a:effectLst/>
                <a:latin typeface="Quire Sans" panose="020B0502040400020003" pitchFamily="34" charset="0"/>
                <a:cs typeface="Quire Sans" panose="020B0502040400020003" pitchFamily="34" charset="0"/>
              </a:rPr>
              <a:t>.</a:t>
            </a:r>
          </a:p>
          <a:p>
            <a:pPr marL="342900" indent="-342900" algn="just">
              <a:buFont typeface="+mj-lt"/>
              <a:buAutoNum type="arabicPeriod"/>
            </a:pPr>
            <a:r>
              <a:rPr lang="en-US" sz="1600" dirty="0" err="1">
                <a:effectLst/>
                <a:latin typeface="Quire Sans" panose="020B0502040400020003" pitchFamily="34" charset="0"/>
                <a:cs typeface="Quire Sans" panose="020B0502040400020003" pitchFamily="34" charset="0"/>
              </a:rPr>
              <a:t>Menurut</a:t>
            </a:r>
            <a:r>
              <a:rPr lang="en-US" sz="1600" dirty="0">
                <a:effectLst/>
                <a:latin typeface="Quire Sans" panose="020B0502040400020003" pitchFamily="34" charset="0"/>
                <a:cs typeface="Quire Sans" panose="020B0502040400020003" pitchFamily="34" charset="0"/>
              </a:rPr>
              <a:t> Anda, </a:t>
            </a:r>
            <a:r>
              <a:rPr lang="en-US" sz="1600" dirty="0" err="1">
                <a:effectLst/>
                <a:latin typeface="Quire Sans" panose="020B0502040400020003" pitchFamily="34" charset="0"/>
                <a:cs typeface="Quire Sans" panose="020B0502040400020003" pitchFamily="34" charset="0"/>
              </a:rPr>
              <a:t>siapakah</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pemilik</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atau</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pengelola</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Kereta</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Api</a:t>
            </a:r>
            <a:r>
              <a:rPr lang="en-US" sz="1600" dirty="0">
                <a:effectLst/>
                <a:latin typeface="Quire Sans" panose="020B0502040400020003" pitchFamily="34" charset="0"/>
                <a:cs typeface="Quire Sans" panose="020B0502040400020003" pitchFamily="34" charset="0"/>
              </a:rPr>
              <a:t> Indonesia?</a:t>
            </a:r>
          </a:p>
          <a:p>
            <a:pPr marL="342900" indent="-342900" algn="just">
              <a:buFont typeface="+mj-lt"/>
              <a:buAutoNum type="arabicPeriod"/>
            </a:pPr>
            <a:r>
              <a:rPr lang="en-US" sz="1600" dirty="0" err="1">
                <a:latin typeface="Quire Sans" panose="020B0502040400020003" pitchFamily="34" charset="0"/>
                <a:cs typeface="Quire Sans" panose="020B0502040400020003" pitchFamily="34" charset="0"/>
              </a:rPr>
              <a:t>Apabila</a:t>
            </a:r>
            <a:r>
              <a:rPr lang="en-US" sz="1600" dirty="0">
                <a:latin typeface="Quire Sans" panose="020B0502040400020003" pitchFamily="34" charset="0"/>
                <a:cs typeface="Quire Sans" panose="020B0502040400020003" pitchFamily="34" charset="0"/>
              </a:rPr>
              <a:t> Anda</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ingin</a:t>
            </a:r>
            <a:r>
              <a:rPr lang="en-US" sz="1600" dirty="0">
                <a:effectLst/>
                <a:latin typeface="Quire Sans" panose="020B0502040400020003" pitchFamily="34" charset="0"/>
                <a:cs typeface="Quire Sans" panose="020B0502040400020003" pitchFamily="34" charset="0"/>
              </a:rPr>
              <a:t> </a:t>
            </a:r>
            <a:r>
              <a:rPr lang="en-US" sz="1600" dirty="0" err="1">
                <a:effectLst/>
                <a:latin typeface="Quire Sans" panose="020B0502040400020003" pitchFamily="34" charset="0"/>
                <a:cs typeface="Quire Sans" panose="020B0502040400020003" pitchFamily="34" charset="0"/>
              </a:rPr>
              <a:t>bepergian</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menggunakan</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kereta</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apakah</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ada</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pilihan</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selain</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kereta</a:t>
            </a:r>
            <a:r>
              <a:rPr lang="en-US" sz="1600" dirty="0">
                <a:latin typeface="Quire Sans" panose="020B0502040400020003" pitchFamily="34" charset="0"/>
                <a:cs typeface="Quire Sans" panose="020B0502040400020003" pitchFamily="34" charset="0"/>
              </a:rPr>
              <a:t> yang </a:t>
            </a:r>
            <a:r>
              <a:rPr lang="en-US" sz="1600" dirty="0" err="1">
                <a:latin typeface="Quire Sans" panose="020B0502040400020003" pitchFamily="34" charset="0"/>
                <a:cs typeface="Quire Sans" panose="020B0502040400020003" pitchFamily="34" charset="0"/>
              </a:rPr>
              <a:t>dioperasikan</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Kereta</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Api</a:t>
            </a:r>
            <a:r>
              <a:rPr lang="en-US" sz="1600" dirty="0">
                <a:latin typeface="Quire Sans" panose="020B0502040400020003" pitchFamily="34" charset="0"/>
                <a:cs typeface="Quire Sans" panose="020B0502040400020003" pitchFamily="34" charset="0"/>
              </a:rPr>
              <a:t> Indonesia? Jika </a:t>
            </a:r>
            <a:r>
              <a:rPr lang="en-US" sz="1600" dirty="0" err="1">
                <a:latin typeface="Quire Sans" panose="020B0502040400020003" pitchFamily="34" charset="0"/>
                <a:cs typeface="Quire Sans" panose="020B0502040400020003" pitchFamily="34" charset="0"/>
              </a:rPr>
              <a:t>ya</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sebutkan</a:t>
            </a:r>
            <a:r>
              <a:rPr lang="en-US" sz="1600" dirty="0">
                <a:latin typeface="Quire Sans" panose="020B0502040400020003" pitchFamily="34" charset="0"/>
                <a:cs typeface="Quire Sans" panose="020B0502040400020003" pitchFamily="34" charset="0"/>
              </a:rPr>
              <a:t>. Jika </a:t>
            </a:r>
            <a:r>
              <a:rPr lang="en-US" sz="1600" dirty="0" err="1">
                <a:latin typeface="Quire Sans" panose="020B0502040400020003" pitchFamily="34" charset="0"/>
                <a:cs typeface="Quire Sans" panose="020B0502040400020003" pitchFamily="34" charset="0"/>
              </a:rPr>
              <a:t>tidak</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mengapa</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demikian</a:t>
            </a:r>
            <a:r>
              <a:rPr lang="en-US" sz="1600" dirty="0">
                <a:latin typeface="Quire Sans" panose="020B0502040400020003" pitchFamily="34" charset="0"/>
                <a:cs typeface="Quire Sans" panose="020B0502040400020003" pitchFamily="34" charset="0"/>
              </a:rPr>
              <a:t> </a:t>
            </a:r>
            <a:r>
              <a:rPr lang="en-US" sz="1600" dirty="0" err="1">
                <a:latin typeface="Quire Sans" panose="020B0502040400020003" pitchFamily="34" charset="0"/>
                <a:cs typeface="Quire Sans" panose="020B0502040400020003" pitchFamily="34" charset="0"/>
              </a:rPr>
              <a:t>menurut</a:t>
            </a:r>
            <a:r>
              <a:rPr lang="en-US" sz="1600" dirty="0">
                <a:latin typeface="Quire Sans" panose="020B0502040400020003" pitchFamily="34" charset="0"/>
                <a:cs typeface="Quire Sans" panose="020B0502040400020003" pitchFamily="34" charset="0"/>
              </a:rPr>
              <a:t> Anda?</a:t>
            </a:r>
          </a:p>
        </p:txBody>
      </p:sp>
    </p:spTree>
    <p:extLst>
      <p:ext uri="{BB962C8B-B14F-4D97-AF65-F5344CB8AC3E}">
        <p14:creationId xmlns:p14="http://schemas.microsoft.com/office/powerpoint/2010/main" val="344137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grpSp>
        <p:nvGrpSpPr>
          <p:cNvPr id="16" name="Group 15"/>
          <p:cNvGrpSpPr/>
          <p:nvPr/>
        </p:nvGrpSpPr>
        <p:grpSpPr>
          <a:xfrm>
            <a:off x="12405" y="4314973"/>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pic>
        <p:nvPicPr>
          <p:cNvPr id="3" name="Picture 2" descr="A picture containing building, scale model, house, toy&#10;&#10;Description automatically generated">
            <a:extLst>
              <a:ext uri="{FF2B5EF4-FFF2-40B4-BE49-F238E27FC236}">
                <a16:creationId xmlns:a16="http://schemas.microsoft.com/office/drawing/2014/main" id="{70FEA7DD-66F1-68E2-3B92-2AACE7AB53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6800" y="1052438"/>
            <a:ext cx="3038624" cy="3038624"/>
          </a:xfrm>
          <a:prstGeom prst="rect">
            <a:avLst/>
          </a:prstGeom>
        </p:spPr>
      </p:pic>
      <p:sp>
        <p:nvSpPr>
          <p:cNvPr id="4" name="TextBox 3">
            <a:extLst>
              <a:ext uri="{FF2B5EF4-FFF2-40B4-BE49-F238E27FC236}">
                <a16:creationId xmlns:a16="http://schemas.microsoft.com/office/drawing/2014/main" id="{DF8B4E68-EA40-BC32-00FE-0E221AA5C453}"/>
              </a:ext>
            </a:extLst>
          </p:cNvPr>
          <p:cNvSpPr txBox="1"/>
          <p:nvPr/>
        </p:nvSpPr>
        <p:spPr>
          <a:xfrm>
            <a:off x="545805" y="1986975"/>
            <a:ext cx="5715000" cy="584775"/>
          </a:xfrm>
          <a:prstGeom prst="rect">
            <a:avLst/>
          </a:prstGeom>
          <a:noFill/>
        </p:spPr>
        <p:txBody>
          <a:bodyPr wrap="square" rtlCol="0">
            <a:spAutoFit/>
          </a:bodyPr>
          <a:lstStyle/>
          <a:p>
            <a:pPr algn="ctr"/>
            <a:r>
              <a:rPr lang="id-ID" sz="3200" b="1" dirty="0">
                <a:solidFill>
                  <a:schemeClr val="accent1">
                    <a:lumMod val="50000"/>
                  </a:schemeClr>
                </a:solidFill>
                <a:latin typeface="Cooper Black" panose="0208090404030B020404" pitchFamily="18" charset="77"/>
              </a:rPr>
              <a:t>D. KOPERASI</a:t>
            </a:r>
          </a:p>
        </p:txBody>
      </p:sp>
    </p:spTree>
    <p:extLst>
      <p:ext uri="{BB962C8B-B14F-4D97-AF65-F5344CB8AC3E}">
        <p14:creationId xmlns:p14="http://schemas.microsoft.com/office/powerpoint/2010/main" val="47046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C0D7EF-5B41-E9B8-1E7A-3DFDBF67C4EA}"/>
              </a:ext>
            </a:extLst>
          </p:cNvPr>
          <p:cNvSpPr txBox="1"/>
          <p:nvPr/>
        </p:nvSpPr>
        <p:spPr>
          <a:xfrm>
            <a:off x="3136606" y="2420730"/>
            <a:ext cx="5339315" cy="1860168"/>
          </a:xfrm>
          <a:prstGeom prst="rect">
            <a:avLst/>
          </a:prstGeom>
          <a:solidFill>
            <a:schemeClr val="accent2">
              <a:lumMod val="20000"/>
              <a:lumOff val="80000"/>
            </a:schemeClr>
          </a:solidFill>
        </p:spPr>
        <p:txBody>
          <a:bodyPr wrap="square" rtlCol="0">
            <a:noAutofit/>
          </a:bodyPr>
          <a:lstStyle/>
          <a:p>
            <a:pPr algn="just"/>
            <a:r>
              <a:rPr lang="id-ID" sz="1400" dirty="0">
                <a:latin typeface="Quire Sans Light" panose="020B0302040400020003" pitchFamily="34" charset="0"/>
              </a:rPr>
              <a:t>Gerakan koperasi digagas oleh </a:t>
            </a:r>
            <a:r>
              <a:rPr lang="id-ID" sz="1400" b="1" dirty="0">
                <a:latin typeface="Quire Sans Light" panose="020B0302040400020003" pitchFamily="34" charset="0"/>
              </a:rPr>
              <a:t>Robert Owen</a:t>
            </a:r>
            <a:r>
              <a:rPr lang="id-ID" sz="1400" dirty="0">
                <a:latin typeface="Quire Sans Light" panose="020B0302040400020003" pitchFamily="34" charset="0"/>
              </a:rPr>
              <a:t>, yang diterapkan pada usaha pemintalan kapas di New </a:t>
            </a:r>
            <a:r>
              <a:rPr lang="id-ID" sz="1400" dirty="0" err="1">
                <a:latin typeface="Quire Sans Light" panose="020B0302040400020003" pitchFamily="34" charset="0"/>
              </a:rPr>
              <a:t>Lanark</a:t>
            </a:r>
            <a:r>
              <a:rPr lang="id-ID" sz="1400" dirty="0">
                <a:latin typeface="Quire Sans Light" panose="020B0302040400020003" pitchFamily="34" charset="0"/>
              </a:rPr>
              <a:t>, Skotlandia pada tahun 1810. Koperasi juga berkembang di Kota </a:t>
            </a:r>
            <a:r>
              <a:rPr lang="id-ID" sz="1400" dirty="0" err="1">
                <a:latin typeface="Quire Sans Light" panose="020B0302040400020003" pitchFamily="34" charset="0"/>
              </a:rPr>
              <a:t>Rochdale</a:t>
            </a:r>
            <a:r>
              <a:rPr lang="id-ID" sz="1400" dirty="0">
                <a:latin typeface="Quire Sans Light" panose="020B0302040400020003" pitchFamily="34" charset="0"/>
              </a:rPr>
              <a:t>, Inggris pada tahun 1844 yang menyediakan barang konsumsi kebutuhan sehari-hari. </a:t>
            </a:r>
          </a:p>
          <a:p>
            <a:pPr algn="just"/>
            <a:r>
              <a:rPr lang="id-ID" sz="1400" dirty="0">
                <a:latin typeface="Quire Sans Light" panose="020B0302040400020003" pitchFamily="34" charset="0"/>
              </a:rPr>
              <a:t>Koperasi kemudian berkembang di kota-kota lainnya, seperti Jerman dan Prancis. Pada tahun 1895, didirikan lembaga koperasi dunia yang diberi nama </a:t>
            </a:r>
            <a:r>
              <a:rPr lang="id-ID" sz="1400" i="1" dirty="0">
                <a:latin typeface="Quire Sans Light" panose="020B0302040400020003" pitchFamily="34" charset="0"/>
              </a:rPr>
              <a:t>Internasional Co-</a:t>
            </a:r>
            <a:r>
              <a:rPr lang="id-ID" sz="1400" i="1" dirty="0" err="1">
                <a:latin typeface="Quire Sans Light" panose="020B0302040400020003" pitchFamily="34" charset="0"/>
              </a:rPr>
              <a:t>operative</a:t>
            </a:r>
            <a:r>
              <a:rPr lang="id-ID" sz="1400" i="1" dirty="0">
                <a:latin typeface="Quire Sans Light" panose="020B0302040400020003" pitchFamily="34" charset="0"/>
              </a:rPr>
              <a:t> Alliance </a:t>
            </a:r>
            <a:r>
              <a:rPr lang="id-ID" sz="1400" dirty="0">
                <a:latin typeface="Quire Sans Light" panose="020B0302040400020003" pitchFamily="34" charset="0"/>
              </a:rPr>
              <a:t>(ICA).</a:t>
            </a:r>
          </a:p>
        </p:txBody>
      </p:sp>
      <p:pic>
        <p:nvPicPr>
          <p:cNvPr id="10" name="Picture 9" descr="A building with many windows&#10;&#10;Description automatically generated with low confidence">
            <a:extLst>
              <a:ext uri="{FF2B5EF4-FFF2-40B4-BE49-F238E27FC236}">
                <a16:creationId xmlns:a16="http://schemas.microsoft.com/office/drawing/2014/main" id="{8E405CFD-0E3D-2515-C1CE-63E55246DB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041" y="2428621"/>
            <a:ext cx="2352929" cy="2352929"/>
          </a:xfrm>
          <a:prstGeom prst="rect">
            <a:avLst/>
          </a:prstGeom>
        </p:spPr>
      </p:pic>
      <p:grpSp>
        <p:nvGrpSpPr>
          <p:cNvPr id="3" name="Group 2">
            <a:extLst>
              <a:ext uri="{FF2B5EF4-FFF2-40B4-BE49-F238E27FC236}">
                <a16:creationId xmlns:a16="http://schemas.microsoft.com/office/drawing/2014/main" id="{88063C3B-A2E0-E886-62AB-29AF57024FCF}"/>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D8AAFA1C-9052-422E-CF6E-F85D05BCE1A3}"/>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5243A68B-5D4C-0CA3-F330-2236F9A527BE}"/>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7D04232D-CA70-BF57-E6A5-99C87B43A34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05DB5B11-A8DF-C927-6AAA-1F0C30F10FA0}"/>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9BDDA145-DA57-08D1-5F6E-3D61403A8D2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05ECB500-2502-16C8-ECE6-F5237CA2871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1" name="TextBox 10">
            <a:extLst>
              <a:ext uri="{FF2B5EF4-FFF2-40B4-BE49-F238E27FC236}">
                <a16:creationId xmlns:a16="http://schemas.microsoft.com/office/drawing/2014/main" id="{B6365645-054D-F6B0-7873-FB29CC6982B0}"/>
              </a:ext>
            </a:extLst>
          </p:cNvPr>
          <p:cNvSpPr txBox="1"/>
          <p:nvPr/>
        </p:nvSpPr>
        <p:spPr>
          <a:xfrm>
            <a:off x="639726" y="952564"/>
            <a:ext cx="7836195" cy="954107"/>
          </a:xfrm>
          <a:prstGeom prst="rect">
            <a:avLst/>
          </a:prstGeom>
          <a:solidFill>
            <a:schemeClr val="accent2">
              <a:lumMod val="20000"/>
              <a:lumOff val="80000"/>
            </a:schemeClr>
          </a:solidFill>
        </p:spPr>
        <p:txBody>
          <a:bodyPr wrap="square" rtlCol="0">
            <a:spAutoFit/>
          </a:bodyPr>
          <a:lstStyle/>
          <a:p>
            <a:pPr algn="just"/>
            <a:r>
              <a:rPr lang="id-ID" sz="1400" dirty="0">
                <a:latin typeface="Quire Sans Light" panose="020B0302040400020003" pitchFamily="34" charset="0"/>
              </a:rPr>
              <a:t>Pasal 1 UU RI No. 25 Tahun 1992 tentang Perkoperasian menyatakan bahwa koperasi adalah badan usaha yang beranggotakan orang-seorang atau badan hukum koperasi dengan melandaskan kegiatannya berdasarkan prinsip koperasi sekaligus sebagai gerakan ekonomi rakyat yang berdasar atas asas kekeluargaan.</a:t>
            </a:r>
          </a:p>
        </p:txBody>
      </p:sp>
      <p:sp>
        <p:nvSpPr>
          <p:cNvPr id="13" name="TextBox 12">
            <a:extLst>
              <a:ext uri="{FF2B5EF4-FFF2-40B4-BE49-F238E27FC236}">
                <a16:creationId xmlns:a16="http://schemas.microsoft.com/office/drawing/2014/main" id="{EA83E474-CFFB-ABFF-E380-250D1F92EF3D}"/>
              </a:ext>
            </a:extLst>
          </p:cNvPr>
          <p:cNvSpPr txBox="1"/>
          <p:nvPr/>
        </p:nvSpPr>
        <p:spPr>
          <a:xfrm>
            <a:off x="639726" y="637116"/>
            <a:ext cx="2819400" cy="307777"/>
          </a:xfrm>
          <a:prstGeom prst="rect">
            <a:avLst/>
          </a:prstGeom>
          <a:noFill/>
        </p:spPr>
        <p:txBody>
          <a:bodyPr wrap="square" rtlCol="0">
            <a:spAutoFit/>
          </a:bodyPr>
          <a:lstStyle/>
          <a:p>
            <a:pPr marL="342900" indent="-342900">
              <a:buFont typeface="+mj-lt"/>
              <a:buAutoNum type="alphaLcPeriod"/>
            </a:pPr>
            <a:r>
              <a:rPr lang="id-ID" sz="1400" b="1" dirty="0">
                <a:latin typeface="Quire Sans" panose="020B0502040400020003" pitchFamily="34" charset="0"/>
                <a:cs typeface="Quire Sans" panose="020B0502040400020003" pitchFamily="34" charset="0"/>
              </a:rPr>
              <a:t>Pengertian Koperasi</a:t>
            </a:r>
          </a:p>
        </p:txBody>
      </p:sp>
      <p:sp>
        <p:nvSpPr>
          <p:cNvPr id="14" name="TextBox 13">
            <a:extLst>
              <a:ext uri="{FF2B5EF4-FFF2-40B4-BE49-F238E27FC236}">
                <a16:creationId xmlns:a16="http://schemas.microsoft.com/office/drawing/2014/main" id="{9215A016-5C1C-404F-905B-A58CEC8291D6}"/>
              </a:ext>
            </a:extLst>
          </p:cNvPr>
          <p:cNvSpPr txBox="1"/>
          <p:nvPr/>
        </p:nvSpPr>
        <p:spPr>
          <a:xfrm>
            <a:off x="3136606" y="2086769"/>
            <a:ext cx="4026194" cy="307777"/>
          </a:xfrm>
          <a:prstGeom prst="rect">
            <a:avLst/>
          </a:prstGeom>
          <a:noFill/>
        </p:spPr>
        <p:txBody>
          <a:bodyPr wrap="square" rtlCol="0">
            <a:spAutoFit/>
          </a:bodyPr>
          <a:lstStyle/>
          <a:p>
            <a:pPr marL="342900" indent="-342900">
              <a:buFont typeface="+mj-lt"/>
              <a:buAutoNum type="alphaLcPeriod" startAt="2"/>
            </a:pPr>
            <a:r>
              <a:rPr lang="id-ID" sz="1400" b="1" dirty="0">
                <a:latin typeface="Quire Sans" panose="020B0502040400020003" pitchFamily="34" charset="0"/>
                <a:cs typeface="Quire Sans" panose="020B0502040400020003" pitchFamily="34" charset="0"/>
              </a:rPr>
              <a:t>Perkembangan Koperasi di Dunia</a:t>
            </a:r>
          </a:p>
        </p:txBody>
      </p:sp>
      <p:sp>
        <p:nvSpPr>
          <p:cNvPr id="15" name="TextBox 14">
            <a:extLst>
              <a:ext uri="{FF2B5EF4-FFF2-40B4-BE49-F238E27FC236}">
                <a16:creationId xmlns:a16="http://schemas.microsoft.com/office/drawing/2014/main" id="{6A9DF136-8A25-33EA-6673-5F4FCC64FD1B}"/>
              </a:ext>
            </a:extLst>
          </p:cNvPr>
          <p:cNvSpPr txBox="1"/>
          <p:nvPr/>
        </p:nvSpPr>
        <p:spPr>
          <a:xfrm>
            <a:off x="398041" y="283293"/>
            <a:ext cx="4267200" cy="369332"/>
          </a:xfrm>
          <a:prstGeom prst="rect">
            <a:avLst/>
          </a:prstGeom>
          <a:noFill/>
        </p:spPr>
        <p:txBody>
          <a:bodyPr wrap="square" rtlCol="0">
            <a:spAutoFit/>
          </a:bodyPr>
          <a:lstStyle/>
          <a:p>
            <a:r>
              <a:rPr lang="id-ID" b="1" dirty="0"/>
              <a:t>1. Pengertian dan Sejarah Koperasi </a:t>
            </a:r>
          </a:p>
        </p:txBody>
      </p:sp>
    </p:spTree>
    <p:extLst>
      <p:ext uri="{BB962C8B-B14F-4D97-AF65-F5344CB8AC3E}">
        <p14:creationId xmlns:p14="http://schemas.microsoft.com/office/powerpoint/2010/main" val="240063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uilding with many windows&#10;&#10;Description automatically generated with low confidence">
            <a:extLst>
              <a:ext uri="{FF2B5EF4-FFF2-40B4-BE49-F238E27FC236}">
                <a16:creationId xmlns:a16="http://schemas.microsoft.com/office/drawing/2014/main" id="{DABA28A3-7513-B0E0-0C55-87BFB635A1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4876" y="2428621"/>
            <a:ext cx="2352929" cy="2352929"/>
          </a:xfrm>
          <a:prstGeom prst="rect">
            <a:avLst/>
          </a:prstGeom>
        </p:spPr>
      </p:pic>
      <p:grpSp>
        <p:nvGrpSpPr>
          <p:cNvPr id="3" name="Group 2">
            <a:extLst>
              <a:ext uri="{FF2B5EF4-FFF2-40B4-BE49-F238E27FC236}">
                <a16:creationId xmlns:a16="http://schemas.microsoft.com/office/drawing/2014/main" id="{88063C3B-A2E0-E886-62AB-29AF57024FCF}"/>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D8AAFA1C-9052-422E-CF6E-F85D05BCE1A3}"/>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5243A68B-5D4C-0CA3-F330-2236F9A527BE}"/>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7D04232D-CA70-BF57-E6A5-99C87B43A34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05DB5B11-A8DF-C927-6AAA-1F0C30F10FA0}"/>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9BDDA145-DA57-08D1-5F6E-3D61403A8D2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05ECB500-2502-16C8-ECE6-F5237CA2871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0" name="TextBox 9">
            <a:extLst>
              <a:ext uri="{FF2B5EF4-FFF2-40B4-BE49-F238E27FC236}">
                <a16:creationId xmlns:a16="http://schemas.microsoft.com/office/drawing/2014/main" id="{5BFBF57F-C865-FA43-BD9C-B987E073AF3D}"/>
              </a:ext>
            </a:extLst>
          </p:cNvPr>
          <p:cNvSpPr txBox="1"/>
          <p:nvPr/>
        </p:nvSpPr>
        <p:spPr>
          <a:xfrm>
            <a:off x="939685" y="1229311"/>
            <a:ext cx="5339315" cy="2031325"/>
          </a:xfrm>
          <a:prstGeom prst="rect">
            <a:avLst/>
          </a:prstGeom>
          <a:solidFill>
            <a:schemeClr val="accent2">
              <a:lumMod val="20000"/>
              <a:lumOff val="80000"/>
            </a:schemeClr>
          </a:solidFill>
        </p:spPr>
        <p:txBody>
          <a:bodyPr wrap="square" rtlCol="0">
            <a:spAutoFit/>
          </a:bodyPr>
          <a:lstStyle/>
          <a:p>
            <a:pPr algn="just"/>
            <a:r>
              <a:rPr lang="id-ID" sz="1400" dirty="0">
                <a:latin typeface="Quire Sans Light" panose="020B0302040400020003" pitchFamily="34" charset="0"/>
              </a:rPr>
              <a:t>Pertumbuhan koperasi di Indonesia dipelopori oleh </a:t>
            </a:r>
            <a:r>
              <a:rPr lang="id-ID" sz="1400" b="1" dirty="0" err="1">
                <a:latin typeface="Quire Sans Light" panose="020B0302040400020003" pitchFamily="34" charset="0"/>
              </a:rPr>
              <a:t>R</a:t>
            </a:r>
            <a:r>
              <a:rPr lang="id-ID" sz="1400" b="1" dirty="0">
                <a:latin typeface="Quire Sans Light" panose="020B0302040400020003" pitchFamily="34" charset="0"/>
              </a:rPr>
              <a:t>. </a:t>
            </a:r>
            <a:r>
              <a:rPr lang="id-ID" sz="1400" b="1" dirty="0" err="1">
                <a:latin typeface="Quire Sans Light" panose="020B0302040400020003" pitchFamily="34" charset="0"/>
              </a:rPr>
              <a:t>Bei</a:t>
            </a:r>
            <a:r>
              <a:rPr lang="id-ID" sz="1400" b="1" dirty="0">
                <a:latin typeface="Quire Sans Light" panose="020B0302040400020003" pitchFamily="34" charset="0"/>
              </a:rPr>
              <a:t> Aria </a:t>
            </a:r>
            <a:r>
              <a:rPr lang="id-ID" sz="1400" b="1" dirty="0" err="1">
                <a:latin typeface="Quire Sans Light" panose="020B0302040400020003" pitchFamily="34" charset="0"/>
              </a:rPr>
              <a:t>Wirjaatmadja</a:t>
            </a:r>
            <a:r>
              <a:rPr lang="id-ID" sz="1400" dirty="0">
                <a:latin typeface="Quire Sans Light" panose="020B0302040400020003" pitchFamily="34" charset="0"/>
              </a:rPr>
              <a:t>, Patih di Purwokerto (1896). Ia mendirikan koperasi yang bergerak di bidang simpan pinjam. </a:t>
            </a:r>
          </a:p>
          <a:p>
            <a:pPr algn="just"/>
            <a:r>
              <a:rPr lang="id-ID" sz="1400" dirty="0">
                <a:latin typeface="Quire Sans Light" panose="020B0302040400020003" pitchFamily="34" charset="0"/>
              </a:rPr>
              <a:t>Pada tahun 1915, pemerintah Hindia Belanda mengeluarkan Ketetapan Raja No. 431, mengatur koperasi di Indonesia. </a:t>
            </a:r>
          </a:p>
          <a:p>
            <a:pPr algn="just"/>
            <a:r>
              <a:rPr lang="id-ID" sz="1400" dirty="0">
                <a:latin typeface="Quire Sans Light" panose="020B0302040400020003" pitchFamily="34" charset="0"/>
              </a:rPr>
              <a:t>Pada 12 Juli 1947,  diselenggarakan kongres koperasi yang pertama di Tasikmalaya. Kongres ini membentuk Sentral Organisasi Koperasi Rakyat Indonesia (SOKRI) dan menjadikan tanggal 12 Juli sebagai Hari Koperasi.</a:t>
            </a:r>
          </a:p>
        </p:txBody>
      </p:sp>
      <p:sp>
        <p:nvSpPr>
          <p:cNvPr id="11" name="TextBox 10">
            <a:extLst>
              <a:ext uri="{FF2B5EF4-FFF2-40B4-BE49-F238E27FC236}">
                <a16:creationId xmlns:a16="http://schemas.microsoft.com/office/drawing/2014/main" id="{CA9A299D-95CF-34E8-21ED-CBC6D11B0835}"/>
              </a:ext>
            </a:extLst>
          </p:cNvPr>
          <p:cNvSpPr txBox="1"/>
          <p:nvPr/>
        </p:nvSpPr>
        <p:spPr>
          <a:xfrm>
            <a:off x="939685" y="895350"/>
            <a:ext cx="4013315" cy="307777"/>
          </a:xfrm>
          <a:prstGeom prst="rect">
            <a:avLst/>
          </a:prstGeom>
          <a:noFill/>
        </p:spPr>
        <p:txBody>
          <a:bodyPr wrap="square" rtlCol="0">
            <a:spAutoFit/>
          </a:bodyPr>
          <a:lstStyle/>
          <a:p>
            <a:pPr marL="342900" indent="-342900">
              <a:buFont typeface="+mj-lt"/>
              <a:buAutoNum type="alphaLcPeriod" startAt="3"/>
            </a:pPr>
            <a:r>
              <a:rPr lang="id-ID" sz="1400" b="1" dirty="0">
                <a:latin typeface="Quire Sans" panose="020B0502040400020003" pitchFamily="34" charset="0"/>
                <a:cs typeface="Quire Sans" panose="020B0502040400020003" pitchFamily="34" charset="0"/>
              </a:rPr>
              <a:t>Perkembangan Koperasi di Indonesia</a:t>
            </a:r>
          </a:p>
        </p:txBody>
      </p:sp>
    </p:spTree>
    <p:extLst>
      <p:ext uri="{BB962C8B-B14F-4D97-AF65-F5344CB8AC3E}">
        <p14:creationId xmlns:p14="http://schemas.microsoft.com/office/powerpoint/2010/main" val="2912562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063C3B-A2E0-E886-62AB-29AF57024FCF}"/>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D8AAFA1C-9052-422E-CF6E-F85D05BCE1A3}"/>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5243A68B-5D4C-0CA3-F330-2236F9A527BE}"/>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7D04232D-CA70-BF57-E6A5-99C87B43A34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05DB5B11-A8DF-C927-6AAA-1F0C30F10FA0}"/>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9BDDA145-DA57-08D1-5F6E-3D61403A8D2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05ECB500-2502-16C8-ECE6-F5237CA2871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4865775E-490D-A700-0537-04FB901EC97F}"/>
              </a:ext>
            </a:extLst>
          </p:cNvPr>
          <p:cNvSpPr txBox="1"/>
          <p:nvPr/>
        </p:nvSpPr>
        <p:spPr>
          <a:xfrm>
            <a:off x="321841" y="285750"/>
            <a:ext cx="6078959" cy="369332"/>
          </a:xfrm>
          <a:prstGeom prst="rect">
            <a:avLst/>
          </a:prstGeom>
          <a:noFill/>
        </p:spPr>
        <p:txBody>
          <a:bodyPr wrap="square" rtlCol="0">
            <a:spAutoFit/>
          </a:bodyPr>
          <a:lstStyle/>
          <a:p>
            <a:r>
              <a:rPr lang="id-ID" b="1" dirty="0"/>
              <a:t>2. Landasan, Asas, Tujuan, Nilai, dan Prinsip Koperasi</a:t>
            </a:r>
          </a:p>
        </p:txBody>
      </p:sp>
      <p:sp>
        <p:nvSpPr>
          <p:cNvPr id="10" name="Rounded Rectangle 9">
            <a:extLst>
              <a:ext uri="{FF2B5EF4-FFF2-40B4-BE49-F238E27FC236}">
                <a16:creationId xmlns:a16="http://schemas.microsoft.com/office/drawing/2014/main" id="{2AC0363B-F655-BB71-5C12-B2DCAB3D36E0}"/>
              </a:ext>
            </a:extLst>
          </p:cNvPr>
          <p:cNvSpPr/>
          <p:nvPr/>
        </p:nvSpPr>
        <p:spPr>
          <a:xfrm>
            <a:off x="398724" y="936427"/>
            <a:ext cx="2044995" cy="376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Landasan</a:t>
            </a:r>
            <a:r>
              <a:rPr lang="en-US" sz="1600" b="1" dirty="0">
                <a:solidFill>
                  <a:schemeClr val="tx1"/>
                </a:solidFill>
                <a:latin typeface="Quire Sans" panose="020B0502040400020003" pitchFamily="34" charset="0"/>
                <a:cs typeface="Quire Sans" panose="020B0502040400020003" pitchFamily="34" charset="0"/>
              </a:rPr>
              <a:t> </a:t>
            </a:r>
            <a:r>
              <a:rPr lang="en-US" sz="1600" b="1" dirty="0" err="1">
                <a:solidFill>
                  <a:schemeClr val="tx1"/>
                </a:solidFill>
                <a:latin typeface="Quire Sans" panose="020B0502040400020003" pitchFamily="34" charset="0"/>
                <a:cs typeface="Quire Sans" panose="020B0502040400020003" pitchFamily="34" charset="0"/>
              </a:rPr>
              <a:t>Koperasi</a:t>
            </a:r>
            <a:endParaRPr lang="en-US" sz="1600" b="1" dirty="0">
              <a:solidFill>
                <a:schemeClr val="tx1"/>
              </a:solidFill>
              <a:latin typeface="Quire Sans" panose="020B0502040400020003" pitchFamily="34" charset="0"/>
              <a:cs typeface="Quire Sans" panose="020B0502040400020003" pitchFamily="34" charset="0"/>
            </a:endParaRPr>
          </a:p>
        </p:txBody>
      </p:sp>
      <p:sp>
        <p:nvSpPr>
          <p:cNvPr id="11" name="Rounded Rectangle 10">
            <a:extLst>
              <a:ext uri="{FF2B5EF4-FFF2-40B4-BE49-F238E27FC236}">
                <a16:creationId xmlns:a16="http://schemas.microsoft.com/office/drawing/2014/main" id="{83068CC5-4576-3AAB-8B34-90AE39D92E9D}"/>
              </a:ext>
            </a:extLst>
          </p:cNvPr>
          <p:cNvSpPr/>
          <p:nvPr/>
        </p:nvSpPr>
        <p:spPr>
          <a:xfrm>
            <a:off x="398724" y="2983007"/>
            <a:ext cx="2044995" cy="376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Asas</a:t>
            </a:r>
            <a:r>
              <a:rPr lang="en-US" sz="1600" b="1" dirty="0">
                <a:solidFill>
                  <a:schemeClr val="tx1"/>
                </a:solidFill>
                <a:latin typeface="Quire Sans" panose="020B0502040400020003" pitchFamily="34" charset="0"/>
                <a:cs typeface="Quire Sans" panose="020B0502040400020003" pitchFamily="34" charset="0"/>
              </a:rPr>
              <a:t> </a:t>
            </a:r>
            <a:r>
              <a:rPr lang="en-US" sz="1600" b="1" dirty="0" err="1">
                <a:solidFill>
                  <a:schemeClr val="tx1"/>
                </a:solidFill>
                <a:latin typeface="Quire Sans" panose="020B0502040400020003" pitchFamily="34" charset="0"/>
                <a:cs typeface="Quire Sans" panose="020B0502040400020003" pitchFamily="34" charset="0"/>
              </a:rPr>
              <a:t>Koperasi</a:t>
            </a:r>
            <a:endParaRPr lang="en-US" sz="1600" b="1" dirty="0">
              <a:solidFill>
                <a:schemeClr val="tx1"/>
              </a:solidFill>
              <a:latin typeface="Quire Sans" panose="020B0502040400020003" pitchFamily="34" charset="0"/>
              <a:cs typeface="Quire Sans" panose="020B0502040400020003" pitchFamily="34" charset="0"/>
            </a:endParaRPr>
          </a:p>
        </p:txBody>
      </p:sp>
      <p:sp>
        <p:nvSpPr>
          <p:cNvPr id="12" name="Rounded Rectangle 11">
            <a:extLst>
              <a:ext uri="{FF2B5EF4-FFF2-40B4-BE49-F238E27FC236}">
                <a16:creationId xmlns:a16="http://schemas.microsoft.com/office/drawing/2014/main" id="{2107DCBD-38B8-9507-D823-4BC0B804CBF6}"/>
              </a:ext>
            </a:extLst>
          </p:cNvPr>
          <p:cNvSpPr/>
          <p:nvPr/>
        </p:nvSpPr>
        <p:spPr>
          <a:xfrm>
            <a:off x="4531243" y="941326"/>
            <a:ext cx="2044995" cy="376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Tujuan</a:t>
            </a:r>
            <a:r>
              <a:rPr lang="en-US" sz="1600" b="1" dirty="0">
                <a:solidFill>
                  <a:schemeClr val="tx1"/>
                </a:solidFill>
                <a:latin typeface="Quire Sans" panose="020B0502040400020003" pitchFamily="34" charset="0"/>
                <a:cs typeface="Quire Sans" panose="020B0502040400020003" pitchFamily="34" charset="0"/>
              </a:rPr>
              <a:t> </a:t>
            </a:r>
            <a:r>
              <a:rPr lang="en-US" sz="1600" b="1" dirty="0" err="1">
                <a:solidFill>
                  <a:schemeClr val="tx1"/>
                </a:solidFill>
                <a:latin typeface="Quire Sans" panose="020B0502040400020003" pitchFamily="34" charset="0"/>
                <a:cs typeface="Quire Sans" panose="020B0502040400020003" pitchFamily="34" charset="0"/>
              </a:rPr>
              <a:t>Koperasi</a:t>
            </a:r>
            <a:endParaRPr lang="en-US" sz="1600" b="1" dirty="0">
              <a:solidFill>
                <a:schemeClr val="tx1"/>
              </a:solidFill>
              <a:latin typeface="Quire Sans" panose="020B0502040400020003" pitchFamily="34" charset="0"/>
              <a:cs typeface="Quire Sans" panose="020B0502040400020003" pitchFamily="34" charset="0"/>
            </a:endParaRPr>
          </a:p>
        </p:txBody>
      </p:sp>
      <p:sp>
        <p:nvSpPr>
          <p:cNvPr id="13" name="Rounded Rectangle 12">
            <a:extLst>
              <a:ext uri="{FF2B5EF4-FFF2-40B4-BE49-F238E27FC236}">
                <a16:creationId xmlns:a16="http://schemas.microsoft.com/office/drawing/2014/main" id="{791C840F-9619-2142-BA03-2348E0612114}"/>
              </a:ext>
            </a:extLst>
          </p:cNvPr>
          <p:cNvSpPr/>
          <p:nvPr/>
        </p:nvSpPr>
        <p:spPr>
          <a:xfrm>
            <a:off x="4531242" y="2975087"/>
            <a:ext cx="2044995" cy="376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Quire Sans" panose="020B0502040400020003" pitchFamily="34" charset="0"/>
                <a:cs typeface="Quire Sans" panose="020B0502040400020003" pitchFamily="34" charset="0"/>
              </a:rPr>
              <a:t>Nilai </a:t>
            </a:r>
            <a:r>
              <a:rPr lang="en-US" sz="1600" b="1" dirty="0" err="1">
                <a:solidFill>
                  <a:schemeClr val="tx1"/>
                </a:solidFill>
                <a:latin typeface="Quire Sans" panose="020B0502040400020003" pitchFamily="34" charset="0"/>
                <a:cs typeface="Quire Sans" panose="020B0502040400020003" pitchFamily="34" charset="0"/>
              </a:rPr>
              <a:t>Koperasi</a:t>
            </a:r>
            <a:endParaRPr lang="en-US" sz="1600" b="1" dirty="0">
              <a:solidFill>
                <a:schemeClr val="tx1"/>
              </a:solidFill>
              <a:latin typeface="Quire Sans" panose="020B0502040400020003" pitchFamily="34" charset="0"/>
              <a:cs typeface="Quire Sans" panose="020B0502040400020003" pitchFamily="34" charset="0"/>
            </a:endParaRPr>
          </a:p>
        </p:txBody>
      </p:sp>
      <p:sp>
        <p:nvSpPr>
          <p:cNvPr id="14" name="TextBox 13">
            <a:extLst>
              <a:ext uri="{FF2B5EF4-FFF2-40B4-BE49-F238E27FC236}">
                <a16:creationId xmlns:a16="http://schemas.microsoft.com/office/drawing/2014/main" id="{EAA9E32C-6139-23AA-0884-FE206EAB8BAB}"/>
              </a:ext>
            </a:extLst>
          </p:cNvPr>
          <p:cNvSpPr txBox="1"/>
          <p:nvPr/>
        </p:nvSpPr>
        <p:spPr>
          <a:xfrm>
            <a:off x="393407" y="1392769"/>
            <a:ext cx="3756841" cy="1169551"/>
          </a:xfrm>
          <a:prstGeom prst="rect">
            <a:avLst/>
          </a:prstGeom>
          <a:noFill/>
        </p:spPr>
        <p:txBody>
          <a:bodyPr wrap="square" rtlCol="0">
            <a:spAutoFit/>
          </a:bodyPr>
          <a:lstStyle/>
          <a:p>
            <a:pPr algn="just"/>
            <a:r>
              <a:rPr lang="id-ID" sz="1400" dirty="0">
                <a:latin typeface="Quire Sans Light" panose="020B0302040400020003" pitchFamily="34" charset="0"/>
              </a:rPr>
              <a:t>Landasan koperasi Indonesia antara lain landasan ideal, yaitu Pancasila. Landasan struktural, yaitu Pasal 33 Ayat (1) UUD NRI Tahun 1945. Landasan operasional, yaitu UU RI No. 25 Tahun 1992 tentang Perkoperasian.</a:t>
            </a:r>
          </a:p>
        </p:txBody>
      </p:sp>
      <p:sp>
        <p:nvSpPr>
          <p:cNvPr id="15" name="TextBox 14">
            <a:extLst>
              <a:ext uri="{FF2B5EF4-FFF2-40B4-BE49-F238E27FC236}">
                <a16:creationId xmlns:a16="http://schemas.microsoft.com/office/drawing/2014/main" id="{1FF7FBAB-9180-D1F3-950B-0B963A8618FB}"/>
              </a:ext>
            </a:extLst>
          </p:cNvPr>
          <p:cNvSpPr txBox="1"/>
          <p:nvPr/>
        </p:nvSpPr>
        <p:spPr>
          <a:xfrm>
            <a:off x="334929" y="3439772"/>
            <a:ext cx="3815319" cy="738664"/>
          </a:xfrm>
          <a:prstGeom prst="rect">
            <a:avLst/>
          </a:prstGeom>
          <a:noFill/>
        </p:spPr>
        <p:txBody>
          <a:bodyPr wrap="square" rtlCol="0">
            <a:spAutoFit/>
          </a:bodyPr>
          <a:lstStyle/>
          <a:p>
            <a:pPr algn="just"/>
            <a:r>
              <a:rPr lang="id-ID" sz="1400" dirty="0">
                <a:latin typeface="Quire Sans Light" panose="020B0302040400020003" pitchFamily="34" charset="0"/>
              </a:rPr>
              <a:t>Pada Pasal 1 Ayat (1) UU RI No. 25 Tahun 1992, tertulis koperasi berdasar atas asas kekeluargaan.</a:t>
            </a:r>
          </a:p>
        </p:txBody>
      </p:sp>
      <p:sp>
        <p:nvSpPr>
          <p:cNvPr id="17" name="TextBox 16">
            <a:extLst>
              <a:ext uri="{FF2B5EF4-FFF2-40B4-BE49-F238E27FC236}">
                <a16:creationId xmlns:a16="http://schemas.microsoft.com/office/drawing/2014/main" id="{763D7817-8967-8079-52BA-49B4DA000F73}"/>
              </a:ext>
            </a:extLst>
          </p:cNvPr>
          <p:cNvSpPr txBox="1"/>
          <p:nvPr/>
        </p:nvSpPr>
        <p:spPr>
          <a:xfrm>
            <a:off x="4457699" y="1306461"/>
            <a:ext cx="3947344" cy="1600438"/>
          </a:xfrm>
          <a:prstGeom prst="rect">
            <a:avLst/>
          </a:prstGeom>
          <a:noFill/>
        </p:spPr>
        <p:txBody>
          <a:bodyPr wrap="square" rtlCol="0">
            <a:spAutoFit/>
          </a:bodyPr>
          <a:lstStyle/>
          <a:p>
            <a:pPr algn="just"/>
            <a:r>
              <a:rPr lang="id-ID" sz="1400" dirty="0">
                <a:latin typeface="Quire Sans Light" panose="020B0302040400020003" pitchFamily="34" charset="0"/>
              </a:rPr>
              <a:t>Pasal 3 UU RI No. 25 Tahun 1992, koperasi bertujuan memajukan kesejahteraan anggota pada khususnya dan masyarakat pada umumnya serta ikut membangun tatanan perekonomian nasional dalam rangka mewujudkan masyarakat yang maju, adil, dan makmur berlandaskan Pancasila dan UUD NRI Tahun 1945. </a:t>
            </a:r>
          </a:p>
        </p:txBody>
      </p:sp>
      <p:sp>
        <p:nvSpPr>
          <p:cNvPr id="18" name="TextBox 17">
            <a:extLst>
              <a:ext uri="{FF2B5EF4-FFF2-40B4-BE49-F238E27FC236}">
                <a16:creationId xmlns:a16="http://schemas.microsoft.com/office/drawing/2014/main" id="{0304A5D1-91D2-0ECD-3FDE-7983B75195AF}"/>
              </a:ext>
            </a:extLst>
          </p:cNvPr>
          <p:cNvSpPr txBox="1"/>
          <p:nvPr/>
        </p:nvSpPr>
        <p:spPr>
          <a:xfrm>
            <a:off x="4466557" y="3400611"/>
            <a:ext cx="3848103" cy="954107"/>
          </a:xfrm>
          <a:prstGeom prst="rect">
            <a:avLst/>
          </a:prstGeom>
          <a:noFill/>
        </p:spPr>
        <p:txBody>
          <a:bodyPr wrap="square" rtlCol="0">
            <a:spAutoFit/>
          </a:bodyPr>
          <a:lstStyle/>
          <a:p>
            <a:pPr algn="just"/>
            <a:r>
              <a:rPr lang="id-ID" sz="1400" dirty="0">
                <a:latin typeface="Quire Sans Light" panose="020B0302040400020003" pitchFamily="34" charset="0"/>
              </a:rPr>
              <a:t>Nilai yang mendasari kegiatan koperasi adalah nilai kekeluargaan, menolong diri sendiri, bertanggung jawab, demokrasi, persamaan, berkeadilan, dan kemandirian.</a:t>
            </a:r>
          </a:p>
        </p:txBody>
      </p:sp>
      <p:cxnSp>
        <p:nvCxnSpPr>
          <p:cNvPr id="19" name="Straight Connector 18">
            <a:extLst>
              <a:ext uri="{FF2B5EF4-FFF2-40B4-BE49-F238E27FC236}">
                <a16:creationId xmlns:a16="http://schemas.microsoft.com/office/drawing/2014/main" id="{ACADA12B-C1F0-AA63-7D39-D6512789EE8C}"/>
              </a:ext>
            </a:extLst>
          </p:cNvPr>
          <p:cNvCxnSpPr>
            <a:cxnSpLocks/>
          </p:cNvCxnSpPr>
          <p:nvPr/>
        </p:nvCxnSpPr>
        <p:spPr>
          <a:xfrm>
            <a:off x="4267200" y="951740"/>
            <a:ext cx="0" cy="34579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80518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0" name="TextBox 9">
            <a:extLst>
              <a:ext uri="{FF2B5EF4-FFF2-40B4-BE49-F238E27FC236}">
                <a16:creationId xmlns:a16="http://schemas.microsoft.com/office/drawing/2014/main" id="{9B0C0434-5582-4851-69D3-49767C68F761}"/>
              </a:ext>
            </a:extLst>
          </p:cNvPr>
          <p:cNvSpPr txBox="1"/>
          <p:nvPr/>
        </p:nvSpPr>
        <p:spPr>
          <a:xfrm>
            <a:off x="321841" y="285750"/>
            <a:ext cx="6078959" cy="369332"/>
          </a:xfrm>
          <a:prstGeom prst="rect">
            <a:avLst/>
          </a:prstGeom>
          <a:noFill/>
        </p:spPr>
        <p:txBody>
          <a:bodyPr wrap="square" rtlCol="0">
            <a:spAutoFit/>
          </a:bodyPr>
          <a:lstStyle/>
          <a:p>
            <a:r>
              <a:rPr lang="id-ID" b="1" dirty="0"/>
              <a:t>2. Landasan, Asas, Tujuan, Nilai, dan Prinsip Koperasi</a:t>
            </a:r>
          </a:p>
        </p:txBody>
      </p:sp>
      <p:sp>
        <p:nvSpPr>
          <p:cNvPr id="11" name="Rounded Rectangle 10">
            <a:extLst>
              <a:ext uri="{FF2B5EF4-FFF2-40B4-BE49-F238E27FC236}">
                <a16:creationId xmlns:a16="http://schemas.microsoft.com/office/drawing/2014/main" id="{D9FDE408-4F5F-0E62-E19F-9F7E483B55D9}"/>
              </a:ext>
            </a:extLst>
          </p:cNvPr>
          <p:cNvSpPr/>
          <p:nvPr/>
        </p:nvSpPr>
        <p:spPr>
          <a:xfrm>
            <a:off x="457200" y="724300"/>
            <a:ext cx="2044995" cy="376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Quire Sans" panose="020B0502040400020003" pitchFamily="34" charset="0"/>
                <a:cs typeface="Quire Sans" panose="020B0502040400020003" pitchFamily="34" charset="0"/>
              </a:rPr>
              <a:t>Prinsip</a:t>
            </a:r>
            <a:r>
              <a:rPr lang="en-US" sz="1600" b="1" dirty="0">
                <a:solidFill>
                  <a:schemeClr val="tx1"/>
                </a:solidFill>
                <a:latin typeface="Quire Sans" panose="020B0502040400020003" pitchFamily="34" charset="0"/>
                <a:cs typeface="Quire Sans" panose="020B0502040400020003" pitchFamily="34" charset="0"/>
              </a:rPr>
              <a:t> </a:t>
            </a:r>
            <a:r>
              <a:rPr lang="en-US" sz="1600" b="1" dirty="0" err="1">
                <a:solidFill>
                  <a:schemeClr val="tx1"/>
                </a:solidFill>
                <a:latin typeface="Quire Sans" panose="020B0502040400020003" pitchFamily="34" charset="0"/>
                <a:cs typeface="Quire Sans" panose="020B0502040400020003" pitchFamily="34" charset="0"/>
              </a:rPr>
              <a:t>Koperasi</a:t>
            </a:r>
            <a:endParaRPr lang="en-US" sz="1600" b="1" dirty="0">
              <a:solidFill>
                <a:schemeClr val="tx1"/>
              </a:solidFill>
              <a:latin typeface="Quire Sans" panose="020B0502040400020003"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66954C8D-AB14-BA48-E5CB-73E9017AC2C2}"/>
              </a:ext>
            </a:extLst>
          </p:cNvPr>
          <p:cNvSpPr txBox="1"/>
          <p:nvPr/>
        </p:nvSpPr>
        <p:spPr>
          <a:xfrm>
            <a:off x="457200" y="1169938"/>
            <a:ext cx="6400800" cy="3323987"/>
          </a:xfrm>
          <a:prstGeom prst="rect">
            <a:avLst/>
          </a:prstGeom>
          <a:noFill/>
        </p:spPr>
        <p:txBody>
          <a:bodyPr wrap="square" rtlCol="0">
            <a:spAutoFit/>
          </a:bodyPr>
          <a:lstStyle/>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Keanggotaan koperasi bersifat </a:t>
            </a:r>
            <a:r>
              <a:rPr lang="id-ID" sz="1400" dirty="0" err="1">
                <a:latin typeface="Quire Sans Light" panose="020B0302040400020003" pitchFamily="34" charset="0"/>
                <a:cs typeface="Quire Sans" panose="020B0502040400020003" pitchFamily="34" charset="0"/>
              </a:rPr>
              <a:t>sukareka</a:t>
            </a:r>
            <a:r>
              <a:rPr lang="id-ID" sz="1400" dirty="0">
                <a:latin typeface="Quire Sans Light" panose="020B0302040400020003" pitchFamily="34" charset="0"/>
                <a:cs typeface="Quire Sans" panose="020B0502040400020003" pitchFamily="34" charset="0"/>
              </a:rPr>
              <a:t> dan terbuka.</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Pengawasan oleh anggota diselenggarakan secara demokratis.</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Anggota berpartisipasi aktif dalam kegiatan ekonomi koperasi.</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Pembagian sisa hasil usaha dilakukan secara adil sebanding dengan besarnya jasa usaha masing-masing anggota.</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Koperasi merupakan badan usaha swadaya yang otonom dan independen (kemandirian).</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Koperasi menyelenggarakan pendidikan dan pelatihan bagi anggota, pengawas, pengurus, dan karyawannya, serta memberikan informasi kepada masyarakat tentang jati diri, kegiatan, dan kemanfaatan koperasi.</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Koperasi melayani anggotanya secara prima dan memperkuat gerakan koperasi dengan bekerja sama melalui jaringan kegiatan pada tingkat lokal, nasional, regional, dan internasional.</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Koperasi bekerja untuk pembangunan berkelanjutan bagi lingkungan dan masyarakatnya melalui kebijakan yang disepakati oleh anggota.</a:t>
            </a:r>
          </a:p>
        </p:txBody>
      </p:sp>
      <p:pic>
        <p:nvPicPr>
          <p:cNvPr id="14" name="Picture 13" descr="A picture containing cartoon, illustration, design&#10;&#10;Description automatically generated with medium confidence">
            <a:extLst>
              <a:ext uri="{FF2B5EF4-FFF2-40B4-BE49-F238E27FC236}">
                <a16:creationId xmlns:a16="http://schemas.microsoft.com/office/drawing/2014/main" id="{3DC046F9-A18D-72A8-799E-F5B613E891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2802" y="1657350"/>
            <a:ext cx="1828800" cy="1828800"/>
          </a:xfrm>
          <a:prstGeom prst="rect">
            <a:avLst/>
          </a:prstGeom>
        </p:spPr>
      </p:pic>
    </p:spTree>
    <p:extLst>
      <p:ext uri="{BB962C8B-B14F-4D97-AF65-F5344CB8AC3E}">
        <p14:creationId xmlns:p14="http://schemas.microsoft.com/office/powerpoint/2010/main" val="48160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4F4C72F2-6DB0-3608-D39E-BDA8CACC1656}"/>
              </a:ext>
            </a:extLst>
          </p:cNvPr>
          <p:cNvSpPr txBox="1"/>
          <p:nvPr/>
        </p:nvSpPr>
        <p:spPr>
          <a:xfrm>
            <a:off x="1324846" y="209550"/>
            <a:ext cx="6078959" cy="369332"/>
          </a:xfrm>
          <a:prstGeom prst="rect">
            <a:avLst/>
          </a:prstGeom>
          <a:noFill/>
        </p:spPr>
        <p:txBody>
          <a:bodyPr wrap="square" rtlCol="0">
            <a:spAutoFit/>
          </a:bodyPr>
          <a:lstStyle/>
          <a:p>
            <a:r>
              <a:rPr lang="id-ID" b="1" dirty="0"/>
              <a:t>3. Bentuk dan Jenis Koperasi</a:t>
            </a:r>
          </a:p>
        </p:txBody>
      </p:sp>
      <p:sp>
        <p:nvSpPr>
          <p:cNvPr id="10" name="TextBox 9">
            <a:extLst>
              <a:ext uri="{FF2B5EF4-FFF2-40B4-BE49-F238E27FC236}">
                <a16:creationId xmlns:a16="http://schemas.microsoft.com/office/drawing/2014/main" id="{FC7F739B-7443-7F93-0447-BD28EDBE15E2}"/>
              </a:ext>
            </a:extLst>
          </p:cNvPr>
          <p:cNvSpPr txBox="1"/>
          <p:nvPr/>
        </p:nvSpPr>
        <p:spPr>
          <a:xfrm>
            <a:off x="1324846" y="671704"/>
            <a:ext cx="2819400" cy="307777"/>
          </a:xfrm>
          <a:prstGeom prst="rect">
            <a:avLst/>
          </a:prstGeom>
          <a:noFill/>
        </p:spPr>
        <p:txBody>
          <a:bodyPr wrap="square" rtlCol="0">
            <a:spAutoFit/>
          </a:bodyPr>
          <a:lstStyle/>
          <a:p>
            <a:r>
              <a:rPr lang="id-ID" sz="1400" b="1" dirty="0" err="1">
                <a:latin typeface="Quire Sans" panose="020B0502040400020003" pitchFamily="34" charset="0"/>
                <a:cs typeface="Quire Sans" panose="020B0502040400020003" pitchFamily="34" charset="0"/>
              </a:rPr>
              <a:t>a</a:t>
            </a:r>
            <a:r>
              <a:rPr lang="id-ID" sz="1400" b="1" dirty="0">
                <a:latin typeface="Quire Sans" panose="020B0502040400020003" pitchFamily="34" charset="0"/>
                <a:cs typeface="Quire Sans" panose="020B0502040400020003" pitchFamily="34" charset="0"/>
              </a:rPr>
              <a:t>. Bentuk</a:t>
            </a:r>
          </a:p>
        </p:txBody>
      </p:sp>
      <p:sp>
        <p:nvSpPr>
          <p:cNvPr id="11" name="TextBox 10">
            <a:extLst>
              <a:ext uri="{FF2B5EF4-FFF2-40B4-BE49-F238E27FC236}">
                <a16:creationId xmlns:a16="http://schemas.microsoft.com/office/drawing/2014/main" id="{5D39370F-38E3-572E-D086-EFD2A977EFC5}"/>
              </a:ext>
            </a:extLst>
          </p:cNvPr>
          <p:cNvSpPr txBox="1"/>
          <p:nvPr/>
        </p:nvSpPr>
        <p:spPr>
          <a:xfrm>
            <a:off x="1324846" y="1985262"/>
            <a:ext cx="2819400" cy="307777"/>
          </a:xfrm>
          <a:prstGeom prst="rect">
            <a:avLst/>
          </a:prstGeom>
          <a:noFill/>
        </p:spPr>
        <p:txBody>
          <a:bodyPr wrap="square" rtlCol="0">
            <a:spAutoFit/>
          </a:bodyPr>
          <a:lstStyle/>
          <a:p>
            <a:r>
              <a:rPr lang="id-ID" sz="1400" b="1" dirty="0" err="1">
                <a:latin typeface="Quire Sans" panose="020B0502040400020003" pitchFamily="34" charset="0"/>
                <a:cs typeface="Quire Sans" panose="020B0502040400020003" pitchFamily="34" charset="0"/>
              </a:rPr>
              <a:t>b</a:t>
            </a:r>
            <a:r>
              <a:rPr lang="id-ID" sz="1400" b="1" dirty="0">
                <a:latin typeface="Quire Sans" panose="020B0502040400020003" pitchFamily="34" charset="0"/>
                <a:cs typeface="Quire Sans" panose="020B0502040400020003" pitchFamily="34" charset="0"/>
              </a:rPr>
              <a:t>. Jenis</a:t>
            </a:r>
          </a:p>
        </p:txBody>
      </p:sp>
      <p:sp>
        <p:nvSpPr>
          <p:cNvPr id="12" name="TextBox 11">
            <a:extLst>
              <a:ext uri="{FF2B5EF4-FFF2-40B4-BE49-F238E27FC236}">
                <a16:creationId xmlns:a16="http://schemas.microsoft.com/office/drawing/2014/main" id="{6C967CAB-D30C-D974-869D-B48B69BD16F2}"/>
              </a:ext>
            </a:extLst>
          </p:cNvPr>
          <p:cNvSpPr txBox="1"/>
          <p:nvPr/>
        </p:nvSpPr>
        <p:spPr>
          <a:xfrm>
            <a:off x="1498303" y="949272"/>
            <a:ext cx="6972302" cy="954107"/>
          </a:xfrm>
          <a:prstGeom prst="rect">
            <a:avLst/>
          </a:prstGeom>
          <a:noFill/>
        </p:spPr>
        <p:txBody>
          <a:bodyPr wrap="square" rtlCol="0">
            <a:spAutoFit/>
          </a:bodyPr>
          <a:lstStyle/>
          <a:p>
            <a:pPr algn="just"/>
            <a:r>
              <a:rPr lang="id-ID" sz="1400" dirty="0">
                <a:latin typeface="Quire Sans Light" panose="020B0302040400020003" pitchFamily="34" charset="0"/>
              </a:rPr>
              <a:t>Koperasi dapat berbentuk koperasi primer dan koperasi sekunder. Koperasi primer adalah koperasi yang didirikan oleh dan beranggotakan sekurangnya 20 orang. Koperasi sekunder adalah koperasi yang didirikan oleh dan beranggotakan sekurangnya tiga badan hukum koperasi.</a:t>
            </a:r>
          </a:p>
        </p:txBody>
      </p:sp>
      <p:sp>
        <p:nvSpPr>
          <p:cNvPr id="14" name="TextBox 13">
            <a:extLst>
              <a:ext uri="{FF2B5EF4-FFF2-40B4-BE49-F238E27FC236}">
                <a16:creationId xmlns:a16="http://schemas.microsoft.com/office/drawing/2014/main" id="{056461D4-F65B-CCA4-08E9-F8CEC341DA0D}"/>
              </a:ext>
            </a:extLst>
          </p:cNvPr>
          <p:cNvSpPr txBox="1"/>
          <p:nvPr/>
        </p:nvSpPr>
        <p:spPr>
          <a:xfrm>
            <a:off x="1485898" y="2273769"/>
            <a:ext cx="6972302" cy="2462213"/>
          </a:xfrm>
          <a:prstGeom prst="rect">
            <a:avLst/>
          </a:prstGeom>
          <a:noFill/>
        </p:spPr>
        <p:txBody>
          <a:bodyPr wrap="square" rtlCol="0">
            <a:spAutoFit/>
          </a:bodyPr>
          <a:lstStyle/>
          <a:p>
            <a:pPr algn="just"/>
            <a:r>
              <a:rPr lang="id-ID" sz="1400" dirty="0">
                <a:latin typeface="Quire Sans Light" panose="020B0302040400020003" pitchFamily="34" charset="0"/>
              </a:rPr>
              <a:t>Jenis koperasi didasarkan pada kesamaan kegiatan dan kepentingan ekonomi anggotanya.</a:t>
            </a:r>
          </a:p>
          <a:p>
            <a:pPr marL="342900" indent="-342900" algn="just">
              <a:buFont typeface="+mj-lt"/>
              <a:buAutoNum type="arabicParenR"/>
            </a:pPr>
            <a:r>
              <a:rPr lang="id-ID" sz="1400" dirty="0">
                <a:latin typeface="Quire Sans Light" panose="020B0302040400020003" pitchFamily="34" charset="0"/>
              </a:rPr>
              <a:t>Koperasi simpan pinjam merupakan koperasi yang mengelola usaha simpan pinjam.</a:t>
            </a:r>
          </a:p>
          <a:p>
            <a:pPr marL="342900" indent="-342900" algn="just">
              <a:buFont typeface="+mj-lt"/>
              <a:buAutoNum type="arabicParenR"/>
            </a:pPr>
            <a:r>
              <a:rPr lang="id-ID" sz="1400" dirty="0">
                <a:latin typeface="Quire Sans Light" panose="020B0302040400020003" pitchFamily="34" charset="0"/>
              </a:rPr>
              <a:t>Koperasi produksi merupakan koperasi yang mengelola usaha produksi barang tertentu.</a:t>
            </a:r>
          </a:p>
          <a:p>
            <a:pPr marL="342900" indent="-342900" algn="just">
              <a:buFont typeface="+mj-lt"/>
              <a:buAutoNum type="arabicParenR"/>
            </a:pPr>
            <a:r>
              <a:rPr lang="id-ID" sz="1400" dirty="0">
                <a:latin typeface="Quire Sans Light" panose="020B0302040400020003" pitchFamily="34" charset="0"/>
              </a:rPr>
              <a:t>Koperasi konsumsi merupakan koperasi yang mengelola usaha penjualan barang-barang konsumsi.</a:t>
            </a:r>
          </a:p>
          <a:p>
            <a:pPr marL="342900" indent="-342900" algn="just">
              <a:buFont typeface="+mj-lt"/>
              <a:buAutoNum type="arabicParenR"/>
            </a:pPr>
            <a:r>
              <a:rPr lang="id-ID" sz="1400" dirty="0">
                <a:latin typeface="Quire Sans Light" panose="020B0302040400020003" pitchFamily="34" charset="0"/>
              </a:rPr>
              <a:t>Koperasi pemasaran merupakan koperasi yang menyelenggarakan fungsi distribusi barang atau jasa yang dihasilkan oleh anggotanya agar sampai di tangan konsumen.</a:t>
            </a:r>
          </a:p>
          <a:p>
            <a:pPr marL="342900" indent="-342900" algn="just">
              <a:buFont typeface="+mj-lt"/>
              <a:buAutoNum type="arabicParenR"/>
            </a:pPr>
            <a:r>
              <a:rPr lang="id-ID" sz="1400" dirty="0">
                <a:latin typeface="Quire Sans Light" panose="020B0302040400020003" pitchFamily="34" charset="0"/>
              </a:rPr>
              <a:t>Koperasi jasa merupakan koperasi yang mengelola usaha layanan jasa.</a:t>
            </a:r>
          </a:p>
        </p:txBody>
      </p:sp>
    </p:spTree>
    <p:extLst>
      <p:ext uri="{BB962C8B-B14F-4D97-AF65-F5344CB8AC3E}">
        <p14:creationId xmlns:p14="http://schemas.microsoft.com/office/powerpoint/2010/main" val="536518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3CDF1815-4FA3-1FAA-C059-6F51804AA7F0}"/>
              </a:ext>
            </a:extLst>
          </p:cNvPr>
          <p:cNvSpPr txBox="1"/>
          <p:nvPr/>
        </p:nvSpPr>
        <p:spPr>
          <a:xfrm>
            <a:off x="228600" y="209550"/>
            <a:ext cx="6078959" cy="369332"/>
          </a:xfrm>
          <a:prstGeom prst="rect">
            <a:avLst/>
          </a:prstGeom>
          <a:noFill/>
        </p:spPr>
        <p:txBody>
          <a:bodyPr wrap="square" rtlCol="0">
            <a:spAutoFit/>
          </a:bodyPr>
          <a:lstStyle/>
          <a:p>
            <a:r>
              <a:rPr lang="id-ID" b="1" dirty="0"/>
              <a:t>4. Organisasi Koperasi</a:t>
            </a:r>
          </a:p>
        </p:txBody>
      </p:sp>
      <p:sp>
        <p:nvSpPr>
          <p:cNvPr id="10" name="TextBox 9">
            <a:extLst>
              <a:ext uri="{FF2B5EF4-FFF2-40B4-BE49-F238E27FC236}">
                <a16:creationId xmlns:a16="http://schemas.microsoft.com/office/drawing/2014/main" id="{018B10D8-676F-AFED-DF8E-2CB3CEC44F9C}"/>
              </a:ext>
            </a:extLst>
          </p:cNvPr>
          <p:cNvSpPr txBox="1"/>
          <p:nvPr/>
        </p:nvSpPr>
        <p:spPr>
          <a:xfrm>
            <a:off x="457200" y="485944"/>
            <a:ext cx="6886353" cy="738664"/>
          </a:xfrm>
          <a:prstGeom prst="rect">
            <a:avLst/>
          </a:prstGeom>
          <a:noFill/>
        </p:spPr>
        <p:txBody>
          <a:bodyPr wrap="square" rtlCol="0">
            <a:spAutoFit/>
          </a:bodyPr>
          <a:lstStyle/>
          <a:p>
            <a:pPr algn="just"/>
            <a:r>
              <a:rPr lang="id-ID" sz="1400" dirty="0">
                <a:latin typeface="Quire Sans Light" panose="020B0302040400020003" pitchFamily="34" charset="0"/>
              </a:rPr>
              <a:t>Pengorganisasian menghasilkan suatu pola tugas dan tanggung jawab yang terdiri atas unit-unit yang terintegrasi melalui hubungan </a:t>
            </a:r>
            <a:r>
              <a:rPr lang="id-ID" sz="1400" dirty="0" err="1">
                <a:latin typeface="Quire Sans Light" panose="020B0302040400020003" pitchFamily="34" charset="0"/>
              </a:rPr>
              <a:t>antarbagian</a:t>
            </a:r>
            <a:r>
              <a:rPr lang="id-ID" sz="1400" dirty="0">
                <a:latin typeface="Quire Sans Light" panose="020B0302040400020003" pitchFamily="34" charset="0"/>
              </a:rPr>
              <a:t> koperasi. Struktur organisasi koperasi dapat dibentuk dari segi internal dan eksternal organisasi.</a:t>
            </a:r>
          </a:p>
        </p:txBody>
      </p:sp>
      <p:sp>
        <p:nvSpPr>
          <p:cNvPr id="11" name="TextBox 10">
            <a:extLst>
              <a:ext uri="{FF2B5EF4-FFF2-40B4-BE49-F238E27FC236}">
                <a16:creationId xmlns:a16="http://schemas.microsoft.com/office/drawing/2014/main" id="{ABA885E2-9C7C-3BC5-159F-1FAAFA113EC0}"/>
              </a:ext>
            </a:extLst>
          </p:cNvPr>
          <p:cNvSpPr txBox="1"/>
          <p:nvPr/>
        </p:nvSpPr>
        <p:spPr>
          <a:xfrm>
            <a:off x="545804" y="1237346"/>
            <a:ext cx="3797596" cy="307777"/>
          </a:xfrm>
          <a:prstGeom prst="rect">
            <a:avLst/>
          </a:prstGeom>
          <a:noFill/>
        </p:spPr>
        <p:txBody>
          <a:bodyPr wrap="square" rtlCol="0">
            <a:spAutoFit/>
          </a:bodyPr>
          <a:lstStyle/>
          <a:p>
            <a:r>
              <a:rPr lang="id-ID" sz="1400" b="1" dirty="0" err="1">
                <a:latin typeface="Quire Sans" panose="020B0502040400020003" pitchFamily="34" charset="0"/>
                <a:cs typeface="Quire Sans" panose="020B0502040400020003" pitchFamily="34" charset="0"/>
              </a:rPr>
              <a:t>a</a:t>
            </a:r>
            <a:r>
              <a:rPr lang="id-ID" sz="1400" b="1" dirty="0">
                <a:latin typeface="Quire Sans" panose="020B0502040400020003" pitchFamily="34" charset="0"/>
                <a:cs typeface="Quire Sans" panose="020B0502040400020003" pitchFamily="34" charset="0"/>
              </a:rPr>
              <a:t>. Struktur Internal Organisasi Koperasi</a:t>
            </a:r>
          </a:p>
        </p:txBody>
      </p:sp>
      <p:sp>
        <p:nvSpPr>
          <p:cNvPr id="13" name="TextBox 12">
            <a:extLst>
              <a:ext uri="{FF2B5EF4-FFF2-40B4-BE49-F238E27FC236}">
                <a16:creationId xmlns:a16="http://schemas.microsoft.com/office/drawing/2014/main" id="{D12CEF7B-D367-329D-AA1C-21D60B34B32D}"/>
              </a:ext>
            </a:extLst>
          </p:cNvPr>
          <p:cNvSpPr txBox="1"/>
          <p:nvPr/>
        </p:nvSpPr>
        <p:spPr>
          <a:xfrm>
            <a:off x="733647" y="1511896"/>
            <a:ext cx="6609906" cy="1169551"/>
          </a:xfrm>
          <a:prstGeom prst="rect">
            <a:avLst/>
          </a:prstGeom>
          <a:noFill/>
        </p:spPr>
        <p:txBody>
          <a:bodyPr wrap="square" rtlCol="0">
            <a:spAutoFit/>
          </a:bodyPr>
          <a:lstStyle/>
          <a:p>
            <a:pPr algn="just"/>
            <a:r>
              <a:rPr lang="id-ID" sz="1400" dirty="0">
                <a:latin typeface="Quire Sans Light" panose="020B0302040400020003" pitchFamily="34" charset="0"/>
              </a:rPr>
              <a:t>Struktur internal organisasi koperasi melibatkan perangkat organisasi di dalam organisasi itu sendiri, antara lain Rapat Anggota, pengurus, pengawas, dan pengelola. Di antara Rapat Anggota, pengurus, dan pengelola terjalin hubungan perintah dan tanggung jawab. Sementara itu, pengawas hanya memiliki hubungan satu arah, bertanggung jawab terhadap Rapat Anggota.</a:t>
            </a:r>
          </a:p>
        </p:txBody>
      </p:sp>
      <p:pic>
        <p:nvPicPr>
          <p:cNvPr id="17" name="Picture 16" descr="A picture containing text, font, line, diagram&#10;&#10;Description automatically generated">
            <a:extLst>
              <a:ext uri="{FF2B5EF4-FFF2-40B4-BE49-F238E27FC236}">
                <a16:creationId xmlns:a16="http://schemas.microsoft.com/office/drawing/2014/main" id="{09702C87-2FAA-E6B6-0119-6DBAA77EE1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4000" y="2696487"/>
            <a:ext cx="5029200" cy="2004174"/>
          </a:xfrm>
          <a:prstGeom prst="rect">
            <a:avLst/>
          </a:prstGeom>
        </p:spPr>
      </p:pic>
    </p:spTree>
    <p:extLst>
      <p:ext uri="{BB962C8B-B14F-4D97-AF65-F5344CB8AC3E}">
        <p14:creationId xmlns:p14="http://schemas.microsoft.com/office/powerpoint/2010/main" val="935949278"/>
      </p:ext>
    </p:extLst>
  </p:cSld>
  <p:clrMapOvr>
    <a:masterClrMapping/>
  </p:clrMapOvr>
  <p:extLst mod="1">
    <p:ext uri="{6950BFC3-D8DA-4A85-94F7-54DA5524770B}">
      <p188:commentRel xmlns="" xmlns:p188="http://schemas.microsoft.com/office/powerpoint/2018/8/main" r:id="rId7"/>
    </p:ext>
  </p:extLs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0FDE902E-92D9-C1BF-0A36-73996DFA5596}"/>
              </a:ext>
            </a:extLst>
          </p:cNvPr>
          <p:cNvSpPr txBox="1"/>
          <p:nvPr/>
        </p:nvSpPr>
        <p:spPr>
          <a:xfrm>
            <a:off x="228600" y="209550"/>
            <a:ext cx="6078959" cy="369332"/>
          </a:xfrm>
          <a:prstGeom prst="rect">
            <a:avLst/>
          </a:prstGeom>
          <a:noFill/>
        </p:spPr>
        <p:txBody>
          <a:bodyPr wrap="square" rtlCol="0">
            <a:spAutoFit/>
          </a:bodyPr>
          <a:lstStyle/>
          <a:p>
            <a:r>
              <a:rPr lang="id-ID" b="1" dirty="0"/>
              <a:t>4. Organisasi Koperasi</a:t>
            </a:r>
          </a:p>
        </p:txBody>
      </p:sp>
      <p:sp>
        <p:nvSpPr>
          <p:cNvPr id="10" name="TextBox 9">
            <a:extLst>
              <a:ext uri="{FF2B5EF4-FFF2-40B4-BE49-F238E27FC236}">
                <a16:creationId xmlns:a16="http://schemas.microsoft.com/office/drawing/2014/main" id="{4883F8E8-82A0-98D0-4BC6-9DC16D89235A}"/>
              </a:ext>
            </a:extLst>
          </p:cNvPr>
          <p:cNvSpPr txBox="1"/>
          <p:nvPr/>
        </p:nvSpPr>
        <p:spPr>
          <a:xfrm>
            <a:off x="455427" y="578882"/>
            <a:ext cx="4102396"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b. Struktur Eksternal Organisasi Koperasi</a:t>
            </a:r>
          </a:p>
        </p:txBody>
      </p:sp>
      <p:sp>
        <p:nvSpPr>
          <p:cNvPr id="11" name="TextBox 10">
            <a:extLst>
              <a:ext uri="{FF2B5EF4-FFF2-40B4-BE49-F238E27FC236}">
                <a16:creationId xmlns:a16="http://schemas.microsoft.com/office/drawing/2014/main" id="{B3E7AE8E-12BC-8D83-269B-39D88C7FE7A4}"/>
              </a:ext>
            </a:extLst>
          </p:cNvPr>
          <p:cNvSpPr txBox="1"/>
          <p:nvPr/>
        </p:nvSpPr>
        <p:spPr>
          <a:xfrm>
            <a:off x="629094" y="846489"/>
            <a:ext cx="6609906" cy="738664"/>
          </a:xfrm>
          <a:prstGeom prst="rect">
            <a:avLst/>
          </a:prstGeom>
          <a:noFill/>
        </p:spPr>
        <p:txBody>
          <a:bodyPr wrap="square" rtlCol="0">
            <a:spAutoFit/>
          </a:bodyPr>
          <a:lstStyle/>
          <a:p>
            <a:pPr algn="just"/>
            <a:r>
              <a:rPr lang="id-ID" sz="1400" dirty="0">
                <a:latin typeface="Quire Sans Light" panose="020B0302040400020003" pitchFamily="34" charset="0"/>
              </a:rPr>
              <a:t>Struktur eksternal organisasi koperasi berhubungan dengan penggabungan koperasi sejenis pada suatu wilayah tertentu. Penggabungan tersebut dibutuhkan untuk pembinaan, pelatihan, kemudahan mendapat modal, dan kebutuhan lainnya. </a:t>
            </a:r>
          </a:p>
        </p:txBody>
      </p:sp>
      <p:pic>
        <p:nvPicPr>
          <p:cNvPr id="14" name="Picture 13" descr="A picture containing text, screenshot, font, number&#10;&#10;Description automatically generated">
            <a:extLst>
              <a:ext uri="{FF2B5EF4-FFF2-40B4-BE49-F238E27FC236}">
                <a16:creationId xmlns:a16="http://schemas.microsoft.com/office/drawing/2014/main" id="{EDBDD516-555B-AE19-441F-367AA5180A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159" y="1593724"/>
            <a:ext cx="6377762" cy="3047935"/>
          </a:xfrm>
          <a:prstGeom prst="rect">
            <a:avLst/>
          </a:prstGeom>
        </p:spPr>
      </p:pic>
    </p:spTree>
    <p:extLst>
      <p:ext uri="{BB962C8B-B14F-4D97-AF65-F5344CB8AC3E}">
        <p14:creationId xmlns:p14="http://schemas.microsoft.com/office/powerpoint/2010/main" val="4017718704"/>
      </p:ext>
    </p:extLst>
  </p:cSld>
  <p:clrMapOvr>
    <a:masterClrMapping/>
  </p:clrMapOvr>
  <p:extLst mod="1">
    <p:ext uri="{6950BFC3-D8DA-4A85-94F7-54DA5524770B}">
      <p188:commentRel xmlns="" xmlns:p188="http://schemas.microsoft.com/office/powerpoint/2018/8/main" r:id="rId7"/>
    </p:ext>
  </p:extLs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97BF2FE7-80FB-ADCA-929B-37B799CA4A47}"/>
              </a:ext>
            </a:extLst>
          </p:cNvPr>
          <p:cNvSpPr/>
          <p:nvPr/>
        </p:nvSpPr>
        <p:spPr>
          <a:xfrm>
            <a:off x="856799" y="1572257"/>
            <a:ext cx="3354107" cy="364530"/>
          </a:xfrm>
          <a:prstGeom prst="roundRect">
            <a:avLst>
              <a:gd name="adj" fmla="val 20067"/>
            </a:avLst>
          </a:prstGeom>
          <a:solidFill>
            <a:srgbClr val="FFD2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1300" dirty="0">
                <a:solidFill>
                  <a:schemeClr val="tx1"/>
                </a:solidFill>
                <a:latin typeface="Quire Sans Light" panose="020B0302040400020003" pitchFamily="34" charset="0"/>
                <a:cs typeface="Quire Sans" panose="020B0502040400020003" pitchFamily="34" charset="0"/>
              </a:rPr>
              <a:t>Kewajiban Anggota Koperasi</a:t>
            </a:r>
          </a:p>
        </p:txBody>
      </p:sp>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36C32B5D-F092-B48B-5234-C5735842CDEF}"/>
              </a:ext>
            </a:extLst>
          </p:cNvPr>
          <p:cNvSpPr txBox="1"/>
          <p:nvPr/>
        </p:nvSpPr>
        <p:spPr>
          <a:xfrm>
            <a:off x="552796" y="484791"/>
            <a:ext cx="8100000" cy="892552"/>
          </a:xfrm>
          <a:prstGeom prst="rect">
            <a:avLst/>
          </a:prstGeom>
          <a:solidFill>
            <a:schemeClr val="accent2">
              <a:lumMod val="20000"/>
              <a:lumOff val="80000"/>
            </a:schemeClr>
          </a:solidFill>
        </p:spPr>
        <p:txBody>
          <a:bodyPr wrap="square" rtlCol="0">
            <a:spAutoFit/>
          </a:bodyPr>
          <a:lstStyle/>
          <a:p>
            <a:pPr algn="just"/>
            <a:r>
              <a:rPr lang="id-ID" sz="1300" dirty="0">
                <a:latin typeface="Quire Sans Light" panose="020B0302040400020003" pitchFamily="34" charset="0"/>
              </a:rPr>
              <a:t>Berdasarkan ketentuan UU RI No. 25 Tahun 1992, anggota koperasi adalah pemilik dan sekaligus pengguna jasa koperasi. Orang yang dapat menjadi anggota koperasi adalah setiap warga Negara Indonesia yang mampu melakukan hukum atau memenuhi persyaratan dalam Anggaran Dasar (AD). Kewajiban dan hak seorang anggota sebagaimana dijelaskan pada Pasal 20 Ayat (1) dan (2) UU RI No. 25 Tahun 1992 adalah sebagai berikut.</a:t>
            </a:r>
          </a:p>
        </p:txBody>
      </p:sp>
      <p:sp>
        <p:nvSpPr>
          <p:cNvPr id="10" name="TextBox 9">
            <a:extLst>
              <a:ext uri="{FF2B5EF4-FFF2-40B4-BE49-F238E27FC236}">
                <a16:creationId xmlns:a16="http://schemas.microsoft.com/office/drawing/2014/main" id="{CECD6467-3F98-64ED-540C-1C05AA3D4DF7}"/>
              </a:ext>
            </a:extLst>
          </p:cNvPr>
          <p:cNvSpPr txBox="1"/>
          <p:nvPr/>
        </p:nvSpPr>
        <p:spPr>
          <a:xfrm>
            <a:off x="228600" y="86236"/>
            <a:ext cx="6078959" cy="369332"/>
          </a:xfrm>
          <a:prstGeom prst="rect">
            <a:avLst/>
          </a:prstGeom>
          <a:noFill/>
        </p:spPr>
        <p:txBody>
          <a:bodyPr wrap="square" rtlCol="0">
            <a:spAutoFit/>
          </a:bodyPr>
          <a:lstStyle/>
          <a:p>
            <a:r>
              <a:rPr lang="id-ID" b="1" dirty="0"/>
              <a:t>5. Keanggotaan Koperasi</a:t>
            </a:r>
          </a:p>
        </p:txBody>
      </p:sp>
      <p:cxnSp>
        <p:nvCxnSpPr>
          <p:cNvPr id="11" name="Straight Connector 10">
            <a:extLst>
              <a:ext uri="{FF2B5EF4-FFF2-40B4-BE49-F238E27FC236}">
                <a16:creationId xmlns:a16="http://schemas.microsoft.com/office/drawing/2014/main" id="{CE2A9CC3-B12B-AC17-8B83-8CC63F514F06}"/>
              </a:ext>
            </a:extLst>
          </p:cNvPr>
          <p:cNvCxnSpPr>
            <a:cxnSpLocks/>
          </p:cNvCxnSpPr>
          <p:nvPr/>
        </p:nvCxnSpPr>
        <p:spPr>
          <a:xfrm>
            <a:off x="4572000" y="1433550"/>
            <a:ext cx="0" cy="33480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Google Shape;453;p39">
            <a:extLst>
              <a:ext uri="{FF2B5EF4-FFF2-40B4-BE49-F238E27FC236}">
                <a16:creationId xmlns:a16="http://schemas.microsoft.com/office/drawing/2014/main" id="{7FE097F1-2DB9-5DD3-DA66-30BB75556140}"/>
              </a:ext>
            </a:extLst>
          </p:cNvPr>
          <p:cNvSpPr/>
          <p:nvPr/>
        </p:nvSpPr>
        <p:spPr>
          <a:xfrm>
            <a:off x="635822" y="1554427"/>
            <a:ext cx="441957" cy="381000"/>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dirty="0">
                <a:latin typeface="Quire Sans Light" panose="020B0302040400020003" pitchFamily="34" charset="0"/>
              </a:rPr>
              <a:t>a.</a:t>
            </a:r>
            <a:endParaRPr sz="1300" dirty="0">
              <a:latin typeface="Quire Sans Light" panose="020B0302040400020003" pitchFamily="34" charset="0"/>
            </a:endParaRPr>
          </a:p>
        </p:txBody>
      </p:sp>
      <p:sp>
        <p:nvSpPr>
          <p:cNvPr id="15" name="Rounded Rectangle 14">
            <a:extLst>
              <a:ext uri="{FF2B5EF4-FFF2-40B4-BE49-F238E27FC236}">
                <a16:creationId xmlns:a16="http://schemas.microsoft.com/office/drawing/2014/main" id="{DE28A856-ABCD-715D-6413-52D6D04A9D2A}"/>
              </a:ext>
            </a:extLst>
          </p:cNvPr>
          <p:cNvSpPr/>
          <p:nvPr/>
        </p:nvSpPr>
        <p:spPr>
          <a:xfrm>
            <a:off x="5114761" y="1570897"/>
            <a:ext cx="3354107" cy="364530"/>
          </a:xfrm>
          <a:prstGeom prst="roundRect">
            <a:avLst>
              <a:gd name="adj" fmla="val 20067"/>
            </a:avLst>
          </a:prstGeom>
          <a:solidFill>
            <a:srgbClr val="FFD2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1300" dirty="0">
                <a:solidFill>
                  <a:schemeClr val="tx1"/>
                </a:solidFill>
                <a:latin typeface="Quire Sans Light" panose="020B0302040400020003" pitchFamily="34" charset="0"/>
                <a:cs typeface="Quire Sans" panose="020B0502040400020003" pitchFamily="34" charset="0"/>
              </a:rPr>
              <a:t>Hak Anggota Koperasi</a:t>
            </a:r>
          </a:p>
        </p:txBody>
      </p:sp>
      <p:sp>
        <p:nvSpPr>
          <p:cNvPr id="16" name="Google Shape;453;p39">
            <a:extLst>
              <a:ext uri="{FF2B5EF4-FFF2-40B4-BE49-F238E27FC236}">
                <a16:creationId xmlns:a16="http://schemas.microsoft.com/office/drawing/2014/main" id="{3932BBC4-CE29-CC00-D4CE-C9FC40A19F9B}"/>
              </a:ext>
            </a:extLst>
          </p:cNvPr>
          <p:cNvSpPr/>
          <p:nvPr/>
        </p:nvSpPr>
        <p:spPr>
          <a:xfrm>
            <a:off x="4893784" y="1553067"/>
            <a:ext cx="441957" cy="381000"/>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Quire Sans Light" panose="020B0302040400020003" pitchFamily="34" charset="0"/>
              </a:rPr>
              <a:t>b.</a:t>
            </a:r>
            <a:endParaRPr sz="1200" dirty="0">
              <a:latin typeface="Quire Sans Light" panose="020B0302040400020003" pitchFamily="34" charset="0"/>
            </a:endParaRPr>
          </a:p>
        </p:txBody>
      </p:sp>
      <p:sp>
        <p:nvSpPr>
          <p:cNvPr id="17" name="TextBox 16">
            <a:extLst>
              <a:ext uri="{FF2B5EF4-FFF2-40B4-BE49-F238E27FC236}">
                <a16:creationId xmlns:a16="http://schemas.microsoft.com/office/drawing/2014/main" id="{1B85575A-626B-A167-8378-6D0C27B50E6F}"/>
              </a:ext>
            </a:extLst>
          </p:cNvPr>
          <p:cNvSpPr txBox="1"/>
          <p:nvPr/>
        </p:nvSpPr>
        <p:spPr>
          <a:xfrm>
            <a:off x="660098" y="1966010"/>
            <a:ext cx="3564000" cy="1892826"/>
          </a:xfrm>
          <a:prstGeom prst="rect">
            <a:avLst/>
          </a:prstGeom>
          <a:noFill/>
        </p:spPr>
        <p:txBody>
          <a:bodyPr wrap="square" rtlCol="0">
            <a:spAutoFit/>
          </a:bodyPr>
          <a:lstStyle/>
          <a:p>
            <a:pPr marL="342900" indent="-342900" algn="just">
              <a:buFont typeface="+mj-lt"/>
              <a:buAutoNum type="arabicParenR"/>
            </a:pPr>
            <a:r>
              <a:rPr lang="id-ID" sz="1300" dirty="0">
                <a:latin typeface="Quire Sans Light" panose="020B0302040400020003" pitchFamily="34" charset="0"/>
              </a:rPr>
              <a:t>Mematuhi Anggaran Dasar (AD) dan Anggaran Rumah Tangga (ART) serta keputusan yang telah disepakati dalam Rapat Anggota.</a:t>
            </a:r>
          </a:p>
          <a:p>
            <a:pPr marL="342900" indent="-342900" algn="just">
              <a:buFont typeface="+mj-lt"/>
              <a:buAutoNum type="arabicParenR"/>
            </a:pPr>
            <a:r>
              <a:rPr lang="id-ID" sz="1300" dirty="0">
                <a:latin typeface="Quire Sans Light" panose="020B0302040400020003" pitchFamily="34" charset="0"/>
              </a:rPr>
              <a:t>Berpartisipasi dalam kegiatan usaha yang diselenggarakan oleh koperasi.</a:t>
            </a:r>
          </a:p>
          <a:p>
            <a:pPr marL="342900" indent="-342900" algn="just">
              <a:buFont typeface="+mj-lt"/>
              <a:buAutoNum type="arabicParenR"/>
            </a:pPr>
            <a:r>
              <a:rPr lang="id-ID" sz="1300" dirty="0">
                <a:latin typeface="Quire Sans Light" panose="020B0302040400020003" pitchFamily="34" charset="0"/>
              </a:rPr>
              <a:t>Mengembangkan dan memelihara kebersamaan berdasar atas asas kekeluargaan.</a:t>
            </a:r>
          </a:p>
        </p:txBody>
      </p:sp>
      <p:sp>
        <p:nvSpPr>
          <p:cNvPr id="18" name="TextBox 17">
            <a:extLst>
              <a:ext uri="{FF2B5EF4-FFF2-40B4-BE49-F238E27FC236}">
                <a16:creationId xmlns:a16="http://schemas.microsoft.com/office/drawing/2014/main" id="{4C8BF90F-BAA4-E25B-AB7B-551D407D5FCF}"/>
              </a:ext>
            </a:extLst>
          </p:cNvPr>
          <p:cNvSpPr txBox="1"/>
          <p:nvPr/>
        </p:nvSpPr>
        <p:spPr>
          <a:xfrm>
            <a:off x="4918064" y="1964650"/>
            <a:ext cx="3564000" cy="2893100"/>
          </a:xfrm>
          <a:prstGeom prst="rect">
            <a:avLst/>
          </a:prstGeom>
          <a:noFill/>
        </p:spPr>
        <p:txBody>
          <a:bodyPr wrap="square" rtlCol="0">
            <a:spAutoFit/>
          </a:bodyPr>
          <a:lstStyle/>
          <a:p>
            <a:pPr marL="342900" indent="-342900" algn="just">
              <a:buFont typeface="+mj-lt"/>
              <a:buAutoNum type="arabicParenR"/>
            </a:pPr>
            <a:r>
              <a:rPr lang="id-ID" sz="1300" dirty="0">
                <a:latin typeface="Quire Sans Light" panose="020B0302040400020003" pitchFamily="34" charset="0"/>
              </a:rPr>
              <a:t>Menghadiri, menyatakan pendapat, dan memberikan suara dalam Rapat Anggota.</a:t>
            </a:r>
          </a:p>
          <a:p>
            <a:pPr marL="342900" indent="-342900" algn="just">
              <a:buFont typeface="+mj-lt"/>
              <a:buAutoNum type="arabicParenR"/>
            </a:pPr>
            <a:r>
              <a:rPr lang="id-ID" sz="1300" dirty="0">
                <a:latin typeface="Quire Sans Light" panose="020B0302040400020003" pitchFamily="34" charset="0"/>
              </a:rPr>
              <a:t>Memilih dan/atau dipilih menjadi anggota pengurus atau pengawas.</a:t>
            </a:r>
          </a:p>
          <a:p>
            <a:pPr marL="342900" indent="-342900" algn="just">
              <a:buFont typeface="+mj-lt"/>
              <a:buAutoNum type="arabicParenR"/>
            </a:pPr>
            <a:r>
              <a:rPr lang="id-ID" sz="1300" dirty="0">
                <a:latin typeface="Quire Sans Light" panose="020B0302040400020003" pitchFamily="34" charset="0"/>
              </a:rPr>
              <a:t>Meminta diadakan Rapat Anggota menurut ketentuan dalam Anggaran Dasar.</a:t>
            </a:r>
          </a:p>
          <a:p>
            <a:pPr marL="342900" indent="-342900" algn="just">
              <a:buFont typeface="+mj-lt"/>
              <a:buAutoNum type="arabicParenR"/>
            </a:pPr>
            <a:r>
              <a:rPr lang="id-ID" sz="1300" dirty="0">
                <a:latin typeface="Quire Sans Light" panose="020B0302040400020003" pitchFamily="34" charset="0"/>
              </a:rPr>
              <a:t>Mengemukakan pendapat atau saran kepada pengurus di luar Rapat Anggota. </a:t>
            </a:r>
          </a:p>
          <a:p>
            <a:pPr marL="342900" indent="-342900" algn="just">
              <a:buFont typeface="+mj-lt"/>
              <a:buAutoNum type="arabicParenR"/>
            </a:pPr>
            <a:r>
              <a:rPr lang="id-ID" sz="1300" dirty="0">
                <a:latin typeface="Quire Sans Light" panose="020B0302040400020003" pitchFamily="34" charset="0"/>
              </a:rPr>
              <a:t>Memanfaatkan koperasi dan mendapat pelayanan yang sama antara sesama anggota.</a:t>
            </a:r>
          </a:p>
          <a:p>
            <a:pPr marL="342900" indent="-342900" algn="just">
              <a:buFont typeface="+mj-lt"/>
              <a:buAutoNum type="arabicParenR"/>
            </a:pPr>
            <a:r>
              <a:rPr lang="id-ID" sz="1300" dirty="0">
                <a:latin typeface="Quire Sans Light" panose="020B0302040400020003" pitchFamily="34" charset="0"/>
              </a:rPr>
              <a:t>Mendapatkan keterangan mengenai perkembangan koperasi menurut ketentuan Anggaran Dasar.  </a:t>
            </a:r>
          </a:p>
        </p:txBody>
      </p:sp>
    </p:spTree>
    <p:extLst>
      <p:ext uri="{BB962C8B-B14F-4D97-AF65-F5344CB8AC3E}">
        <p14:creationId xmlns:p14="http://schemas.microsoft.com/office/powerpoint/2010/main" val="2605753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screenshot, white, design&#10;&#10;Description automatically generated">
            <a:extLst>
              <a:ext uri="{FF2B5EF4-FFF2-40B4-BE49-F238E27FC236}">
                <a16:creationId xmlns:a16="http://schemas.microsoft.com/office/drawing/2014/main" id="{0A768EDE-5D0B-3222-A65C-0CC810D80A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56404" cy="5003948"/>
          </a:xfrm>
          <a:prstGeom prst="rect">
            <a:avLst/>
          </a:prstGeom>
        </p:spPr>
      </p:pic>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3" name="TextBox 12">
            <a:extLst>
              <a:ext uri="{FF2B5EF4-FFF2-40B4-BE49-F238E27FC236}">
                <a16:creationId xmlns:a16="http://schemas.microsoft.com/office/drawing/2014/main" id="{962C91B3-2563-9745-672F-C2C4B5D7D0C9}"/>
              </a:ext>
            </a:extLst>
          </p:cNvPr>
          <p:cNvSpPr txBox="1"/>
          <p:nvPr/>
        </p:nvSpPr>
        <p:spPr>
          <a:xfrm>
            <a:off x="280203" y="313247"/>
            <a:ext cx="6078959" cy="369332"/>
          </a:xfrm>
          <a:prstGeom prst="rect">
            <a:avLst/>
          </a:prstGeom>
          <a:noFill/>
        </p:spPr>
        <p:txBody>
          <a:bodyPr wrap="square" rtlCol="0">
            <a:spAutoFit/>
          </a:bodyPr>
          <a:lstStyle/>
          <a:p>
            <a:r>
              <a:rPr lang="id-ID" b="1" dirty="0"/>
              <a:t>6. Pengelolaan Koperasi</a:t>
            </a:r>
          </a:p>
        </p:txBody>
      </p:sp>
      <p:sp>
        <p:nvSpPr>
          <p:cNvPr id="14" name="TextBox 13">
            <a:extLst>
              <a:ext uri="{FF2B5EF4-FFF2-40B4-BE49-F238E27FC236}">
                <a16:creationId xmlns:a16="http://schemas.microsoft.com/office/drawing/2014/main" id="{939F76BC-84DA-7FC8-9D09-6B3FF8F6925E}"/>
              </a:ext>
            </a:extLst>
          </p:cNvPr>
          <p:cNvSpPr txBox="1"/>
          <p:nvPr/>
        </p:nvSpPr>
        <p:spPr>
          <a:xfrm>
            <a:off x="356403" y="655863"/>
            <a:ext cx="3340395" cy="307777"/>
          </a:xfrm>
          <a:prstGeom prst="rect">
            <a:avLst/>
          </a:prstGeom>
          <a:noFill/>
        </p:spPr>
        <p:txBody>
          <a:bodyPr wrap="square" rtlCol="0">
            <a:spAutoFit/>
          </a:bodyPr>
          <a:lstStyle/>
          <a:p>
            <a:r>
              <a:rPr lang="id-ID" sz="1400" b="1" dirty="0" err="1">
                <a:latin typeface="Quire Sans" panose="020B0502040400020003" pitchFamily="34" charset="0"/>
                <a:cs typeface="Quire Sans" panose="020B0502040400020003" pitchFamily="34" charset="0"/>
              </a:rPr>
              <a:t>a</a:t>
            </a:r>
            <a:r>
              <a:rPr lang="id-ID" sz="1400" b="1" dirty="0">
                <a:latin typeface="Quire Sans" panose="020B0502040400020003" pitchFamily="34" charset="0"/>
                <a:cs typeface="Quire Sans" panose="020B0502040400020003" pitchFamily="34" charset="0"/>
              </a:rPr>
              <a:t>. Rapat Anggota Koperasi</a:t>
            </a:r>
          </a:p>
        </p:txBody>
      </p:sp>
      <p:sp>
        <p:nvSpPr>
          <p:cNvPr id="15" name="Rectangle 14">
            <a:extLst>
              <a:ext uri="{FF2B5EF4-FFF2-40B4-BE49-F238E27FC236}">
                <a16:creationId xmlns:a16="http://schemas.microsoft.com/office/drawing/2014/main" id="{70F576AE-AF7B-D1B0-B8B7-761704225EFC}"/>
              </a:ext>
            </a:extLst>
          </p:cNvPr>
          <p:cNvSpPr/>
          <p:nvPr/>
        </p:nvSpPr>
        <p:spPr>
          <a:xfrm>
            <a:off x="966003" y="1170478"/>
            <a:ext cx="3492794" cy="2866658"/>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2"/>
                </a:solidFill>
                <a:latin typeface="Quire Sans Light" panose="020B0302040400020003" pitchFamily="34" charset="0"/>
              </a:rPr>
              <a:t>Pasal 23 UU RI No. 25 Tahun 1992, Rapat Anggota berwenang menetapkan:</a:t>
            </a:r>
          </a:p>
          <a:p>
            <a:pPr marL="342900" indent="-342900" algn="just">
              <a:buFont typeface="+mj-lt"/>
              <a:buAutoNum type="alphaLcParenR"/>
            </a:pPr>
            <a:r>
              <a:rPr lang="id-ID" sz="1200" dirty="0">
                <a:solidFill>
                  <a:schemeClr val="tx2"/>
                </a:solidFill>
                <a:latin typeface="Quire Sans Light" panose="020B0302040400020003" pitchFamily="34" charset="0"/>
              </a:rPr>
              <a:t>Anggaran Dasar;</a:t>
            </a:r>
          </a:p>
          <a:p>
            <a:pPr marL="342900" indent="-342900" algn="just">
              <a:buFont typeface="+mj-lt"/>
              <a:buAutoNum type="alphaLcParenR"/>
            </a:pPr>
            <a:r>
              <a:rPr lang="id-ID" sz="1200" dirty="0">
                <a:solidFill>
                  <a:schemeClr val="tx2"/>
                </a:solidFill>
                <a:latin typeface="Quire Sans Light" panose="020B0302040400020003" pitchFamily="34" charset="0"/>
              </a:rPr>
              <a:t>kebijaksanaan umum di bidang organisasi, manajemen, dan usaha koperasi;</a:t>
            </a:r>
          </a:p>
          <a:p>
            <a:pPr marL="342900" indent="-342900" algn="just">
              <a:buFont typeface="+mj-lt"/>
              <a:buAutoNum type="alphaLcParenR"/>
            </a:pPr>
            <a:r>
              <a:rPr lang="id-ID" sz="1200" dirty="0">
                <a:solidFill>
                  <a:schemeClr val="tx2"/>
                </a:solidFill>
                <a:latin typeface="Quire Sans Light" panose="020B0302040400020003" pitchFamily="34" charset="0"/>
              </a:rPr>
              <a:t>pemilihan,  pengangkatan, pemberhentian pengurus dan pengawasan;</a:t>
            </a:r>
          </a:p>
          <a:p>
            <a:pPr marL="342900" indent="-342900" algn="just">
              <a:buFont typeface="+mj-lt"/>
              <a:buAutoNum type="alphaLcParenR"/>
            </a:pPr>
            <a:r>
              <a:rPr lang="id-ID" sz="1200" dirty="0">
                <a:solidFill>
                  <a:schemeClr val="tx2"/>
                </a:solidFill>
                <a:latin typeface="Quire Sans Light" panose="020B0302040400020003" pitchFamily="34" charset="0"/>
              </a:rPr>
              <a:t>rencana kerja, rencana anggaran pendapatan dan belanja koperasi, serta pengesahan laporan keuangan;</a:t>
            </a:r>
          </a:p>
          <a:p>
            <a:pPr marL="342900" indent="-342900" algn="just">
              <a:buFont typeface="+mj-lt"/>
              <a:buAutoNum type="alphaLcParenR"/>
            </a:pPr>
            <a:r>
              <a:rPr lang="id-ID" sz="1200" dirty="0">
                <a:solidFill>
                  <a:schemeClr val="tx2"/>
                </a:solidFill>
                <a:latin typeface="Quire Sans Light" panose="020B0302040400020003" pitchFamily="34" charset="0"/>
              </a:rPr>
              <a:t>pengesahan pertanggungjawaban pengurus dalam pelaksanaan tugasnya;</a:t>
            </a:r>
          </a:p>
          <a:p>
            <a:pPr marL="342900" indent="-342900" algn="just">
              <a:buFont typeface="+mj-lt"/>
              <a:buAutoNum type="alphaLcParenR"/>
            </a:pPr>
            <a:r>
              <a:rPr lang="id-ID" sz="1200" dirty="0">
                <a:solidFill>
                  <a:schemeClr val="tx2"/>
                </a:solidFill>
                <a:latin typeface="Quire Sans Light" panose="020B0302040400020003" pitchFamily="34" charset="0"/>
              </a:rPr>
              <a:t>pembagian sisa hasil usaha; dan</a:t>
            </a:r>
          </a:p>
          <a:p>
            <a:pPr marL="342900" indent="-342900" algn="just">
              <a:buFont typeface="+mj-lt"/>
              <a:buAutoNum type="alphaLcParenR"/>
            </a:pPr>
            <a:r>
              <a:rPr lang="id-ID" sz="1200" dirty="0">
                <a:solidFill>
                  <a:schemeClr val="tx2"/>
                </a:solidFill>
                <a:latin typeface="Quire Sans Light" panose="020B0302040400020003" pitchFamily="34" charset="0"/>
              </a:rPr>
              <a:t>penggabungan, peleburan, pembagian, dan pembubaran koperasi.</a:t>
            </a:r>
          </a:p>
        </p:txBody>
      </p:sp>
      <p:sp>
        <p:nvSpPr>
          <p:cNvPr id="16" name="Rectangle 15">
            <a:extLst>
              <a:ext uri="{FF2B5EF4-FFF2-40B4-BE49-F238E27FC236}">
                <a16:creationId xmlns:a16="http://schemas.microsoft.com/office/drawing/2014/main" id="{1BDAE401-17A6-AB61-9150-35734A396027}"/>
              </a:ext>
            </a:extLst>
          </p:cNvPr>
          <p:cNvSpPr/>
          <p:nvPr/>
        </p:nvSpPr>
        <p:spPr>
          <a:xfrm>
            <a:off x="4953000" y="1167254"/>
            <a:ext cx="3492794" cy="2866658"/>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2"/>
                </a:solidFill>
                <a:latin typeface="Quire Sans Light" panose="020B0302040400020003" pitchFamily="34" charset="0"/>
              </a:rPr>
              <a:t>Tata cara pengambilan keputusan dalam Rapat Anggota Pasal 24 UU RI No. 25 Tahun 1992.</a:t>
            </a:r>
          </a:p>
          <a:p>
            <a:pPr marL="228600" indent="-228600" algn="just">
              <a:buFont typeface="+mj-lt"/>
              <a:buAutoNum type="arabicParenR"/>
            </a:pPr>
            <a:r>
              <a:rPr lang="id-ID" sz="1200" dirty="0">
                <a:solidFill>
                  <a:schemeClr val="tx2"/>
                </a:solidFill>
                <a:latin typeface="Quire Sans Light" panose="020B0302040400020003" pitchFamily="34" charset="0"/>
              </a:rPr>
              <a:t>Keputusan Rapat Anggota diambil berdasarkan musyawarah untuk mencapai mufakat.</a:t>
            </a:r>
          </a:p>
          <a:p>
            <a:pPr marL="228600" indent="-228600" algn="just">
              <a:buFont typeface="+mj-lt"/>
              <a:buAutoNum type="arabicParenR"/>
            </a:pPr>
            <a:r>
              <a:rPr lang="id-ID" sz="1200" dirty="0">
                <a:solidFill>
                  <a:schemeClr val="tx2"/>
                </a:solidFill>
                <a:latin typeface="Quire Sans Light" panose="020B0302040400020003" pitchFamily="34" charset="0"/>
              </a:rPr>
              <a:t>Apabila tidak diperoleh keputusan dengan cara musyawarah, maka pengambilan keputusan dilakukan berdasarkan suara terbanyak.</a:t>
            </a:r>
          </a:p>
          <a:p>
            <a:pPr marL="228600" indent="-228600" algn="just">
              <a:buFont typeface="+mj-lt"/>
              <a:buAutoNum type="arabicParenR"/>
            </a:pPr>
            <a:r>
              <a:rPr lang="id-ID" sz="1200" dirty="0">
                <a:solidFill>
                  <a:schemeClr val="tx2"/>
                </a:solidFill>
                <a:latin typeface="Quire Sans Light" panose="020B0302040400020003" pitchFamily="34" charset="0"/>
              </a:rPr>
              <a:t>Dalam hal dilakukan pemungutan suara, setiap anggota mempunyai hak satu suara.</a:t>
            </a:r>
          </a:p>
          <a:p>
            <a:pPr marL="228600" indent="-228600" algn="just">
              <a:buFont typeface="+mj-lt"/>
              <a:buAutoNum type="arabicParenR"/>
            </a:pPr>
            <a:r>
              <a:rPr lang="id-ID" sz="1200" dirty="0">
                <a:solidFill>
                  <a:schemeClr val="tx2"/>
                </a:solidFill>
                <a:latin typeface="Quire Sans Light" panose="020B0302040400020003" pitchFamily="34" charset="0"/>
              </a:rPr>
              <a:t>Hak suara dalam koperasi sekunder dapat diatur dalam Anggaran Dasar dengan mempertimbangkan jumlah anggota dan jasa usaha koperasi-anggota secara berimbang.</a:t>
            </a:r>
          </a:p>
        </p:txBody>
      </p:sp>
    </p:spTree>
    <p:extLst>
      <p:ext uri="{BB962C8B-B14F-4D97-AF65-F5344CB8AC3E}">
        <p14:creationId xmlns:p14="http://schemas.microsoft.com/office/powerpoint/2010/main" val="8408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pic>
        <p:nvPicPr>
          <p:cNvPr id="3" name="Picture 2" descr="A picture containing building, scale model, house, toy&#10;&#10;Description automatically generated">
            <a:extLst>
              <a:ext uri="{FF2B5EF4-FFF2-40B4-BE49-F238E27FC236}">
                <a16:creationId xmlns:a16="http://schemas.microsoft.com/office/drawing/2014/main" id="{70FEA7DD-66F1-68E2-3B92-2AACE7AB53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99444" y="676126"/>
            <a:ext cx="3409950" cy="3409950"/>
          </a:xfrm>
          <a:prstGeom prst="rect">
            <a:avLst/>
          </a:prstGeom>
        </p:spPr>
      </p:pic>
      <p:sp>
        <p:nvSpPr>
          <p:cNvPr id="4" name="TextBox 3">
            <a:extLst>
              <a:ext uri="{FF2B5EF4-FFF2-40B4-BE49-F238E27FC236}">
                <a16:creationId xmlns:a16="http://schemas.microsoft.com/office/drawing/2014/main" id="{DF8B4E68-EA40-BC32-00FE-0E221AA5C453}"/>
              </a:ext>
            </a:extLst>
          </p:cNvPr>
          <p:cNvSpPr txBox="1"/>
          <p:nvPr/>
        </p:nvSpPr>
        <p:spPr>
          <a:xfrm>
            <a:off x="1066800" y="1432674"/>
            <a:ext cx="3764280" cy="707886"/>
          </a:xfrm>
          <a:prstGeom prst="rect">
            <a:avLst/>
          </a:prstGeom>
          <a:noFill/>
        </p:spPr>
        <p:txBody>
          <a:bodyPr wrap="square" rtlCol="0">
            <a:spAutoFit/>
          </a:bodyPr>
          <a:lstStyle/>
          <a:p>
            <a:pPr algn="ctr"/>
            <a:r>
              <a:rPr lang="id-ID" sz="4000" b="1" dirty="0" err="1">
                <a:solidFill>
                  <a:schemeClr val="accent1">
                    <a:lumMod val="50000"/>
                  </a:schemeClr>
                </a:solidFill>
                <a:latin typeface="Cooper Black" panose="0208090404030B020404" pitchFamily="18" charset="77"/>
              </a:rPr>
              <a:t>A</a:t>
            </a:r>
            <a:r>
              <a:rPr lang="id-ID" sz="4000" b="1" dirty="0">
                <a:solidFill>
                  <a:schemeClr val="accent1">
                    <a:lumMod val="50000"/>
                  </a:schemeClr>
                </a:solidFill>
                <a:latin typeface="Cooper Black" panose="0208090404030B020404" pitchFamily="18" charset="77"/>
              </a:rPr>
              <a:t>. Konsep</a:t>
            </a:r>
          </a:p>
        </p:txBody>
      </p:sp>
      <p:sp>
        <p:nvSpPr>
          <p:cNvPr id="5" name="Google Shape;171;p32">
            <a:extLst>
              <a:ext uri="{FF2B5EF4-FFF2-40B4-BE49-F238E27FC236}">
                <a16:creationId xmlns:a16="http://schemas.microsoft.com/office/drawing/2014/main" id="{5D562676-D0A2-11F6-F1AA-B724CF5A70A1}"/>
              </a:ext>
            </a:extLst>
          </p:cNvPr>
          <p:cNvSpPr/>
          <p:nvPr/>
        </p:nvSpPr>
        <p:spPr>
          <a:xfrm>
            <a:off x="1135573" y="2248584"/>
            <a:ext cx="3649884" cy="646331"/>
          </a:xfrm>
          <a:prstGeom prst="roundRect">
            <a:avLst>
              <a:gd name="adj" fmla="val 50000"/>
            </a:avLst>
          </a:prstGeom>
          <a:solidFill>
            <a:schemeClr val="accent5">
              <a:lumMod val="60000"/>
              <a:lumOff val="40000"/>
            </a:schemeClr>
          </a:solidFill>
          <a:ln>
            <a:noFill/>
          </a:ln>
          <a:effectLst>
            <a:outerShdw dist="762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bg1"/>
                </a:solidFill>
                <a:latin typeface="Cooper Black" panose="0208090404030B020404" pitchFamily="18" charset="77"/>
              </a:rPr>
              <a:t>BADAN USAHA</a:t>
            </a:r>
            <a:endParaRPr sz="2800" dirty="0">
              <a:solidFill>
                <a:schemeClr val="bg1"/>
              </a:solidFill>
              <a:latin typeface="Cooper Black" panose="0208090404030B020404" pitchFamily="18" charset="77"/>
            </a:endParaRPr>
          </a:p>
        </p:txBody>
      </p:sp>
    </p:spTree>
    <p:extLst>
      <p:ext uri="{BB962C8B-B14F-4D97-AF65-F5344CB8AC3E}">
        <p14:creationId xmlns:p14="http://schemas.microsoft.com/office/powerpoint/2010/main" val="1950086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screenshot, white, design&#10;&#10;Description automatically generated">
            <a:extLst>
              <a:ext uri="{FF2B5EF4-FFF2-40B4-BE49-F238E27FC236}">
                <a16:creationId xmlns:a16="http://schemas.microsoft.com/office/drawing/2014/main" id="{3AEC4FE0-0C57-8498-E32A-AE5F0A3C84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56404" cy="5003948"/>
          </a:xfrm>
          <a:prstGeom prst="rect">
            <a:avLst/>
          </a:prstGeom>
        </p:spPr>
      </p:pic>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0" name="TextBox 9">
            <a:extLst>
              <a:ext uri="{FF2B5EF4-FFF2-40B4-BE49-F238E27FC236}">
                <a16:creationId xmlns:a16="http://schemas.microsoft.com/office/drawing/2014/main" id="{F8E25D0E-3A0F-09C2-6089-A92F3A6FBC3C}"/>
              </a:ext>
            </a:extLst>
          </p:cNvPr>
          <p:cNvSpPr txBox="1"/>
          <p:nvPr/>
        </p:nvSpPr>
        <p:spPr>
          <a:xfrm>
            <a:off x="280203" y="313247"/>
            <a:ext cx="6078959" cy="369332"/>
          </a:xfrm>
          <a:prstGeom prst="rect">
            <a:avLst/>
          </a:prstGeom>
          <a:noFill/>
        </p:spPr>
        <p:txBody>
          <a:bodyPr wrap="square" rtlCol="0">
            <a:spAutoFit/>
          </a:bodyPr>
          <a:lstStyle/>
          <a:p>
            <a:r>
              <a:rPr lang="id-ID" b="1" dirty="0"/>
              <a:t>6. Pengelolaan Koperasi</a:t>
            </a:r>
          </a:p>
        </p:txBody>
      </p:sp>
      <p:sp>
        <p:nvSpPr>
          <p:cNvPr id="11" name="TextBox 10">
            <a:extLst>
              <a:ext uri="{FF2B5EF4-FFF2-40B4-BE49-F238E27FC236}">
                <a16:creationId xmlns:a16="http://schemas.microsoft.com/office/drawing/2014/main" id="{A39D69E0-068A-0CC2-FE6B-A73F270BD9D3}"/>
              </a:ext>
            </a:extLst>
          </p:cNvPr>
          <p:cNvSpPr txBox="1"/>
          <p:nvPr/>
        </p:nvSpPr>
        <p:spPr>
          <a:xfrm>
            <a:off x="356403" y="655863"/>
            <a:ext cx="3340395"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b. Pengurus Koperasi</a:t>
            </a:r>
          </a:p>
        </p:txBody>
      </p:sp>
      <p:sp>
        <p:nvSpPr>
          <p:cNvPr id="12" name="Rectangle 11">
            <a:extLst>
              <a:ext uri="{FF2B5EF4-FFF2-40B4-BE49-F238E27FC236}">
                <a16:creationId xmlns:a16="http://schemas.microsoft.com/office/drawing/2014/main" id="{7521AD34-98EC-9D24-C1F7-FB0976750AE9}"/>
              </a:ext>
            </a:extLst>
          </p:cNvPr>
          <p:cNvSpPr/>
          <p:nvPr/>
        </p:nvSpPr>
        <p:spPr>
          <a:xfrm>
            <a:off x="966003" y="1170478"/>
            <a:ext cx="3492794" cy="2866658"/>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2"/>
                </a:solidFill>
                <a:latin typeface="Quire Sans Light" panose="020B0302040400020003" pitchFamily="34" charset="0"/>
              </a:rPr>
              <a:t>Tugas pengurus koperasi disebutkan dalam Pasal 30 Ayat (1) UU RI No. 25 Tahun 1992, yaitu:</a:t>
            </a:r>
          </a:p>
          <a:p>
            <a:pPr marL="228600" indent="-228600" algn="just">
              <a:buFont typeface="+mj-lt"/>
              <a:buAutoNum type="alphaLcParenR"/>
            </a:pPr>
            <a:r>
              <a:rPr lang="id-ID" sz="1200" dirty="0">
                <a:solidFill>
                  <a:schemeClr val="tx2"/>
                </a:solidFill>
                <a:latin typeface="Quire Sans Light" panose="020B0302040400020003" pitchFamily="34" charset="0"/>
              </a:rPr>
              <a:t>mengelola koperasi dan usahanya;</a:t>
            </a:r>
          </a:p>
          <a:p>
            <a:pPr marL="228600" indent="-228600" algn="just">
              <a:buFont typeface="+mj-lt"/>
              <a:buAutoNum type="alphaLcParenR"/>
            </a:pPr>
            <a:r>
              <a:rPr lang="id-ID" sz="1200" dirty="0">
                <a:solidFill>
                  <a:schemeClr val="tx2"/>
                </a:solidFill>
                <a:latin typeface="Quire Sans Light" panose="020B0302040400020003" pitchFamily="34" charset="0"/>
              </a:rPr>
              <a:t>mengajukan rancangan rencana kerja serta rancangan rencana anggaran pendapatan dan belanja koperasi;</a:t>
            </a:r>
          </a:p>
          <a:p>
            <a:pPr marL="228600" indent="-228600" algn="just">
              <a:buFont typeface="+mj-lt"/>
              <a:buAutoNum type="alphaLcParenR"/>
            </a:pPr>
            <a:r>
              <a:rPr lang="id-ID" sz="1200" dirty="0">
                <a:solidFill>
                  <a:schemeClr val="tx2"/>
                </a:solidFill>
                <a:latin typeface="Quire Sans Light" panose="020B0302040400020003" pitchFamily="34" charset="0"/>
              </a:rPr>
              <a:t>menyelenggarakan Rapat Anggota;</a:t>
            </a:r>
          </a:p>
          <a:p>
            <a:pPr marL="228600" indent="-228600" algn="just">
              <a:buFont typeface="+mj-lt"/>
              <a:buAutoNum type="alphaLcParenR"/>
            </a:pPr>
            <a:r>
              <a:rPr lang="id-ID" sz="1200" dirty="0">
                <a:solidFill>
                  <a:schemeClr val="tx2"/>
                </a:solidFill>
                <a:latin typeface="Quire Sans Light" panose="020B0302040400020003" pitchFamily="34" charset="0"/>
              </a:rPr>
              <a:t>mengajukan laporan keuangan dan pertanggungjawaban pelaksanaan tugas;</a:t>
            </a:r>
          </a:p>
          <a:p>
            <a:pPr marL="228600" indent="-228600" algn="just">
              <a:buFont typeface="+mj-lt"/>
              <a:buAutoNum type="alphaLcParenR"/>
            </a:pPr>
            <a:r>
              <a:rPr lang="id-ID" sz="1200" dirty="0">
                <a:solidFill>
                  <a:schemeClr val="tx2"/>
                </a:solidFill>
                <a:latin typeface="Quire Sans Light" panose="020B0302040400020003" pitchFamily="34" charset="0"/>
              </a:rPr>
              <a:t>menyelenggarakan pembukuan keuangan dan inventaris secara tertib; serta</a:t>
            </a:r>
          </a:p>
          <a:p>
            <a:pPr marL="228600" indent="-228600" algn="just">
              <a:buFont typeface="+mj-lt"/>
              <a:buAutoNum type="alphaLcParenR"/>
            </a:pPr>
            <a:r>
              <a:rPr lang="id-ID" sz="1200" dirty="0">
                <a:solidFill>
                  <a:schemeClr val="tx2"/>
                </a:solidFill>
                <a:latin typeface="Quire Sans Light" panose="020B0302040400020003" pitchFamily="34" charset="0"/>
              </a:rPr>
              <a:t>memelihara daftar buku anggota dan pengurus.</a:t>
            </a:r>
          </a:p>
        </p:txBody>
      </p:sp>
      <p:sp>
        <p:nvSpPr>
          <p:cNvPr id="13" name="Rectangle 12">
            <a:extLst>
              <a:ext uri="{FF2B5EF4-FFF2-40B4-BE49-F238E27FC236}">
                <a16:creationId xmlns:a16="http://schemas.microsoft.com/office/drawing/2014/main" id="{43F72572-E6E7-15CE-3FFF-873687CBE596}"/>
              </a:ext>
            </a:extLst>
          </p:cNvPr>
          <p:cNvSpPr/>
          <p:nvPr/>
        </p:nvSpPr>
        <p:spPr>
          <a:xfrm>
            <a:off x="4736805" y="1166511"/>
            <a:ext cx="3492794" cy="2866658"/>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2"/>
                </a:solidFill>
                <a:latin typeface="Quire Sans Light" panose="020B0302040400020003" pitchFamily="34" charset="0"/>
              </a:rPr>
              <a:t>Kewenangan pengurus disebutkan dalam Pasal 30 Ayat (2) UU RI No. 25 Tahun 1992, yaitu:</a:t>
            </a:r>
          </a:p>
          <a:p>
            <a:pPr marL="228600" indent="-228600" algn="just">
              <a:buFont typeface="+mj-lt"/>
              <a:buAutoNum type="alphaLcParenR"/>
            </a:pPr>
            <a:r>
              <a:rPr lang="id-ID" sz="1200" dirty="0">
                <a:solidFill>
                  <a:schemeClr val="tx2"/>
                </a:solidFill>
                <a:latin typeface="Quire Sans Light" panose="020B0302040400020003" pitchFamily="34" charset="0"/>
              </a:rPr>
              <a:t>mewakili koperasi di dalam dan di luar pengadilan;</a:t>
            </a:r>
          </a:p>
          <a:p>
            <a:pPr marL="228600" indent="-228600" algn="just">
              <a:buFont typeface="+mj-lt"/>
              <a:buAutoNum type="alphaLcParenR"/>
            </a:pPr>
            <a:r>
              <a:rPr lang="id-ID" sz="1200" dirty="0">
                <a:solidFill>
                  <a:schemeClr val="tx2"/>
                </a:solidFill>
                <a:latin typeface="Quire Sans Light" panose="020B0302040400020003" pitchFamily="34" charset="0"/>
              </a:rPr>
              <a:t>memutuskan penerimaan dan penolakan anggota baru serta pemberhentian anggota sesuai dengan ketentuan dalam Anggaran Dasar; dan</a:t>
            </a:r>
          </a:p>
          <a:p>
            <a:pPr marL="228600" indent="-228600" algn="just">
              <a:buFont typeface="+mj-lt"/>
              <a:buAutoNum type="alphaLcParenR"/>
            </a:pPr>
            <a:r>
              <a:rPr lang="id-ID" sz="1200" dirty="0">
                <a:solidFill>
                  <a:schemeClr val="tx2"/>
                </a:solidFill>
                <a:latin typeface="Quire Sans Light" panose="020B0302040400020003" pitchFamily="34" charset="0"/>
              </a:rPr>
              <a:t>melakukan tindakan dan upaya bagi kepentingan dan kemanfaatan koperasi sesuai dengan tanggung jawabnya dan keputusan Rapat Anggota.</a:t>
            </a:r>
          </a:p>
        </p:txBody>
      </p:sp>
    </p:spTree>
    <p:extLst>
      <p:ext uri="{BB962C8B-B14F-4D97-AF65-F5344CB8AC3E}">
        <p14:creationId xmlns:p14="http://schemas.microsoft.com/office/powerpoint/2010/main" val="3640408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32756A04-4CEF-99F4-B991-24D7DBD80EBD}"/>
              </a:ext>
            </a:extLst>
          </p:cNvPr>
          <p:cNvSpPr txBox="1"/>
          <p:nvPr/>
        </p:nvSpPr>
        <p:spPr>
          <a:xfrm>
            <a:off x="280203" y="313247"/>
            <a:ext cx="6078959" cy="369332"/>
          </a:xfrm>
          <a:prstGeom prst="rect">
            <a:avLst/>
          </a:prstGeom>
          <a:noFill/>
        </p:spPr>
        <p:txBody>
          <a:bodyPr wrap="square" rtlCol="0">
            <a:spAutoFit/>
          </a:bodyPr>
          <a:lstStyle/>
          <a:p>
            <a:r>
              <a:rPr lang="id-ID" b="1" dirty="0"/>
              <a:t>7. Sumber Permodalan Koperasi</a:t>
            </a:r>
          </a:p>
        </p:txBody>
      </p:sp>
      <p:sp>
        <p:nvSpPr>
          <p:cNvPr id="10" name="TextBox 9">
            <a:extLst>
              <a:ext uri="{FF2B5EF4-FFF2-40B4-BE49-F238E27FC236}">
                <a16:creationId xmlns:a16="http://schemas.microsoft.com/office/drawing/2014/main" id="{7C67E39B-7CB3-E72B-45D1-E1C751CCE8EC}"/>
              </a:ext>
            </a:extLst>
          </p:cNvPr>
          <p:cNvSpPr txBox="1"/>
          <p:nvPr/>
        </p:nvSpPr>
        <p:spPr>
          <a:xfrm>
            <a:off x="356403" y="655863"/>
            <a:ext cx="3340395" cy="307777"/>
          </a:xfrm>
          <a:prstGeom prst="rect">
            <a:avLst/>
          </a:prstGeom>
          <a:noFill/>
        </p:spPr>
        <p:txBody>
          <a:bodyPr wrap="square" rtlCol="0">
            <a:spAutoFit/>
          </a:bodyPr>
          <a:lstStyle/>
          <a:p>
            <a:r>
              <a:rPr lang="id-ID" sz="1400" b="1" dirty="0" err="1">
                <a:latin typeface="Quire Sans" panose="020B0502040400020003" pitchFamily="34" charset="0"/>
                <a:cs typeface="Quire Sans" panose="020B0502040400020003" pitchFamily="34" charset="0"/>
              </a:rPr>
              <a:t>a</a:t>
            </a:r>
            <a:r>
              <a:rPr lang="id-ID" sz="1400" b="1" dirty="0">
                <a:latin typeface="Quire Sans" panose="020B0502040400020003" pitchFamily="34" charset="0"/>
                <a:cs typeface="Quire Sans" panose="020B0502040400020003" pitchFamily="34" charset="0"/>
              </a:rPr>
              <a:t>. Modal Sendiri</a:t>
            </a:r>
          </a:p>
        </p:txBody>
      </p:sp>
      <p:sp>
        <p:nvSpPr>
          <p:cNvPr id="11" name="TextBox 10">
            <a:extLst>
              <a:ext uri="{FF2B5EF4-FFF2-40B4-BE49-F238E27FC236}">
                <a16:creationId xmlns:a16="http://schemas.microsoft.com/office/drawing/2014/main" id="{4587A127-49C5-D433-152A-AB7E41A21D3B}"/>
              </a:ext>
            </a:extLst>
          </p:cNvPr>
          <p:cNvSpPr txBox="1"/>
          <p:nvPr/>
        </p:nvSpPr>
        <p:spPr>
          <a:xfrm>
            <a:off x="356402" y="2533483"/>
            <a:ext cx="3340395"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b. Modal Pinjaman</a:t>
            </a:r>
          </a:p>
        </p:txBody>
      </p:sp>
      <p:sp>
        <p:nvSpPr>
          <p:cNvPr id="12" name="TextBox 11">
            <a:extLst>
              <a:ext uri="{FF2B5EF4-FFF2-40B4-BE49-F238E27FC236}">
                <a16:creationId xmlns:a16="http://schemas.microsoft.com/office/drawing/2014/main" id="{ACE37E85-811E-0D27-0CD7-5E0735117B9F}"/>
              </a:ext>
            </a:extLst>
          </p:cNvPr>
          <p:cNvSpPr txBox="1"/>
          <p:nvPr/>
        </p:nvSpPr>
        <p:spPr>
          <a:xfrm>
            <a:off x="609600" y="963413"/>
            <a:ext cx="8052600" cy="1492716"/>
          </a:xfrm>
          <a:prstGeom prst="rect">
            <a:avLst/>
          </a:prstGeom>
          <a:solidFill>
            <a:schemeClr val="accent2">
              <a:lumMod val="20000"/>
              <a:lumOff val="80000"/>
            </a:schemeClr>
          </a:solidFill>
        </p:spPr>
        <p:txBody>
          <a:bodyPr wrap="square" rtlCol="0">
            <a:spAutoFit/>
          </a:bodyPr>
          <a:lstStyle/>
          <a:p>
            <a:pPr marL="342900" indent="-342900" algn="just">
              <a:buFont typeface="+mj-lt"/>
              <a:buAutoNum type="arabicParenR"/>
            </a:pPr>
            <a:r>
              <a:rPr lang="id-ID" sz="1300" dirty="0">
                <a:latin typeface="Quire Sans Light" panose="020B0302040400020003" pitchFamily="34" charset="0"/>
              </a:rPr>
              <a:t>Simpanan pokok, yaitu sejumlah uang yang sama banyaknya yang diwajibkan dibayarkan oleh anggota kepada koperasi pada saat masuk menjadi anggota.</a:t>
            </a:r>
          </a:p>
          <a:p>
            <a:pPr marL="342900" indent="-342900" algn="just">
              <a:buFont typeface="+mj-lt"/>
              <a:buAutoNum type="arabicParenR"/>
            </a:pPr>
            <a:r>
              <a:rPr lang="id-ID" sz="1300" dirty="0">
                <a:latin typeface="Quire Sans Light" panose="020B0302040400020003" pitchFamily="34" charset="0"/>
              </a:rPr>
              <a:t>Simpanan wajib, yaitu jumlah simpanan tertentu yang tidak harus sama yang wajib dibayar oleh anggota kepada koperasi dalam waktu dan kesempatan tertentu.</a:t>
            </a:r>
          </a:p>
          <a:p>
            <a:pPr marL="342900" indent="-342900" algn="just">
              <a:buFont typeface="+mj-lt"/>
              <a:buAutoNum type="arabicParenR"/>
            </a:pPr>
            <a:r>
              <a:rPr lang="id-ID" sz="1300" dirty="0">
                <a:latin typeface="Quire Sans Light" panose="020B0302040400020003" pitchFamily="34" charset="0"/>
              </a:rPr>
              <a:t>Dana cadangan, yaitu sejumlah uang yang diperoleh dari penyisihan sisa hasil usaha, untuk memupuk modal sendiri dan menutup kerugian koperasi.</a:t>
            </a:r>
          </a:p>
          <a:p>
            <a:pPr marL="342900" indent="-342900" algn="just">
              <a:buFont typeface="+mj-lt"/>
              <a:buAutoNum type="arabicParenR"/>
            </a:pPr>
            <a:r>
              <a:rPr lang="id-ID" sz="1300" dirty="0">
                <a:latin typeface="Quire Sans Light" panose="020B0302040400020003" pitchFamily="34" charset="0"/>
              </a:rPr>
              <a:t>Hibah, yaitu pemberian uang dan/atau barang kepada koperasi sebagai modal usaha dengan sukarela.</a:t>
            </a:r>
          </a:p>
        </p:txBody>
      </p:sp>
      <p:sp>
        <p:nvSpPr>
          <p:cNvPr id="13" name="TextBox 12">
            <a:extLst>
              <a:ext uri="{FF2B5EF4-FFF2-40B4-BE49-F238E27FC236}">
                <a16:creationId xmlns:a16="http://schemas.microsoft.com/office/drawing/2014/main" id="{F2B76298-D3F9-0CC5-0356-9528DDB749A9}"/>
              </a:ext>
            </a:extLst>
          </p:cNvPr>
          <p:cNvSpPr txBox="1"/>
          <p:nvPr/>
        </p:nvSpPr>
        <p:spPr>
          <a:xfrm>
            <a:off x="609600" y="2867059"/>
            <a:ext cx="4343400" cy="1292662"/>
          </a:xfrm>
          <a:prstGeom prst="rect">
            <a:avLst/>
          </a:prstGeom>
          <a:solidFill>
            <a:schemeClr val="accent2">
              <a:lumMod val="20000"/>
              <a:lumOff val="80000"/>
            </a:schemeClr>
          </a:solidFill>
        </p:spPr>
        <p:txBody>
          <a:bodyPr wrap="square" rtlCol="0">
            <a:spAutoFit/>
          </a:bodyPr>
          <a:lstStyle/>
          <a:p>
            <a:pPr algn="just"/>
            <a:r>
              <a:rPr lang="id-ID" sz="1300" dirty="0">
                <a:latin typeface="Quire Sans Light" panose="020B0302040400020003" pitchFamily="34" charset="0"/>
              </a:rPr>
              <a:t>Modal koperasi berupa modal pinjaman dapat berasal dari:</a:t>
            </a:r>
          </a:p>
          <a:p>
            <a:pPr marL="342900" indent="-342900" algn="just">
              <a:buFont typeface="+mj-lt"/>
              <a:buAutoNum type="arabicPeriod"/>
            </a:pPr>
            <a:r>
              <a:rPr lang="id-ID" sz="1300" dirty="0">
                <a:latin typeface="Quire Sans Light" panose="020B0302040400020003" pitchFamily="34" charset="0"/>
              </a:rPr>
              <a:t>anggota;</a:t>
            </a:r>
          </a:p>
          <a:p>
            <a:pPr marL="342900" indent="-342900" algn="just">
              <a:buFont typeface="+mj-lt"/>
              <a:buAutoNum type="arabicPeriod"/>
            </a:pPr>
            <a:r>
              <a:rPr lang="id-ID" sz="1300" dirty="0">
                <a:latin typeface="Quire Sans Light" panose="020B0302040400020003" pitchFamily="34" charset="0"/>
              </a:rPr>
              <a:t>koperasi lainnya dan/atau anggotanya;</a:t>
            </a:r>
          </a:p>
          <a:p>
            <a:pPr marL="342900" indent="-342900" algn="just">
              <a:buFont typeface="+mj-lt"/>
              <a:buAutoNum type="arabicPeriod"/>
            </a:pPr>
            <a:r>
              <a:rPr lang="id-ID" sz="1300" dirty="0">
                <a:latin typeface="Quire Sans Light" panose="020B0302040400020003" pitchFamily="34" charset="0"/>
              </a:rPr>
              <a:t>bank dan lembaga keuangan lainnya;</a:t>
            </a:r>
          </a:p>
          <a:p>
            <a:pPr marL="342900" indent="-342900" algn="just">
              <a:buFont typeface="+mj-lt"/>
              <a:buAutoNum type="arabicPeriod"/>
            </a:pPr>
            <a:r>
              <a:rPr lang="id-ID" sz="1300" dirty="0">
                <a:latin typeface="Quire Sans Light" panose="020B0302040400020003" pitchFamily="34" charset="0"/>
              </a:rPr>
              <a:t>penerbitan obligasi dan surat hutang lainnya; dan</a:t>
            </a:r>
          </a:p>
          <a:p>
            <a:pPr marL="342900" indent="-342900" algn="just">
              <a:buFont typeface="+mj-lt"/>
              <a:buAutoNum type="arabicPeriod"/>
            </a:pPr>
            <a:r>
              <a:rPr lang="id-ID" sz="1300" dirty="0">
                <a:latin typeface="Quire Sans Light" panose="020B0302040400020003" pitchFamily="34" charset="0"/>
              </a:rPr>
              <a:t>sumber lain yang sah.</a:t>
            </a:r>
          </a:p>
        </p:txBody>
      </p:sp>
      <p:pic>
        <p:nvPicPr>
          <p:cNvPr id="17" name="Picture 16" descr="A picture containing circle, graphics, clipart, graphic design&#10;&#10;Description automatically generated">
            <a:extLst>
              <a:ext uri="{FF2B5EF4-FFF2-40B4-BE49-F238E27FC236}">
                <a16:creationId xmlns:a16="http://schemas.microsoft.com/office/drawing/2014/main" id="{5C006128-1B5C-3DF2-FD74-15C1409547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7597" y="2736963"/>
            <a:ext cx="1738608" cy="1738608"/>
          </a:xfrm>
          <a:prstGeom prst="rect">
            <a:avLst/>
          </a:prstGeom>
        </p:spPr>
      </p:pic>
    </p:spTree>
    <p:extLst>
      <p:ext uri="{BB962C8B-B14F-4D97-AF65-F5344CB8AC3E}">
        <p14:creationId xmlns:p14="http://schemas.microsoft.com/office/powerpoint/2010/main" val="1087400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29ECDE4B-4D41-1E04-5490-ECEE8BC9574A}"/>
              </a:ext>
            </a:extLst>
          </p:cNvPr>
          <p:cNvSpPr txBox="1"/>
          <p:nvPr/>
        </p:nvSpPr>
        <p:spPr>
          <a:xfrm>
            <a:off x="1445870" y="133350"/>
            <a:ext cx="6078959" cy="369332"/>
          </a:xfrm>
          <a:prstGeom prst="rect">
            <a:avLst/>
          </a:prstGeom>
          <a:noFill/>
        </p:spPr>
        <p:txBody>
          <a:bodyPr wrap="square" rtlCol="0">
            <a:spAutoFit/>
          </a:bodyPr>
          <a:lstStyle/>
          <a:p>
            <a:r>
              <a:rPr lang="id-ID" b="1" dirty="0"/>
              <a:t>8. Pengertian Sisa Hasil Usaha</a:t>
            </a:r>
          </a:p>
        </p:txBody>
      </p:sp>
      <p:sp>
        <p:nvSpPr>
          <p:cNvPr id="10" name="TextBox 9">
            <a:extLst>
              <a:ext uri="{FF2B5EF4-FFF2-40B4-BE49-F238E27FC236}">
                <a16:creationId xmlns:a16="http://schemas.microsoft.com/office/drawing/2014/main" id="{ECF3E218-02AC-4505-60C2-EE8764D4FBCB}"/>
              </a:ext>
            </a:extLst>
          </p:cNvPr>
          <p:cNvSpPr txBox="1"/>
          <p:nvPr/>
        </p:nvSpPr>
        <p:spPr>
          <a:xfrm>
            <a:off x="1447800" y="502682"/>
            <a:ext cx="3340395" cy="307777"/>
          </a:xfrm>
          <a:prstGeom prst="rect">
            <a:avLst/>
          </a:prstGeom>
          <a:noFill/>
        </p:spPr>
        <p:txBody>
          <a:bodyPr wrap="square" rtlCol="0">
            <a:spAutoFit/>
          </a:bodyPr>
          <a:lstStyle/>
          <a:p>
            <a:r>
              <a:rPr lang="id-ID" sz="1400" b="1" dirty="0" err="1">
                <a:latin typeface="Quire Sans" panose="020B0502040400020003" pitchFamily="34" charset="0"/>
                <a:cs typeface="Quire Sans" panose="020B0502040400020003" pitchFamily="34" charset="0"/>
              </a:rPr>
              <a:t>a</a:t>
            </a:r>
            <a:r>
              <a:rPr lang="id-ID" sz="1400" b="1" dirty="0">
                <a:latin typeface="Quire Sans" panose="020B0502040400020003" pitchFamily="34" charset="0"/>
                <a:cs typeface="Quire Sans" panose="020B0502040400020003" pitchFamily="34" charset="0"/>
              </a:rPr>
              <a:t>. Pengertian Sisa Hasil Usaha (SHU)</a:t>
            </a:r>
          </a:p>
        </p:txBody>
      </p:sp>
      <p:sp>
        <p:nvSpPr>
          <p:cNvPr id="11" name="TextBox 10">
            <a:extLst>
              <a:ext uri="{FF2B5EF4-FFF2-40B4-BE49-F238E27FC236}">
                <a16:creationId xmlns:a16="http://schemas.microsoft.com/office/drawing/2014/main" id="{6CE9AB28-CE7C-A22C-6F5B-24E0AC96BD89}"/>
              </a:ext>
            </a:extLst>
          </p:cNvPr>
          <p:cNvSpPr txBox="1"/>
          <p:nvPr/>
        </p:nvSpPr>
        <p:spPr>
          <a:xfrm>
            <a:off x="1600200" y="810459"/>
            <a:ext cx="6714565" cy="1169551"/>
          </a:xfrm>
          <a:prstGeom prst="rect">
            <a:avLst/>
          </a:prstGeom>
          <a:noFill/>
        </p:spPr>
        <p:txBody>
          <a:bodyPr wrap="square" rtlCol="0">
            <a:spAutoFit/>
          </a:bodyPr>
          <a:lstStyle/>
          <a:p>
            <a:pPr algn="just"/>
            <a:r>
              <a:rPr lang="id-ID" sz="1400" dirty="0">
                <a:latin typeface="Quire Sans Light" panose="020B0302040400020003" pitchFamily="34" charset="0"/>
              </a:rPr>
              <a:t>Sisa hasil usaha (SHU) adalah sisa hasil usaha atau defisit hasil usaha yang diperoleh dari hasil usaha atau pendapatan koperasi dalam satu tahun buku setelah dikurangi dengan pengeluaran atas berbagai beban usaha. </a:t>
            </a:r>
          </a:p>
          <a:p>
            <a:pPr algn="just"/>
            <a:r>
              <a:rPr lang="id-ID" sz="1400" dirty="0">
                <a:latin typeface="Quire Sans Light" panose="020B0302040400020003" pitchFamily="34" charset="0"/>
              </a:rPr>
              <a:t>Sisa hasil usaha disisihkan terlebih dahulu untuk dana cadangan dan sisanya digunakan untuk hal-hal berikut.</a:t>
            </a:r>
          </a:p>
        </p:txBody>
      </p:sp>
      <p:sp>
        <p:nvSpPr>
          <p:cNvPr id="12" name="Google Shape;467;p34">
            <a:extLst>
              <a:ext uri="{FF2B5EF4-FFF2-40B4-BE49-F238E27FC236}">
                <a16:creationId xmlns:a16="http://schemas.microsoft.com/office/drawing/2014/main" id="{63FA71A5-9D5A-5BB6-154E-FEB9721BC2F8}"/>
              </a:ext>
            </a:extLst>
          </p:cNvPr>
          <p:cNvSpPr/>
          <p:nvPr/>
        </p:nvSpPr>
        <p:spPr>
          <a:xfrm>
            <a:off x="1647422" y="2103121"/>
            <a:ext cx="457200" cy="307171"/>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solidFill>
                  <a:schemeClr val="bg1"/>
                </a:solidFill>
                <a:latin typeface="Quire Sans" panose="020B0502040400020003" pitchFamily="34" charset="0"/>
                <a:cs typeface="Quire Sans" panose="020B0502040400020003" pitchFamily="34" charset="0"/>
              </a:rPr>
              <a:t>a.</a:t>
            </a:r>
            <a:endParaRPr sz="1400" b="1" dirty="0">
              <a:solidFill>
                <a:schemeClr val="bg1"/>
              </a:solidFill>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20094577-01EE-C02F-79D3-0057A829E37E}"/>
              </a:ext>
            </a:extLst>
          </p:cNvPr>
          <p:cNvSpPr txBox="1"/>
          <p:nvPr/>
        </p:nvSpPr>
        <p:spPr>
          <a:xfrm>
            <a:off x="2209800" y="2070272"/>
            <a:ext cx="6104965" cy="492443"/>
          </a:xfrm>
          <a:prstGeom prst="rect">
            <a:avLst/>
          </a:prstGeom>
          <a:noFill/>
        </p:spPr>
        <p:txBody>
          <a:bodyPr wrap="square" rtlCol="0">
            <a:spAutoFit/>
          </a:bodyPr>
          <a:lstStyle/>
          <a:p>
            <a:pPr algn="just"/>
            <a:r>
              <a:rPr lang="id-ID" sz="1300" dirty="0">
                <a:latin typeface="Quire Sans Light" panose="020B0302040400020003" pitchFamily="34" charset="0"/>
              </a:rPr>
              <a:t>Jasa anggota sebanding dengan transaksi usaha yang dilakukan oleh masing-masing anggota dengan koperasi.</a:t>
            </a:r>
          </a:p>
        </p:txBody>
      </p:sp>
      <p:sp>
        <p:nvSpPr>
          <p:cNvPr id="14" name="Google Shape;467;p34">
            <a:extLst>
              <a:ext uri="{FF2B5EF4-FFF2-40B4-BE49-F238E27FC236}">
                <a16:creationId xmlns:a16="http://schemas.microsoft.com/office/drawing/2014/main" id="{054E167C-9281-30EB-975D-3A8C653E0E5B}"/>
              </a:ext>
            </a:extLst>
          </p:cNvPr>
          <p:cNvSpPr/>
          <p:nvPr/>
        </p:nvSpPr>
        <p:spPr>
          <a:xfrm>
            <a:off x="1647422" y="2733209"/>
            <a:ext cx="457200" cy="307171"/>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solidFill>
                  <a:schemeClr val="bg1"/>
                </a:solidFill>
                <a:latin typeface="Quire Sans" panose="020B0502040400020003" pitchFamily="34" charset="0"/>
                <a:cs typeface="Quire Sans" panose="020B0502040400020003" pitchFamily="34" charset="0"/>
              </a:rPr>
              <a:t>b.</a:t>
            </a:r>
            <a:endParaRPr sz="1400" b="1" dirty="0">
              <a:solidFill>
                <a:schemeClr val="bg1"/>
              </a:solidFill>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FDA44745-6FEF-16CD-F414-99201DB4B2F6}"/>
              </a:ext>
            </a:extLst>
          </p:cNvPr>
          <p:cNvSpPr txBox="1"/>
          <p:nvPr/>
        </p:nvSpPr>
        <p:spPr>
          <a:xfrm>
            <a:off x="2209799" y="2749924"/>
            <a:ext cx="6104965" cy="292388"/>
          </a:xfrm>
          <a:prstGeom prst="rect">
            <a:avLst/>
          </a:prstGeom>
          <a:noFill/>
        </p:spPr>
        <p:txBody>
          <a:bodyPr wrap="square" rtlCol="0">
            <a:spAutoFit/>
          </a:bodyPr>
          <a:lstStyle/>
          <a:p>
            <a:pPr algn="just"/>
            <a:r>
              <a:rPr lang="id-ID" sz="1300" dirty="0">
                <a:latin typeface="Quire Sans Light" panose="020B0302040400020003" pitchFamily="34" charset="0"/>
              </a:rPr>
              <a:t>Jasa anggota sebanding dengan simpanan modal koperasi yang dimiliki.</a:t>
            </a:r>
          </a:p>
        </p:txBody>
      </p:sp>
      <p:sp>
        <p:nvSpPr>
          <p:cNvPr id="16" name="Google Shape;467;p34">
            <a:extLst>
              <a:ext uri="{FF2B5EF4-FFF2-40B4-BE49-F238E27FC236}">
                <a16:creationId xmlns:a16="http://schemas.microsoft.com/office/drawing/2014/main" id="{F1045F83-0FA3-BE8E-1775-C8A4DB202DEF}"/>
              </a:ext>
            </a:extLst>
          </p:cNvPr>
          <p:cNvSpPr/>
          <p:nvPr/>
        </p:nvSpPr>
        <p:spPr>
          <a:xfrm>
            <a:off x="1652945" y="3363297"/>
            <a:ext cx="457200" cy="307171"/>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solidFill>
                  <a:schemeClr val="bg1"/>
                </a:solidFill>
                <a:latin typeface="Quire Sans" panose="020B0502040400020003" pitchFamily="34" charset="0"/>
                <a:cs typeface="Quire Sans" panose="020B0502040400020003" pitchFamily="34" charset="0"/>
              </a:rPr>
              <a:t>c.</a:t>
            </a:r>
            <a:endParaRPr sz="1400" b="1" dirty="0">
              <a:solidFill>
                <a:schemeClr val="bg1"/>
              </a:solidFill>
              <a:latin typeface="Quire Sans" panose="020B0502040400020003" pitchFamily="34" charset="0"/>
              <a:cs typeface="Quire Sans" panose="020B0502040400020003" pitchFamily="34" charset="0"/>
            </a:endParaRPr>
          </a:p>
        </p:txBody>
      </p:sp>
      <p:sp>
        <p:nvSpPr>
          <p:cNvPr id="17" name="TextBox 16">
            <a:extLst>
              <a:ext uri="{FF2B5EF4-FFF2-40B4-BE49-F238E27FC236}">
                <a16:creationId xmlns:a16="http://schemas.microsoft.com/office/drawing/2014/main" id="{74E5396F-662F-122E-003E-FF4A7F7F8735}"/>
              </a:ext>
            </a:extLst>
          </p:cNvPr>
          <p:cNvSpPr txBox="1"/>
          <p:nvPr/>
        </p:nvSpPr>
        <p:spPr>
          <a:xfrm>
            <a:off x="2209798" y="3301106"/>
            <a:ext cx="6104965" cy="492443"/>
          </a:xfrm>
          <a:prstGeom prst="rect">
            <a:avLst/>
          </a:prstGeom>
          <a:noFill/>
        </p:spPr>
        <p:txBody>
          <a:bodyPr wrap="square" rtlCol="0">
            <a:spAutoFit/>
          </a:bodyPr>
          <a:lstStyle/>
          <a:p>
            <a:pPr algn="just"/>
            <a:r>
              <a:rPr lang="id-ID" sz="1300" dirty="0">
                <a:latin typeface="Quire Sans Light" panose="020B0302040400020003" pitchFamily="34" charset="0"/>
              </a:rPr>
              <a:t>Pembayaran bonus kepada pengawas, pengurus, dan karyawan koperasi. Besarnya bonus ditetapkan berdasarkan keputusan Rapat Anggota.</a:t>
            </a:r>
          </a:p>
        </p:txBody>
      </p:sp>
      <p:sp>
        <p:nvSpPr>
          <p:cNvPr id="18" name="Google Shape;467;p34">
            <a:extLst>
              <a:ext uri="{FF2B5EF4-FFF2-40B4-BE49-F238E27FC236}">
                <a16:creationId xmlns:a16="http://schemas.microsoft.com/office/drawing/2014/main" id="{271179D0-D752-3FE4-8D19-8B1C8194E6B0}"/>
              </a:ext>
            </a:extLst>
          </p:cNvPr>
          <p:cNvSpPr/>
          <p:nvPr/>
        </p:nvSpPr>
        <p:spPr>
          <a:xfrm>
            <a:off x="1643979" y="3993385"/>
            <a:ext cx="457200" cy="307171"/>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solidFill>
                  <a:schemeClr val="bg1"/>
                </a:solidFill>
                <a:latin typeface="Quire Sans" panose="020B0502040400020003" pitchFamily="34" charset="0"/>
                <a:cs typeface="Quire Sans" panose="020B0502040400020003" pitchFamily="34" charset="0"/>
              </a:rPr>
              <a:t>d.</a:t>
            </a:r>
            <a:endParaRPr sz="1400" b="1" dirty="0">
              <a:solidFill>
                <a:schemeClr val="bg1"/>
              </a:solidFill>
              <a:latin typeface="Quire Sans" panose="020B0502040400020003" pitchFamily="34" charset="0"/>
              <a:cs typeface="Quire Sans" panose="020B0502040400020003" pitchFamily="34" charset="0"/>
            </a:endParaRPr>
          </a:p>
        </p:txBody>
      </p:sp>
      <p:sp>
        <p:nvSpPr>
          <p:cNvPr id="19" name="TextBox 18">
            <a:extLst>
              <a:ext uri="{FF2B5EF4-FFF2-40B4-BE49-F238E27FC236}">
                <a16:creationId xmlns:a16="http://schemas.microsoft.com/office/drawing/2014/main" id="{F33360C0-C55C-B907-0845-AEF9C9F68FE3}"/>
              </a:ext>
            </a:extLst>
          </p:cNvPr>
          <p:cNvSpPr txBox="1"/>
          <p:nvPr/>
        </p:nvSpPr>
        <p:spPr>
          <a:xfrm>
            <a:off x="2209797" y="3945611"/>
            <a:ext cx="6104965" cy="492443"/>
          </a:xfrm>
          <a:prstGeom prst="rect">
            <a:avLst/>
          </a:prstGeom>
          <a:noFill/>
        </p:spPr>
        <p:txBody>
          <a:bodyPr wrap="square" rtlCol="0">
            <a:spAutoFit/>
          </a:bodyPr>
          <a:lstStyle/>
          <a:p>
            <a:pPr algn="just"/>
            <a:r>
              <a:rPr lang="id-ID" sz="1300" dirty="0">
                <a:latin typeface="Quire Sans Light" panose="020B0302040400020003" pitchFamily="34" charset="0"/>
              </a:rPr>
              <a:t>Pembayaran kewajiban kepada dana pembangunan koperasi dan kewajiban lainnya; dan/atau penggunaan lain yang ditetapkan dalam Anggaran Dasar.</a:t>
            </a:r>
          </a:p>
        </p:txBody>
      </p:sp>
    </p:spTree>
    <p:extLst>
      <p:ext uri="{BB962C8B-B14F-4D97-AF65-F5344CB8AC3E}">
        <p14:creationId xmlns:p14="http://schemas.microsoft.com/office/powerpoint/2010/main" val="2673651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1" name="TextBox 10">
            <a:extLst>
              <a:ext uri="{FF2B5EF4-FFF2-40B4-BE49-F238E27FC236}">
                <a16:creationId xmlns:a16="http://schemas.microsoft.com/office/drawing/2014/main" id="{7779B56D-F08F-AB13-54EE-DEF60C83DC9B}"/>
              </a:ext>
            </a:extLst>
          </p:cNvPr>
          <p:cNvSpPr txBox="1"/>
          <p:nvPr/>
        </p:nvSpPr>
        <p:spPr>
          <a:xfrm>
            <a:off x="302870" y="145018"/>
            <a:ext cx="6078959" cy="369332"/>
          </a:xfrm>
          <a:prstGeom prst="rect">
            <a:avLst/>
          </a:prstGeom>
          <a:noFill/>
        </p:spPr>
        <p:txBody>
          <a:bodyPr wrap="square" rtlCol="0">
            <a:spAutoFit/>
          </a:bodyPr>
          <a:lstStyle/>
          <a:p>
            <a:r>
              <a:rPr lang="id-ID" b="1" dirty="0"/>
              <a:t>8. Pengertian Sisa Hasil Usaha</a:t>
            </a:r>
          </a:p>
        </p:txBody>
      </p:sp>
      <p:sp>
        <p:nvSpPr>
          <p:cNvPr id="12" name="TextBox 11">
            <a:extLst>
              <a:ext uri="{FF2B5EF4-FFF2-40B4-BE49-F238E27FC236}">
                <a16:creationId xmlns:a16="http://schemas.microsoft.com/office/drawing/2014/main" id="{C601EC65-422A-BCF0-B03B-EF0CFA5C80CE}"/>
              </a:ext>
            </a:extLst>
          </p:cNvPr>
          <p:cNvSpPr txBox="1"/>
          <p:nvPr/>
        </p:nvSpPr>
        <p:spPr>
          <a:xfrm>
            <a:off x="304800" y="514350"/>
            <a:ext cx="44196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b. Informasi Dasar Perhitungan Pembagian SHU</a:t>
            </a:r>
          </a:p>
        </p:txBody>
      </p:sp>
      <p:sp>
        <p:nvSpPr>
          <p:cNvPr id="13" name="Rectangle 12">
            <a:extLst>
              <a:ext uri="{FF2B5EF4-FFF2-40B4-BE49-F238E27FC236}">
                <a16:creationId xmlns:a16="http://schemas.microsoft.com/office/drawing/2014/main" id="{5A6A75CE-8DE7-F381-12D7-7F32D74DF566}"/>
              </a:ext>
            </a:extLst>
          </p:cNvPr>
          <p:cNvSpPr/>
          <p:nvPr/>
        </p:nvSpPr>
        <p:spPr>
          <a:xfrm>
            <a:off x="609600" y="822127"/>
            <a:ext cx="7924800" cy="3623516"/>
          </a:xfrm>
          <a:prstGeom prst="rect">
            <a:avLst/>
          </a:prstGeom>
          <a:solidFill>
            <a:srgbClr val="EA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2"/>
                </a:solidFill>
                <a:latin typeface="Quire Sans Light" panose="020B0302040400020003" pitchFamily="34" charset="0"/>
              </a:rPr>
              <a:t>Untuk menghitung pembagian sisa hasil usaha koperasi diperlukan data-data sesuai dengan ketetapan pembagian menurut ketentuan Rapat Anggota. </a:t>
            </a:r>
          </a:p>
          <a:p>
            <a:pPr marL="228600" indent="-228600" algn="just">
              <a:buFont typeface="+mj-lt"/>
              <a:buAutoNum type="arabicParenR"/>
            </a:pPr>
            <a:r>
              <a:rPr lang="id-ID" sz="1400" dirty="0">
                <a:solidFill>
                  <a:schemeClr val="tx2"/>
                </a:solidFill>
                <a:latin typeface="Quire Sans Light" panose="020B0302040400020003" pitchFamily="34" charset="0"/>
              </a:rPr>
              <a:t>Total sisa hasil usaha. Total sisa hasil usaha merupakan jumlah pendapatan dikurangi dengan jumlah biaya.</a:t>
            </a:r>
          </a:p>
          <a:p>
            <a:pPr marL="228600" indent="-228600" algn="just">
              <a:buFont typeface="+mj-lt"/>
              <a:buAutoNum type="arabicParenR"/>
            </a:pPr>
            <a:r>
              <a:rPr lang="id-ID" sz="1400" dirty="0">
                <a:solidFill>
                  <a:schemeClr val="tx2"/>
                </a:solidFill>
                <a:latin typeface="Quire Sans Light" panose="020B0302040400020003" pitchFamily="34" charset="0"/>
              </a:rPr>
              <a:t>Persentase bagian sisa hasil usaha untuk anggota. Jika koperasi menjual barang dan meminjamkan uang kepada anggota, maka harus dihitung keduanya dalam persentase.</a:t>
            </a:r>
          </a:p>
          <a:p>
            <a:pPr marL="228600" indent="-228600" algn="just">
              <a:buFont typeface="+mj-lt"/>
              <a:buAutoNum type="arabicParenR"/>
            </a:pPr>
            <a:r>
              <a:rPr lang="id-ID" sz="1400" dirty="0">
                <a:solidFill>
                  <a:schemeClr val="tx2"/>
                </a:solidFill>
                <a:latin typeface="Quire Sans Light" panose="020B0302040400020003" pitchFamily="34" charset="0"/>
              </a:rPr>
              <a:t>Total simpanan seluruh anggota. Total simpanan seluruh anggota diperoleh dari penjumlahan seluruh simpanan anggota. </a:t>
            </a:r>
          </a:p>
          <a:p>
            <a:pPr marL="228600" indent="-228600" algn="just">
              <a:buFont typeface="+mj-lt"/>
              <a:buAutoNum type="arabicParenR"/>
            </a:pPr>
            <a:r>
              <a:rPr lang="id-ID" sz="1400" dirty="0">
                <a:solidFill>
                  <a:schemeClr val="tx2"/>
                </a:solidFill>
                <a:latin typeface="Quire Sans Light" panose="020B0302040400020003" pitchFamily="34" charset="0"/>
              </a:rPr>
              <a:t>Total seluruh transaksi usaha yang bersumber dari anggota. Jumlah ini didapat dari jumlah penjualan kepada anggota.</a:t>
            </a:r>
          </a:p>
          <a:p>
            <a:pPr marL="228600" indent="-228600" algn="just">
              <a:buFont typeface="+mj-lt"/>
              <a:buAutoNum type="arabicParenR"/>
            </a:pPr>
            <a:r>
              <a:rPr lang="id-ID" sz="1400" dirty="0">
                <a:solidFill>
                  <a:schemeClr val="tx2"/>
                </a:solidFill>
                <a:latin typeface="Quire Sans Light" panose="020B0302040400020003" pitchFamily="34" charset="0"/>
              </a:rPr>
              <a:t>Jumlah simpanan per anggota yang meliputi simpanan pokok dan simpanan wajib.</a:t>
            </a:r>
          </a:p>
          <a:p>
            <a:pPr marL="228600" indent="-228600" algn="just">
              <a:buFont typeface="+mj-lt"/>
              <a:buAutoNum type="arabicParenR"/>
            </a:pPr>
            <a:r>
              <a:rPr lang="id-ID" sz="1400" dirty="0">
                <a:solidFill>
                  <a:schemeClr val="tx2"/>
                </a:solidFill>
                <a:latin typeface="Quire Sans Light" panose="020B0302040400020003" pitchFamily="34" charset="0"/>
              </a:rPr>
              <a:t>Jumlah penjualan koperasi pada setiap anggota. Jumlah ini tentu sama dengan pembelian seorang anggota pada koperasi.</a:t>
            </a:r>
          </a:p>
          <a:p>
            <a:pPr marL="228600" indent="-228600" algn="just">
              <a:buFont typeface="+mj-lt"/>
              <a:buAutoNum type="arabicParenR"/>
            </a:pPr>
            <a:r>
              <a:rPr lang="id-ID" sz="1400" dirty="0">
                <a:solidFill>
                  <a:schemeClr val="tx2"/>
                </a:solidFill>
                <a:latin typeface="Quire Sans Light" panose="020B0302040400020003" pitchFamily="34" charset="0"/>
              </a:rPr>
              <a:t>Persentase bagian sisa hasil usaha atas simpanan.</a:t>
            </a:r>
          </a:p>
          <a:p>
            <a:pPr marL="228600" indent="-228600" algn="just">
              <a:buFont typeface="+mj-lt"/>
              <a:buAutoNum type="arabicParenR"/>
            </a:pPr>
            <a:r>
              <a:rPr lang="id-ID" sz="1400" dirty="0">
                <a:solidFill>
                  <a:schemeClr val="tx2"/>
                </a:solidFill>
                <a:latin typeface="Quire Sans Light" panose="020B0302040400020003" pitchFamily="34" charset="0"/>
              </a:rPr>
              <a:t>Persentase bagian sisa hasil usaha atas pembelian anggota.</a:t>
            </a:r>
          </a:p>
          <a:p>
            <a:pPr algn="just"/>
            <a:r>
              <a:rPr lang="id-ID" sz="1400" dirty="0">
                <a:solidFill>
                  <a:schemeClr val="tx2"/>
                </a:solidFill>
                <a:latin typeface="Quire Sans Light" panose="020B0302040400020003" pitchFamily="34" charset="0"/>
              </a:rPr>
              <a:t>Butir “7)” dan “8)” adalah pemisahan sisa hasil usaha yang ada pada poin “2)”.</a:t>
            </a:r>
          </a:p>
        </p:txBody>
      </p:sp>
    </p:spTree>
    <p:extLst>
      <p:ext uri="{BB962C8B-B14F-4D97-AF65-F5344CB8AC3E}">
        <p14:creationId xmlns:p14="http://schemas.microsoft.com/office/powerpoint/2010/main" val="3704177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12B598-E366-3138-B1E6-502668701B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507" y="1639488"/>
            <a:ext cx="3370662" cy="3370662"/>
          </a:xfrm>
          <a:prstGeom prst="rect">
            <a:avLst/>
          </a:prstGeom>
        </p:spPr>
      </p:pic>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E77E5297-8124-BEC1-971E-56255C60F6EA}"/>
              </a:ext>
            </a:extLst>
          </p:cNvPr>
          <p:cNvSpPr txBox="1"/>
          <p:nvPr/>
        </p:nvSpPr>
        <p:spPr>
          <a:xfrm>
            <a:off x="302870" y="145018"/>
            <a:ext cx="6078959" cy="369332"/>
          </a:xfrm>
          <a:prstGeom prst="rect">
            <a:avLst/>
          </a:prstGeom>
          <a:noFill/>
        </p:spPr>
        <p:txBody>
          <a:bodyPr wrap="square" rtlCol="0">
            <a:spAutoFit/>
          </a:bodyPr>
          <a:lstStyle/>
          <a:p>
            <a:r>
              <a:rPr lang="id-ID" b="1" dirty="0"/>
              <a:t>8. Pengertian Sisa Hasil Usaha</a:t>
            </a:r>
          </a:p>
        </p:txBody>
      </p:sp>
      <p:sp>
        <p:nvSpPr>
          <p:cNvPr id="10" name="TextBox 9">
            <a:extLst>
              <a:ext uri="{FF2B5EF4-FFF2-40B4-BE49-F238E27FC236}">
                <a16:creationId xmlns:a16="http://schemas.microsoft.com/office/drawing/2014/main" id="{34059645-FF78-B315-F871-5425F03914DD}"/>
              </a:ext>
            </a:extLst>
          </p:cNvPr>
          <p:cNvSpPr txBox="1"/>
          <p:nvPr/>
        </p:nvSpPr>
        <p:spPr>
          <a:xfrm>
            <a:off x="304800" y="514350"/>
            <a:ext cx="777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c. Rumus Pembagian SHU dan Penetapan Besar SHU bagi Setiap Anggota Koperasi</a:t>
            </a:r>
          </a:p>
        </p:txBody>
      </p:sp>
      <p:sp>
        <p:nvSpPr>
          <p:cNvPr id="12" name="Rounded Rectangular Callout 11">
            <a:extLst>
              <a:ext uri="{FF2B5EF4-FFF2-40B4-BE49-F238E27FC236}">
                <a16:creationId xmlns:a16="http://schemas.microsoft.com/office/drawing/2014/main" id="{B6A9FD5D-9104-747C-D809-14788E2B615D}"/>
              </a:ext>
            </a:extLst>
          </p:cNvPr>
          <p:cNvSpPr/>
          <p:nvPr/>
        </p:nvSpPr>
        <p:spPr>
          <a:xfrm>
            <a:off x="2895600" y="1136670"/>
            <a:ext cx="5653556" cy="2138042"/>
          </a:xfrm>
          <a:prstGeom prst="wedgeRoundRectCallout">
            <a:avLst>
              <a:gd name="adj1" fmla="val -46646"/>
              <a:gd name="adj2" fmla="val 67646"/>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sz="2800" dirty="0">
              <a:solidFill>
                <a:schemeClr val="bg1"/>
              </a:solidFill>
              <a:latin typeface="Cooper Black" panose="0208090404030B020404" pitchFamily="18" charset="77"/>
            </a:endParaRPr>
          </a:p>
        </p:txBody>
      </p:sp>
      <p:sp>
        <p:nvSpPr>
          <p:cNvPr id="13" name="TextBox 12">
            <a:extLst>
              <a:ext uri="{FF2B5EF4-FFF2-40B4-BE49-F238E27FC236}">
                <a16:creationId xmlns:a16="http://schemas.microsoft.com/office/drawing/2014/main" id="{4C083E63-0CA6-9CBB-3913-0AE28346076D}"/>
              </a:ext>
            </a:extLst>
          </p:cNvPr>
          <p:cNvSpPr txBox="1"/>
          <p:nvPr/>
        </p:nvSpPr>
        <p:spPr>
          <a:xfrm>
            <a:off x="302870" y="828893"/>
            <a:ext cx="2438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1) SHU atas jasa modal</a:t>
            </a:r>
          </a:p>
        </p:txBody>
      </p:sp>
      <p:sp>
        <p:nvSpPr>
          <p:cNvPr id="14" name="TextBox 13">
            <a:extLst>
              <a:ext uri="{FF2B5EF4-FFF2-40B4-BE49-F238E27FC236}">
                <a16:creationId xmlns:a16="http://schemas.microsoft.com/office/drawing/2014/main" id="{106485E9-9A80-210F-779E-D3CC2023637E}"/>
              </a:ext>
            </a:extLst>
          </p:cNvPr>
          <p:cNvSpPr txBox="1"/>
          <p:nvPr/>
        </p:nvSpPr>
        <p:spPr>
          <a:xfrm>
            <a:off x="3138024" y="1339504"/>
            <a:ext cx="3820451" cy="307777"/>
          </a:xfrm>
          <a:prstGeom prst="rect">
            <a:avLst/>
          </a:prstGeom>
          <a:noFill/>
        </p:spPr>
        <p:txBody>
          <a:bodyPr wrap="square" rtlCol="0">
            <a:spAutoFit/>
          </a:bodyPr>
          <a:lstStyle/>
          <a:p>
            <a:pPr marL="342900" indent="-342900">
              <a:buFont typeface="+mj-lt"/>
              <a:buAutoNum type="alphaLcParenR"/>
            </a:pPr>
            <a:r>
              <a:rPr lang="id-ID" sz="1400" dirty="0">
                <a:latin typeface="Quire Sans" panose="020B0502040400020003" pitchFamily="34" charset="0"/>
                <a:cs typeface="Quire Sans" panose="020B0502040400020003" pitchFamily="34" charset="0"/>
              </a:rPr>
              <a:t>Persentase jasa modal</a:t>
            </a:r>
          </a:p>
        </p:txBody>
      </p:sp>
      <p:sp>
        <p:nvSpPr>
          <p:cNvPr id="15" name="TextBox 14">
            <a:extLst>
              <a:ext uri="{FF2B5EF4-FFF2-40B4-BE49-F238E27FC236}">
                <a16:creationId xmlns:a16="http://schemas.microsoft.com/office/drawing/2014/main" id="{0175A045-DB6E-EEA8-C7EC-91819922828E}"/>
              </a:ext>
            </a:extLst>
          </p:cNvPr>
          <p:cNvSpPr txBox="1"/>
          <p:nvPr/>
        </p:nvSpPr>
        <p:spPr>
          <a:xfrm>
            <a:off x="3138025" y="2167412"/>
            <a:ext cx="3820451" cy="307777"/>
          </a:xfrm>
          <a:prstGeom prst="rect">
            <a:avLst/>
          </a:prstGeom>
          <a:noFill/>
        </p:spPr>
        <p:txBody>
          <a:bodyPr wrap="square" rtlCol="0">
            <a:spAutoFit/>
          </a:bodyPr>
          <a:lstStyle/>
          <a:p>
            <a:pPr marL="342900" indent="-342900">
              <a:buFont typeface="+mj-lt"/>
              <a:buAutoNum type="alphaLcParenR" startAt="2"/>
            </a:pPr>
            <a:r>
              <a:rPr lang="id-ID" sz="1400" dirty="0">
                <a:latin typeface="Quire Sans" panose="020B0502040400020003" pitchFamily="34" charset="0"/>
                <a:cs typeface="Quire Sans" panose="020B0502040400020003" pitchFamily="34" charset="0"/>
              </a:rPr>
              <a:t>Jasa modal per anggota</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7D5C28-B4A5-8FBC-FB49-DE76B599E6F8}"/>
                  </a:ext>
                </a:extLst>
              </p:cNvPr>
              <p:cNvSpPr txBox="1"/>
              <p:nvPr/>
            </p:nvSpPr>
            <p:spPr>
              <a:xfrm>
                <a:off x="3645195" y="1647281"/>
                <a:ext cx="3136605" cy="4535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sz="1600" dirty="0">
                    <a:latin typeface="Quire Sans Light" panose="020B0302040400020003" pitchFamily="34" charset="0"/>
                  </a:rPr>
                  <a:t>= </a:t>
                </a:r>
                <a14:m>
                  <m:oMath xmlns:m="http://schemas.openxmlformats.org/officeDocument/2006/math">
                    <m:f>
                      <m:fPr>
                        <m:ctrlPr>
                          <a:rPr lang="id-ID" sz="1600" i="1" smtClean="0">
                            <a:latin typeface="Cambria Math" panose="02040503050406030204" pitchFamily="18" charset="0"/>
                          </a:rPr>
                        </m:ctrlPr>
                      </m:fPr>
                      <m:num>
                        <m:r>
                          <m:rPr>
                            <m:sty m:val="p"/>
                          </m:rPr>
                          <a:rPr lang="en-US" sz="1600" b="0" i="0" smtClean="0">
                            <a:latin typeface="Cambria Math" panose="02040503050406030204" pitchFamily="18" charset="0"/>
                          </a:rPr>
                          <m:t>Bagian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SHU</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untuk</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Jasa</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Modal</m:t>
                        </m:r>
                      </m:num>
                      <m:den>
                        <m:r>
                          <m:rPr>
                            <m:sty m:val="p"/>
                          </m:rPr>
                          <a:rPr lang="en-US" sz="1600" b="0" i="0" smtClean="0">
                            <a:latin typeface="Cambria Math" panose="02040503050406030204" pitchFamily="18" charset="0"/>
                          </a:rPr>
                          <m:t>Total</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Modal</m:t>
                        </m:r>
                      </m:den>
                    </m:f>
                  </m:oMath>
                </a14:m>
                <a:r>
                  <a:rPr lang="id-ID" sz="1600" dirty="0">
                    <a:latin typeface="Quire Sans Light" panose="020B0302040400020003" pitchFamily="34" charset="0"/>
                    <a:cs typeface="Quire Sans" panose="020B0502040400020003" pitchFamily="34" charset="0"/>
                  </a:rPr>
                  <a:t> </a:t>
                </a:r>
                <a:r>
                  <a:rPr lang="id-ID" sz="1400" dirty="0">
                    <a:latin typeface="Cambria Math" panose="02040503050406030204" pitchFamily="18" charset="0"/>
                    <a:ea typeface="Cambria Math" panose="02040503050406030204" pitchFamily="18" charset="0"/>
                    <a:cs typeface="Quire Sans" panose="020B0502040400020003" pitchFamily="34" charset="0"/>
                  </a:rPr>
                  <a:t>x 100%</a:t>
                </a:r>
                <a:endParaRPr lang="id-ID" sz="1600" dirty="0">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6" name="TextBox 15">
                <a:extLst>
                  <a:ext uri="{FF2B5EF4-FFF2-40B4-BE49-F238E27FC236}">
                    <a16:creationId xmlns:a16="http://schemas.microsoft.com/office/drawing/2014/main" id="{187D5C28-B4A5-8FBC-FB49-DE76B599E6F8}"/>
                  </a:ext>
                </a:extLst>
              </p:cNvPr>
              <p:cNvSpPr txBox="1">
                <a:spLocks noRot="1" noChangeAspect="1" noMove="1" noResize="1" noEditPoints="1" noAdjustHandles="1" noChangeArrowheads="1" noChangeShapeType="1" noTextEdit="1"/>
              </p:cNvSpPr>
              <p:nvPr/>
            </p:nvSpPr>
            <p:spPr>
              <a:xfrm>
                <a:off x="3645195" y="1647281"/>
                <a:ext cx="3136605" cy="453586"/>
              </a:xfrm>
              <a:prstGeom prst="rect">
                <a:avLst/>
              </a:prstGeom>
              <a:blipFill>
                <a:blip r:embed="rId6"/>
                <a:stretch>
                  <a:fillRect l="-800" b="-10256"/>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95B59A-7864-C57C-6FDF-526017489B2F}"/>
                  </a:ext>
                </a:extLst>
              </p:cNvPr>
              <p:cNvSpPr txBox="1"/>
              <p:nvPr/>
            </p:nvSpPr>
            <p:spPr>
              <a:xfrm>
                <a:off x="3640713" y="2488034"/>
                <a:ext cx="4677712" cy="4535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sz="1600" dirty="0">
                    <a:latin typeface="Quire Sans Light" panose="020B0302040400020003" pitchFamily="34" charset="0"/>
                  </a:rPr>
                  <a:t>= </a:t>
                </a:r>
                <a14:m>
                  <m:oMath xmlns:m="http://schemas.openxmlformats.org/officeDocument/2006/math">
                    <m:f>
                      <m:fPr>
                        <m:ctrlPr>
                          <a:rPr lang="id-ID" sz="1600" i="1" smtClean="0">
                            <a:latin typeface="Cambria Math" panose="02040503050406030204" pitchFamily="18" charset="0"/>
                          </a:rPr>
                        </m:ctrlPr>
                      </m:fPr>
                      <m:num>
                        <m:r>
                          <m:rPr>
                            <m:sty m:val="p"/>
                          </m:rPr>
                          <a:rPr lang="en-US" sz="1600" b="0" i="0" smtClean="0">
                            <a:latin typeface="Cambria Math" panose="02040503050406030204" pitchFamily="18" charset="0"/>
                          </a:rPr>
                          <m:t>Simpanan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Anggota</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yang</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Bersangkutan</m:t>
                        </m:r>
                      </m:num>
                      <m:den>
                        <m:r>
                          <m:rPr>
                            <m:sty m:val="p"/>
                          </m:rPr>
                          <a:rPr lang="en-US" sz="1600" b="0" i="0" smtClean="0">
                            <a:latin typeface="Cambria Math" panose="02040503050406030204" pitchFamily="18" charset="0"/>
                          </a:rPr>
                          <m:t>Total</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Modal</m:t>
                        </m:r>
                      </m:den>
                    </m:f>
                  </m:oMath>
                </a14:m>
                <a:r>
                  <a:rPr lang="id-ID" sz="1600" dirty="0">
                    <a:latin typeface="Quire Sans Light" panose="020B0302040400020003" pitchFamily="34" charset="0"/>
                    <a:cs typeface="Quire Sans" panose="020B0502040400020003" pitchFamily="34" charset="0"/>
                  </a:rPr>
                  <a:t> </a:t>
                </a:r>
                <a:r>
                  <a:rPr lang="id-ID" sz="1400" dirty="0">
                    <a:latin typeface="Cambria Math" panose="02040503050406030204" pitchFamily="18" charset="0"/>
                    <a:ea typeface="Cambria Math" panose="02040503050406030204" pitchFamily="18" charset="0"/>
                    <a:cs typeface="Quire Sans" panose="020B0502040400020003" pitchFamily="34" charset="0"/>
                  </a:rPr>
                  <a:t>x Bagian Jasa Modal</a:t>
                </a:r>
                <a:endParaRPr lang="id-ID" sz="1600" dirty="0">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7" name="TextBox 16">
                <a:extLst>
                  <a:ext uri="{FF2B5EF4-FFF2-40B4-BE49-F238E27FC236}">
                    <a16:creationId xmlns:a16="http://schemas.microsoft.com/office/drawing/2014/main" id="{2195B59A-7864-C57C-6FDF-526017489B2F}"/>
                  </a:ext>
                </a:extLst>
              </p:cNvPr>
              <p:cNvSpPr txBox="1">
                <a:spLocks noRot="1" noChangeAspect="1" noMove="1" noResize="1" noEditPoints="1" noAdjustHandles="1" noChangeArrowheads="1" noChangeShapeType="1" noTextEdit="1"/>
              </p:cNvSpPr>
              <p:nvPr/>
            </p:nvSpPr>
            <p:spPr>
              <a:xfrm>
                <a:off x="3640713" y="2488034"/>
                <a:ext cx="4677712" cy="453586"/>
              </a:xfrm>
              <a:prstGeom prst="rect">
                <a:avLst/>
              </a:prstGeom>
              <a:blipFill>
                <a:blip r:embed="rId7"/>
                <a:stretch>
                  <a:fillRect l="-269" b="-10256"/>
                </a:stretch>
              </a:blipFill>
            </p:spPr>
            <p:txBody>
              <a:bodyPr/>
              <a:lstStyle/>
              <a:p>
                <a:r>
                  <a:rPr lang="id-ID">
                    <a:noFill/>
                  </a:rPr>
                  <a:t> </a:t>
                </a:r>
              </a:p>
            </p:txBody>
          </p:sp>
        </mc:Fallback>
      </mc:AlternateContent>
    </p:spTree>
    <p:extLst>
      <p:ext uri="{BB962C8B-B14F-4D97-AF65-F5344CB8AC3E}">
        <p14:creationId xmlns:p14="http://schemas.microsoft.com/office/powerpoint/2010/main" val="26929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12B598-E366-3138-B1E6-502668701B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507" y="1639488"/>
            <a:ext cx="3370662" cy="3370662"/>
          </a:xfrm>
          <a:prstGeom prst="rect">
            <a:avLst/>
          </a:prstGeom>
        </p:spPr>
      </p:pic>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E77E5297-8124-BEC1-971E-56255C60F6EA}"/>
              </a:ext>
            </a:extLst>
          </p:cNvPr>
          <p:cNvSpPr txBox="1"/>
          <p:nvPr/>
        </p:nvSpPr>
        <p:spPr>
          <a:xfrm>
            <a:off x="302870" y="145018"/>
            <a:ext cx="6078959" cy="369332"/>
          </a:xfrm>
          <a:prstGeom prst="rect">
            <a:avLst/>
          </a:prstGeom>
          <a:noFill/>
        </p:spPr>
        <p:txBody>
          <a:bodyPr wrap="square" rtlCol="0">
            <a:spAutoFit/>
          </a:bodyPr>
          <a:lstStyle/>
          <a:p>
            <a:r>
              <a:rPr lang="id-ID" b="1" dirty="0"/>
              <a:t>8. Pengertian Sisa Hasil Usaha</a:t>
            </a:r>
          </a:p>
        </p:txBody>
      </p:sp>
      <p:sp>
        <p:nvSpPr>
          <p:cNvPr id="10" name="TextBox 9">
            <a:extLst>
              <a:ext uri="{FF2B5EF4-FFF2-40B4-BE49-F238E27FC236}">
                <a16:creationId xmlns:a16="http://schemas.microsoft.com/office/drawing/2014/main" id="{34059645-FF78-B315-F871-5425F03914DD}"/>
              </a:ext>
            </a:extLst>
          </p:cNvPr>
          <p:cNvSpPr txBox="1"/>
          <p:nvPr/>
        </p:nvSpPr>
        <p:spPr>
          <a:xfrm>
            <a:off x="304800" y="514350"/>
            <a:ext cx="777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c. Rumus Pembagian SHU dan Penetapan Besar SHU bagi Setiap Anggota Koperasi</a:t>
            </a:r>
          </a:p>
        </p:txBody>
      </p:sp>
      <p:sp>
        <p:nvSpPr>
          <p:cNvPr id="12" name="Rounded Rectangular Callout 11">
            <a:extLst>
              <a:ext uri="{FF2B5EF4-FFF2-40B4-BE49-F238E27FC236}">
                <a16:creationId xmlns:a16="http://schemas.microsoft.com/office/drawing/2014/main" id="{B6A9FD5D-9104-747C-D809-14788E2B615D}"/>
              </a:ext>
            </a:extLst>
          </p:cNvPr>
          <p:cNvSpPr/>
          <p:nvPr/>
        </p:nvSpPr>
        <p:spPr>
          <a:xfrm>
            <a:off x="2652708" y="1143436"/>
            <a:ext cx="6186491" cy="2138042"/>
          </a:xfrm>
          <a:prstGeom prst="wedgeRoundRectCallout">
            <a:avLst>
              <a:gd name="adj1" fmla="val -46646"/>
              <a:gd name="adj2" fmla="val 67646"/>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sz="2800" dirty="0">
              <a:solidFill>
                <a:schemeClr val="bg1"/>
              </a:solidFill>
              <a:latin typeface="Cooper Black" panose="0208090404030B020404" pitchFamily="18" charset="77"/>
            </a:endParaRPr>
          </a:p>
        </p:txBody>
      </p:sp>
      <p:sp>
        <p:nvSpPr>
          <p:cNvPr id="13" name="TextBox 12">
            <a:extLst>
              <a:ext uri="{FF2B5EF4-FFF2-40B4-BE49-F238E27FC236}">
                <a16:creationId xmlns:a16="http://schemas.microsoft.com/office/drawing/2014/main" id="{4C083E63-0CA6-9CBB-3913-0AE28346076D}"/>
              </a:ext>
            </a:extLst>
          </p:cNvPr>
          <p:cNvSpPr txBox="1"/>
          <p:nvPr/>
        </p:nvSpPr>
        <p:spPr>
          <a:xfrm>
            <a:off x="302870" y="828893"/>
            <a:ext cx="304993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2) SHU atas jasa usaha anggota</a:t>
            </a:r>
          </a:p>
        </p:txBody>
      </p:sp>
      <p:sp>
        <p:nvSpPr>
          <p:cNvPr id="14" name="TextBox 13">
            <a:extLst>
              <a:ext uri="{FF2B5EF4-FFF2-40B4-BE49-F238E27FC236}">
                <a16:creationId xmlns:a16="http://schemas.microsoft.com/office/drawing/2014/main" id="{106485E9-9A80-210F-779E-D3CC2023637E}"/>
              </a:ext>
            </a:extLst>
          </p:cNvPr>
          <p:cNvSpPr txBox="1"/>
          <p:nvPr/>
        </p:nvSpPr>
        <p:spPr>
          <a:xfrm>
            <a:off x="2819400" y="1393956"/>
            <a:ext cx="3820451" cy="307777"/>
          </a:xfrm>
          <a:prstGeom prst="rect">
            <a:avLst/>
          </a:prstGeom>
          <a:noFill/>
        </p:spPr>
        <p:txBody>
          <a:bodyPr wrap="square" rtlCol="0">
            <a:spAutoFit/>
          </a:bodyPr>
          <a:lstStyle/>
          <a:p>
            <a:pPr marL="342900" indent="-342900">
              <a:buFont typeface="+mj-lt"/>
              <a:buAutoNum type="alphaLcParenR"/>
            </a:pPr>
            <a:r>
              <a:rPr lang="id-ID" sz="1400" dirty="0">
                <a:latin typeface="Quire Sans" panose="020B0502040400020003" pitchFamily="34" charset="0"/>
                <a:cs typeface="Quire Sans" panose="020B0502040400020003" pitchFamily="34" charset="0"/>
              </a:rPr>
              <a:t>Persentase jasa anggota</a:t>
            </a:r>
          </a:p>
        </p:txBody>
      </p:sp>
      <p:sp>
        <p:nvSpPr>
          <p:cNvPr id="15" name="TextBox 14">
            <a:extLst>
              <a:ext uri="{FF2B5EF4-FFF2-40B4-BE49-F238E27FC236}">
                <a16:creationId xmlns:a16="http://schemas.microsoft.com/office/drawing/2014/main" id="{0175A045-DB6E-EEA8-C7EC-91819922828E}"/>
              </a:ext>
            </a:extLst>
          </p:cNvPr>
          <p:cNvSpPr txBox="1"/>
          <p:nvPr/>
        </p:nvSpPr>
        <p:spPr>
          <a:xfrm>
            <a:off x="2819401" y="2221864"/>
            <a:ext cx="3820451" cy="307777"/>
          </a:xfrm>
          <a:prstGeom prst="rect">
            <a:avLst/>
          </a:prstGeom>
          <a:noFill/>
        </p:spPr>
        <p:txBody>
          <a:bodyPr wrap="square" rtlCol="0">
            <a:spAutoFit/>
          </a:bodyPr>
          <a:lstStyle/>
          <a:p>
            <a:pPr marL="342900" indent="-342900">
              <a:buFont typeface="+mj-lt"/>
              <a:buAutoNum type="alphaLcParenR" startAt="2"/>
            </a:pPr>
            <a:r>
              <a:rPr lang="id-ID" sz="1400" dirty="0">
                <a:latin typeface="Quire Sans" panose="020B0502040400020003" pitchFamily="34" charset="0"/>
                <a:cs typeface="Quire Sans" panose="020B0502040400020003" pitchFamily="34" charset="0"/>
              </a:rPr>
              <a:t>Jasa anggota untuk satu anggota</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7D5C28-B4A5-8FBC-FB49-DE76B599E6F8}"/>
                  </a:ext>
                </a:extLst>
              </p:cNvPr>
              <p:cNvSpPr txBox="1"/>
              <p:nvPr/>
            </p:nvSpPr>
            <p:spPr>
              <a:xfrm>
                <a:off x="3326571" y="1701733"/>
                <a:ext cx="3370663" cy="4844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sz="1600" dirty="0">
                    <a:latin typeface="Quire Sans Light" panose="020B0302040400020003" pitchFamily="34" charset="0"/>
                  </a:rPr>
                  <a:t>= </a:t>
                </a:r>
                <a14:m>
                  <m:oMath xmlns:m="http://schemas.openxmlformats.org/officeDocument/2006/math">
                    <m:f>
                      <m:fPr>
                        <m:ctrlPr>
                          <a:rPr lang="id-ID" sz="1600" i="1" smtClean="0">
                            <a:latin typeface="Cambria Math" panose="02040503050406030204" pitchFamily="18" charset="0"/>
                          </a:rPr>
                        </m:ctrlPr>
                      </m:fPr>
                      <m:num>
                        <m:r>
                          <m:rPr>
                            <m:sty m:val="p"/>
                          </m:rPr>
                          <a:rPr lang="en-US" sz="1600" b="0" i="0" smtClean="0">
                            <a:latin typeface="Cambria Math" panose="02040503050406030204" pitchFamily="18" charset="0"/>
                          </a:rPr>
                          <m:t>Bagian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SHU</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untuk</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Jasa</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Anggota</m:t>
                        </m:r>
                      </m:num>
                      <m:den>
                        <m:r>
                          <m:rPr>
                            <m:sty m:val="p"/>
                          </m:rPr>
                          <a:rPr lang="en-US" sz="1600" b="0" i="0" smtClean="0">
                            <a:latin typeface="Cambria Math" panose="02040503050406030204" pitchFamily="18" charset="0"/>
                          </a:rPr>
                          <m:t>Total</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Belanja</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Pinjaman</m:t>
                        </m:r>
                      </m:den>
                    </m:f>
                  </m:oMath>
                </a14:m>
                <a:r>
                  <a:rPr lang="id-ID" sz="1600" dirty="0">
                    <a:latin typeface="Quire Sans Light" panose="020B0302040400020003" pitchFamily="34" charset="0"/>
                    <a:cs typeface="Quire Sans" panose="020B0502040400020003" pitchFamily="34" charset="0"/>
                  </a:rPr>
                  <a:t> </a:t>
                </a:r>
                <a:r>
                  <a:rPr lang="id-ID" sz="1400" dirty="0">
                    <a:latin typeface="Cambria Math" panose="02040503050406030204" pitchFamily="18" charset="0"/>
                    <a:ea typeface="Cambria Math" panose="02040503050406030204" pitchFamily="18" charset="0"/>
                    <a:cs typeface="Quire Sans" panose="020B0502040400020003" pitchFamily="34" charset="0"/>
                  </a:rPr>
                  <a:t>x 100%</a:t>
                </a:r>
                <a:endParaRPr lang="id-ID" sz="1600" dirty="0">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6" name="TextBox 15">
                <a:extLst>
                  <a:ext uri="{FF2B5EF4-FFF2-40B4-BE49-F238E27FC236}">
                    <a16:creationId xmlns:a16="http://schemas.microsoft.com/office/drawing/2014/main" id="{187D5C28-B4A5-8FBC-FB49-DE76B599E6F8}"/>
                  </a:ext>
                </a:extLst>
              </p:cNvPr>
              <p:cNvSpPr txBox="1">
                <a:spLocks noRot="1" noChangeAspect="1" noMove="1" noResize="1" noEditPoints="1" noAdjustHandles="1" noChangeArrowheads="1" noChangeShapeType="1" noTextEdit="1"/>
              </p:cNvSpPr>
              <p:nvPr/>
            </p:nvSpPr>
            <p:spPr>
              <a:xfrm>
                <a:off x="3326571" y="1701733"/>
                <a:ext cx="3370663" cy="484428"/>
              </a:xfrm>
              <a:prstGeom prst="rect">
                <a:avLst/>
              </a:prstGeom>
              <a:blipFill>
                <a:blip r:embed="rId6"/>
                <a:stretch>
                  <a:fillRect l="-746" b="-2381"/>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95B59A-7864-C57C-6FDF-526017489B2F}"/>
                  </a:ext>
                </a:extLst>
              </p:cNvPr>
              <p:cNvSpPr txBox="1"/>
              <p:nvPr/>
            </p:nvSpPr>
            <p:spPr>
              <a:xfrm>
                <a:off x="3326570" y="2542486"/>
                <a:ext cx="5284030" cy="410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sz="1300" dirty="0">
                    <a:latin typeface="Quire Sans Light" panose="020B0302040400020003" pitchFamily="34" charset="0"/>
                  </a:rPr>
                  <a:t>= </a:t>
                </a:r>
                <a14:m>
                  <m:oMath xmlns:m="http://schemas.openxmlformats.org/officeDocument/2006/math">
                    <m:f>
                      <m:fPr>
                        <m:ctrlPr>
                          <a:rPr lang="id-ID" sz="1300" i="1" smtClean="0">
                            <a:latin typeface="Cambria Math" panose="02040503050406030204" pitchFamily="18" charset="0"/>
                          </a:rPr>
                        </m:ctrlPr>
                      </m:fPr>
                      <m:num>
                        <m:r>
                          <m:rPr>
                            <m:sty m:val="p"/>
                          </m:rPr>
                          <a:rPr lang="en-US" sz="1300" b="0" i="0" smtClean="0">
                            <a:latin typeface="Cambria Math" panose="02040503050406030204" pitchFamily="18" charset="0"/>
                          </a:rPr>
                          <m:t>Pembelian</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atau</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Pinjaman</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Anggota</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yang</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Bersangkutan</m:t>
                        </m:r>
                      </m:num>
                      <m:den>
                        <m:r>
                          <m:rPr>
                            <m:sty m:val="p"/>
                          </m:rPr>
                          <a:rPr lang="en-US" sz="1300" b="0" i="0" smtClean="0">
                            <a:latin typeface="Cambria Math" panose="02040503050406030204" pitchFamily="18" charset="0"/>
                          </a:rPr>
                          <m:t>Total</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Belanja</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atau</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Pinjaman</m:t>
                        </m:r>
                        <m:r>
                          <a:rPr lang="en-US" sz="1300" b="0" i="0" smtClean="0">
                            <a:latin typeface="Cambria Math" panose="02040503050406030204" pitchFamily="18" charset="0"/>
                          </a:rPr>
                          <m:t> </m:t>
                        </m:r>
                        <m:r>
                          <m:rPr>
                            <m:sty m:val="p"/>
                          </m:rPr>
                          <a:rPr lang="en-US" sz="1300" b="0" i="0" smtClean="0">
                            <a:latin typeface="Cambria Math" panose="02040503050406030204" pitchFamily="18" charset="0"/>
                          </a:rPr>
                          <m:t>Koperasi</m:t>
                        </m:r>
                      </m:den>
                    </m:f>
                  </m:oMath>
                </a14:m>
                <a:r>
                  <a:rPr lang="id-ID" sz="1300" dirty="0">
                    <a:latin typeface="Quire Sans Light" panose="020B0302040400020003" pitchFamily="34" charset="0"/>
                    <a:cs typeface="Quire Sans" panose="020B0502040400020003" pitchFamily="34" charset="0"/>
                  </a:rPr>
                  <a:t> </a:t>
                </a:r>
                <a:r>
                  <a:rPr lang="id-ID" sz="1300" dirty="0">
                    <a:latin typeface="Cambria Math" panose="02040503050406030204" pitchFamily="18" charset="0"/>
                    <a:ea typeface="Cambria Math" panose="02040503050406030204" pitchFamily="18" charset="0"/>
                    <a:cs typeface="Quire Sans" panose="020B0502040400020003" pitchFamily="34" charset="0"/>
                  </a:rPr>
                  <a:t>x </a:t>
                </a:r>
                <a:r>
                  <a:rPr lang="id-ID" sz="1000" dirty="0">
                    <a:latin typeface="Cambria Math" panose="02040503050406030204" pitchFamily="18" charset="0"/>
                    <a:ea typeface="Cambria Math" panose="02040503050406030204" pitchFamily="18" charset="0"/>
                    <a:cs typeface="Quire Sans" panose="020B0502040400020003" pitchFamily="34" charset="0"/>
                  </a:rPr>
                  <a:t>Bagian SHU untuk Jasa Modal</a:t>
                </a:r>
                <a:endParaRPr lang="id-ID" sz="1300" dirty="0">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7" name="TextBox 16">
                <a:extLst>
                  <a:ext uri="{FF2B5EF4-FFF2-40B4-BE49-F238E27FC236}">
                    <a16:creationId xmlns:a16="http://schemas.microsoft.com/office/drawing/2014/main" id="{2195B59A-7864-C57C-6FDF-526017489B2F}"/>
                  </a:ext>
                </a:extLst>
              </p:cNvPr>
              <p:cNvSpPr txBox="1">
                <a:spLocks noRot="1" noChangeAspect="1" noMove="1" noResize="1" noEditPoints="1" noAdjustHandles="1" noChangeArrowheads="1" noChangeShapeType="1" noTextEdit="1"/>
              </p:cNvSpPr>
              <p:nvPr/>
            </p:nvSpPr>
            <p:spPr>
              <a:xfrm>
                <a:off x="3326570" y="2542486"/>
                <a:ext cx="5284030" cy="410882"/>
              </a:xfrm>
              <a:prstGeom prst="rect">
                <a:avLst/>
              </a:prstGeom>
              <a:blipFill>
                <a:blip r:embed="rId7"/>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40901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0FB16121-2BC0-13A3-96C9-6A7F339E286F}"/>
              </a:ext>
            </a:extLst>
          </p:cNvPr>
          <p:cNvSpPr txBox="1"/>
          <p:nvPr/>
        </p:nvSpPr>
        <p:spPr>
          <a:xfrm>
            <a:off x="302870" y="244659"/>
            <a:ext cx="6078959" cy="369332"/>
          </a:xfrm>
          <a:prstGeom prst="rect">
            <a:avLst/>
          </a:prstGeom>
          <a:noFill/>
        </p:spPr>
        <p:txBody>
          <a:bodyPr wrap="square" rtlCol="0">
            <a:spAutoFit/>
          </a:bodyPr>
          <a:lstStyle/>
          <a:p>
            <a:r>
              <a:rPr lang="id-ID" b="1" dirty="0"/>
              <a:t>8. Pengertian Sisa Hasil Usaha</a:t>
            </a:r>
          </a:p>
        </p:txBody>
      </p:sp>
      <p:sp>
        <p:nvSpPr>
          <p:cNvPr id="10" name="TextBox 9">
            <a:extLst>
              <a:ext uri="{FF2B5EF4-FFF2-40B4-BE49-F238E27FC236}">
                <a16:creationId xmlns:a16="http://schemas.microsoft.com/office/drawing/2014/main" id="{DF5FCA47-0E9C-1B36-190B-DBCFE4B7C078}"/>
              </a:ext>
            </a:extLst>
          </p:cNvPr>
          <p:cNvSpPr txBox="1"/>
          <p:nvPr/>
        </p:nvSpPr>
        <p:spPr>
          <a:xfrm>
            <a:off x="304800" y="613991"/>
            <a:ext cx="777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d. </a:t>
            </a:r>
            <a:r>
              <a:rPr lang="id-ID" sz="1400" b="1" dirty="0" err="1">
                <a:latin typeface="Quire Sans" panose="020B0502040400020003" pitchFamily="34" charset="0"/>
                <a:cs typeface="Quire Sans" panose="020B0502040400020003" pitchFamily="34" charset="0"/>
              </a:rPr>
              <a:t>Prinsip-Prinsip</a:t>
            </a:r>
            <a:r>
              <a:rPr lang="id-ID" sz="1400" b="1" dirty="0">
                <a:latin typeface="Quire Sans" panose="020B0502040400020003" pitchFamily="34" charset="0"/>
                <a:cs typeface="Quire Sans" panose="020B0502040400020003" pitchFamily="34" charset="0"/>
              </a:rPr>
              <a:t> Pembagian SHU</a:t>
            </a:r>
          </a:p>
        </p:txBody>
      </p:sp>
      <p:sp>
        <p:nvSpPr>
          <p:cNvPr id="11" name="Rounded Rectangle 10">
            <a:extLst>
              <a:ext uri="{FF2B5EF4-FFF2-40B4-BE49-F238E27FC236}">
                <a16:creationId xmlns:a16="http://schemas.microsoft.com/office/drawing/2014/main" id="{E1856448-FABA-40C8-4390-423780CD4ED6}"/>
              </a:ext>
            </a:extLst>
          </p:cNvPr>
          <p:cNvSpPr/>
          <p:nvPr/>
        </p:nvSpPr>
        <p:spPr>
          <a:xfrm>
            <a:off x="1752600" y="1086747"/>
            <a:ext cx="6070304" cy="2438400"/>
          </a:xfrm>
          <a:prstGeom prst="roundRect">
            <a:avLst>
              <a:gd name="adj" fmla="val 6287"/>
            </a:avLst>
          </a:prstGeom>
          <a:solidFill>
            <a:srgbClr val="F9F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id-ID" sz="1500" dirty="0">
              <a:solidFill>
                <a:schemeClr val="tx2">
                  <a:lumMod val="50000"/>
                </a:schemeClr>
              </a:solidFill>
              <a:latin typeface="Quire Sans" panose="020B0502040400020003" pitchFamily="34" charset="0"/>
              <a:cs typeface="Quire Sans" panose="020B0502040400020003" pitchFamily="34" charset="0"/>
            </a:endParaRPr>
          </a:p>
        </p:txBody>
      </p:sp>
      <p:sp>
        <p:nvSpPr>
          <p:cNvPr id="14" name="TextBox 13">
            <a:extLst>
              <a:ext uri="{FF2B5EF4-FFF2-40B4-BE49-F238E27FC236}">
                <a16:creationId xmlns:a16="http://schemas.microsoft.com/office/drawing/2014/main" id="{249141C5-6E31-15A0-45A7-D83D681B3E7E}"/>
              </a:ext>
            </a:extLst>
          </p:cNvPr>
          <p:cNvSpPr txBox="1"/>
          <p:nvPr/>
        </p:nvSpPr>
        <p:spPr>
          <a:xfrm>
            <a:off x="2464251" y="1333659"/>
            <a:ext cx="5087472" cy="1938992"/>
          </a:xfrm>
          <a:prstGeom prst="rect">
            <a:avLst/>
          </a:prstGeom>
          <a:noFill/>
        </p:spPr>
        <p:txBody>
          <a:bodyPr wrap="square" rtlCol="0">
            <a:spAutoFit/>
          </a:bodyPr>
          <a:lstStyle/>
          <a:p>
            <a:pPr algn="just"/>
            <a:r>
              <a:rPr lang="id-ID" sz="1500" dirty="0">
                <a:solidFill>
                  <a:schemeClr val="tx2">
                    <a:lumMod val="50000"/>
                  </a:schemeClr>
                </a:solidFill>
                <a:latin typeface="Quire Sans" panose="020B0502040400020003" pitchFamily="34" charset="0"/>
                <a:cs typeface="Quire Sans" panose="020B0502040400020003" pitchFamily="34" charset="0"/>
              </a:rPr>
              <a:t>Agar mencerminkan asas keadilan, demokrasi, transparansi, dan sesuai dengan prinsip-prinsip koperasi, pembagian SHU perlu memperhatikan prinsip-prinsip berikut.</a:t>
            </a:r>
          </a:p>
          <a:p>
            <a:pPr marL="342900" indent="-342900" algn="just">
              <a:buFont typeface="+mj-lt"/>
              <a:buAutoNum type="arabicParenR"/>
            </a:pPr>
            <a:r>
              <a:rPr lang="id-ID" sz="1500" dirty="0">
                <a:solidFill>
                  <a:schemeClr val="tx2">
                    <a:lumMod val="50000"/>
                  </a:schemeClr>
                </a:solidFill>
                <a:latin typeface="Quire Sans" panose="020B0502040400020003" pitchFamily="34" charset="0"/>
                <a:cs typeface="Quire Sans" panose="020B0502040400020003" pitchFamily="34" charset="0"/>
              </a:rPr>
              <a:t>SHU bersumber dari anggota.</a:t>
            </a:r>
          </a:p>
          <a:p>
            <a:pPr marL="342900" indent="-342900" algn="just">
              <a:buFont typeface="+mj-lt"/>
              <a:buAutoNum type="arabicParenR"/>
            </a:pPr>
            <a:r>
              <a:rPr lang="id-ID" sz="1500" dirty="0">
                <a:solidFill>
                  <a:schemeClr val="tx2">
                    <a:lumMod val="50000"/>
                  </a:schemeClr>
                </a:solidFill>
                <a:latin typeface="Quire Sans" panose="020B0502040400020003" pitchFamily="34" charset="0"/>
                <a:cs typeface="Quire Sans" panose="020B0502040400020003" pitchFamily="34" charset="0"/>
              </a:rPr>
              <a:t>SHU anggota adalah jasa dari modal dan transaksi usaha yang dilakukan anggota sendiri.</a:t>
            </a:r>
          </a:p>
          <a:p>
            <a:pPr marL="342900" indent="-342900" algn="just">
              <a:buFont typeface="+mj-lt"/>
              <a:buAutoNum type="arabicParenR"/>
            </a:pPr>
            <a:r>
              <a:rPr lang="id-ID" sz="1500" dirty="0">
                <a:solidFill>
                  <a:schemeClr val="tx2">
                    <a:lumMod val="50000"/>
                  </a:schemeClr>
                </a:solidFill>
                <a:latin typeface="Quire Sans" panose="020B0502040400020003" pitchFamily="34" charset="0"/>
                <a:cs typeface="Quire Sans" panose="020B0502040400020003" pitchFamily="34" charset="0"/>
              </a:rPr>
              <a:t>Pembagian SHU anggota dilakukan secara transparan.</a:t>
            </a:r>
          </a:p>
          <a:p>
            <a:pPr marL="342900" indent="-342900" algn="just">
              <a:buFont typeface="+mj-lt"/>
              <a:buAutoNum type="arabicParenR"/>
            </a:pPr>
            <a:r>
              <a:rPr lang="id-ID" sz="1500" dirty="0">
                <a:solidFill>
                  <a:schemeClr val="tx2">
                    <a:lumMod val="50000"/>
                  </a:schemeClr>
                </a:solidFill>
                <a:latin typeface="Quire Sans" panose="020B0502040400020003" pitchFamily="34" charset="0"/>
                <a:cs typeface="Quire Sans" panose="020B0502040400020003" pitchFamily="34" charset="0"/>
              </a:rPr>
              <a:t>SHU anggota dibayar secara tunai. </a:t>
            </a:r>
          </a:p>
        </p:txBody>
      </p:sp>
      <p:pic>
        <p:nvPicPr>
          <p:cNvPr id="16" name="Picture 15" descr="A picture containing cartoon, clipart, graphics, illustration&#10;&#10;Description automatically generated">
            <a:extLst>
              <a:ext uri="{FF2B5EF4-FFF2-40B4-BE49-F238E27FC236}">
                <a16:creationId xmlns:a16="http://schemas.microsoft.com/office/drawing/2014/main" id="{FEA14FEA-27D4-F5CC-488E-00815FF7ABE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5805" y="2366204"/>
            <a:ext cx="1948769" cy="1948769"/>
          </a:xfrm>
          <a:prstGeom prst="rect">
            <a:avLst/>
          </a:prstGeom>
        </p:spPr>
      </p:pic>
    </p:spTree>
    <p:extLst>
      <p:ext uri="{BB962C8B-B14F-4D97-AF65-F5344CB8AC3E}">
        <p14:creationId xmlns:p14="http://schemas.microsoft.com/office/powerpoint/2010/main" val="2322451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grpSp>
        <p:nvGrpSpPr>
          <p:cNvPr id="16" name="Group 15"/>
          <p:cNvGrpSpPr/>
          <p:nvPr/>
        </p:nvGrpSpPr>
        <p:grpSpPr>
          <a:xfrm>
            <a:off x="12405" y="4314973"/>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pic>
        <p:nvPicPr>
          <p:cNvPr id="3" name="Picture 2" descr="A picture containing building, scale model, house, toy&#10;&#10;Description automatically generated">
            <a:extLst>
              <a:ext uri="{FF2B5EF4-FFF2-40B4-BE49-F238E27FC236}">
                <a16:creationId xmlns:a16="http://schemas.microsoft.com/office/drawing/2014/main" id="{70FEA7DD-66F1-68E2-3B92-2AACE7AB53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6219" y="1060300"/>
            <a:ext cx="3038624" cy="3038624"/>
          </a:xfrm>
          <a:prstGeom prst="rect">
            <a:avLst/>
          </a:prstGeom>
        </p:spPr>
      </p:pic>
      <p:sp>
        <p:nvSpPr>
          <p:cNvPr id="4" name="TextBox 3">
            <a:extLst>
              <a:ext uri="{FF2B5EF4-FFF2-40B4-BE49-F238E27FC236}">
                <a16:creationId xmlns:a16="http://schemas.microsoft.com/office/drawing/2014/main" id="{DF8B4E68-EA40-BC32-00FE-0E221AA5C453}"/>
              </a:ext>
            </a:extLst>
          </p:cNvPr>
          <p:cNvSpPr txBox="1"/>
          <p:nvPr/>
        </p:nvSpPr>
        <p:spPr>
          <a:xfrm>
            <a:off x="496499" y="1805299"/>
            <a:ext cx="5715000" cy="523220"/>
          </a:xfrm>
          <a:prstGeom prst="rect">
            <a:avLst/>
          </a:prstGeom>
          <a:noFill/>
        </p:spPr>
        <p:txBody>
          <a:bodyPr wrap="square" rtlCol="0">
            <a:spAutoFit/>
          </a:bodyPr>
          <a:lstStyle/>
          <a:p>
            <a:pPr algn="ctr"/>
            <a:r>
              <a:rPr lang="id-ID" sz="2800" b="1" dirty="0">
                <a:solidFill>
                  <a:schemeClr val="accent1">
                    <a:lumMod val="50000"/>
                  </a:schemeClr>
                </a:solidFill>
                <a:latin typeface="Cooper Black" panose="0208090404030B020404" pitchFamily="18" charset="77"/>
              </a:rPr>
              <a:t>E. Manajemen</a:t>
            </a:r>
          </a:p>
        </p:txBody>
      </p:sp>
      <p:sp>
        <p:nvSpPr>
          <p:cNvPr id="2" name="Google Shape;171;p32">
            <a:extLst>
              <a:ext uri="{FF2B5EF4-FFF2-40B4-BE49-F238E27FC236}">
                <a16:creationId xmlns:a16="http://schemas.microsoft.com/office/drawing/2014/main" id="{3C7691DF-48C2-C4E0-52BE-72DBA062F3A9}"/>
              </a:ext>
            </a:extLst>
          </p:cNvPr>
          <p:cNvSpPr/>
          <p:nvPr/>
        </p:nvSpPr>
        <p:spPr>
          <a:xfrm>
            <a:off x="1695567" y="2343150"/>
            <a:ext cx="3316864" cy="646331"/>
          </a:xfrm>
          <a:prstGeom prst="roundRect">
            <a:avLst>
              <a:gd name="adj" fmla="val 50000"/>
            </a:avLst>
          </a:prstGeom>
          <a:solidFill>
            <a:schemeClr val="accent5">
              <a:lumMod val="60000"/>
              <a:lumOff val="40000"/>
            </a:schemeClr>
          </a:solidFill>
          <a:ln>
            <a:noFill/>
          </a:ln>
          <a:effectLst>
            <a:outerShdw dist="76200" dir="3960000" algn="bl" rotWithShape="0">
              <a:schemeClr val="lt2"/>
            </a:outerShdw>
          </a:effectLst>
        </p:spPr>
        <p:txBody>
          <a:bodyPr spcFirstLastPara="1" wrap="square" lIns="91425" tIns="91425" rIns="91425" bIns="91425" anchor="ctr" anchorCtr="0">
            <a:noAutofit/>
          </a:bodyPr>
          <a:lstStyle/>
          <a:p>
            <a:pPr algn="ctr"/>
            <a:r>
              <a:rPr lang="id-ID" sz="2400" b="1" dirty="0">
                <a:solidFill>
                  <a:schemeClr val="bg1"/>
                </a:solidFill>
                <a:latin typeface="Cooper Black" panose="0208090404030B020404" pitchFamily="18" charset="77"/>
              </a:rPr>
              <a:t>Badan Usaha</a:t>
            </a:r>
          </a:p>
        </p:txBody>
      </p:sp>
    </p:spTree>
    <p:extLst>
      <p:ext uri="{BB962C8B-B14F-4D97-AF65-F5344CB8AC3E}">
        <p14:creationId xmlns:p14="http://schemas.microsoft.com/office/powerpoint/2010/main" val="103459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2260;p38">
            <a:extLst>
              <a:ext uri="{FF2B5EF4-FFF2-40B4-BE49-F238E27FC236}">
                <a16:creationId xmlns:a16="http://schemas.microsoft.com/office/drawing/2014/main" id="{98054404-B7C2-86BF-3776-DF7688E12BE5}"/>
              </a:ext>
            </a:extLst>
          </p:cNvPr>
          <p:cNvSpPr txBox="1">
            <a:spLocks/>
          </p:cNvSpPr>
          <p:nvPr/>
        </p:nvSpPr>
        <p:spPr>
          <a:xfrm>
            <a:off x="1586782" y="417979"/>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01</a:t>
            </a:r>
          </a:p>
        </p:txBody>
      </p:sp>
      <p:sp>
        <p:nvSpPr>
          <p:cNvPr id="12" name="Google Shape;2259;p38">
            <a:extLst>
              <a:ext uri="{FF2B5EF4-FFF2-40B4-BE49-F238E27FC236}">
                <a16:creationId xmlns:a16="http://schemas.microsoft.com/office/drawing/2014/main" id="{447FBB43-41D2-208E-122C-B03FD30483F8}"/>
              </a:ext>
            </a:extLst>
          </p:cNvPr>
          <p:cNvSpPr txBox="1">
            <a:spLocks/>
          </p:cNvSpPr>
          <p:nvPr/>
        </p:nvSpPr>
        <p:spPr>
          <a:xfrm>
            <a:off x="1828800" y="456079"/>
            <a:ext cx="4191000"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Pengertian</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3" name="TextBox 12">
            <a:extLst>
              <a:ext uri="{FF2B5EF4-FFF2-40B4-BE49-F238E27FC236}">
                <a16:creationId xmlns:a16="http://schemas.microsoft.com/office/drawing/2014/main" id="{736DC3DD-AEF1-3009-0F6D-530D385C76B6}"/>
              </a:ext>
            </a:extLst>
          </p:cNvPr>
          <p:cNvSpPr txBox="1"/>
          <p:nvPr/>
        </p:nvSpPr>
        <p:spPr>
          <a:xfrm>
            <a:off x="2286000" y="846273"/>
            <a:ext cx="6324600" cy="1892826"/>
          </a:xfrm>
          <a:prstGeom prst="rect">
            <a:avLst/>
          </a:prstGeom>
          <a:noFill/>
        </p:spPr>
        <p:txBody>
          <a:bodyPr wrap="square" rtlCol="0">
            <a:spAutoFit/>
          </a:bodyPr>
          <a:lstStyle/>
          <a:p>
            <a:pPr algn="just"/>
            <a:r>
              <a:rPr lang="id-ID" sz="1300" dirty="0">
                <a:latin typeface="Quire Sans" panose="020B0502040400020003" pitchFamily="34" charset="0"/>
                <a:cs typeface="Quire Sans" panose="020B0502040400020003" pitchFamily="34" charset="0"/>
              </a:rPr>
              <a:t>Menurut </a:t>
            </a:r>
            <a:r>
              <a:rPr lang="id-ID" sz="1300" b="1" dirty="0">
                <a:latin typeface="Quire Sans" panose="020B0502040400020003" pitchFamily="34" charset="0"/>
                <a:cs typeface="Quire Sans" panose="020B0502040400020003" pitchFamily="34" charset="0"/>
              </a:rPr>
              <a:t>Mary Parker </a:t>
            </a:r>
            <a:r>
              <a:rPr lang="id-ID" sz="1300" b="1" dirty="0" err="1">
                <a:latin typeface="Quire Sans" panose="020B0502040400020003" pitchFamily="34" charset="0"/>
                <a:cs typeface="Quire Sans" panose="020B0502040400020003" pitchFamily="34" charset="0"/>
              </a:rPr>
              <a:t>Follett</a:t>
            </a:r>
            <a:r>
              <a:rPr lang="id-ID" sz="1300" dirty="0">
                <a:latin typeface="Quire Sans" panose="020B0502040400020003" pitchFamily="34" charset="0"/>
                <a:cs typeface="Quire Sans" panose="020B0502040400020003" pitchFamily="34" charset="0"/>
              </a:rPr>
              <a:t>, manajemen adalah seni menyelesaikan pekerjaan melalui orang lain.</a:t>
            </a:r>
          </a:p>
          <a:p>
            <a:pPr algn="just"/>
            <a:r>
              <a:rPr lang="id-ID" sz="1300" dirty="0">
                <a:latin typeface="Quire Sans" panose="020B0502040400020003" pitchFamily="34" charset="0"/>
                <a:cs typeface="Quire Sans" panose="020B0502040400020003" pitchFamily="34" charset="0"/>
              </a:rPr>
              <a:t>Menurut </a:t>
            </a:r>
            <a:r>
              <a:rPr lang="id-ID" sz="1300" b="1" dirty="0">
                <a:latin typeface="Quire Sans" panose="020B0502040400020003" pitchFamily="34" charset="0"/>
                <a:cs typeface="Quire Sans" panose="020B0502040400020003" pitchFamily="34" charset="0"/>
              </a:rPr>
              <a:t>Luther </a:t>
            </a:r>
            <a:r>
              <a:rPr lang="id-ID" sz="1300" b="1" dirty="0" err="1">
                <a:latin typeface="Quire Sans" panose="020B0502040400020003" pitchFamily="34" charset="0"/>
                <a:cs typeface="Quire Sans" panose="020B0502040400020003" pitchFamily="34" charset="0"/>
              </a:rPr>
              <a:t>Gulick</a:t>
            </a:r>
            <a:r>
              <a:rPr lang="id-ID" sz="1300" dirty="0">
                <a:latin typeface="Quire Sans" panose="020B0502040400020003" pitchFamily="34" charset="0"/>
                <a:cs typeface="Quire Sans" panose="020B0502040400020003" pitchFamily="34" charset="0"/>
              </a:rPr>
              <a:t>, manajemen adalah bidang pengetahuan yang berusaha secara sistematis memahami alasan dan cara manusia bekerja sama untuk menghasilkan sesuatu yang bermanfaat bagi kemanusiaan.</a:t>
            </a:r>
          </a:p>
          <a:p>
            <a:pPr algn="just"/>
            <a:r>
              <a:rPr lang="id-ID" sz="1300" dirty="0">
                <a:latin typeface="Quire Sans" panose="020B0502040400020003" pitchFamily="34" charset="0"/>
                <a:cs typeface="Quire Sans" panose="020B0502040400020003" pitchFamily="34" charset="0"/>
              </a:rPr>
              <a:t>Dapat disimpulkan bahwa manajemen adalah proses perencanaan, pengorganisasian, kepemimpinan, dan pengendalian kegiatan anggota organisasi serta proses penggunaan sumber daya organisasi untuk mencapai tujuan organisasi yang telah ditetapkan.</a:t>
            </a:r>
          </a:p>
        </p:txBody>
      </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228600" y="272415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974026" y="275614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6" name="TextBox 15">
            <a:extLst>
              <a:ext uri="{FF2B5EF4-FFF2-40B4-BE49-F238E27FC236}">
                <a16:creationId xmlns:a16="http://schemas.microsoft.com/office/drawing/2014/main" id="{429597FD-059F-A919-ED6B-C52A8AB2E60B}"/>
              </a:ext>
            </a:extLst>
          </p:cNvPr>
          <p:cNvSpPr txBox="1"/>
          <p:nvPr/>
        </p:nvSpPr>
        <p:spPr>
          <a:xfrm>
            <a:off x="990600" y="3181350"/>
            <a:ext cx="6629400" cy="692497"/>
          </a:xfrm>
          <a:prstGeom prst="rect">
            <a:avLst/>
          </a:prstGeom>
          <a:noFill/>
        </p:spPr>
        <p:txBody>
          <a:bodyPr wrap="square" rtlCol="0">
            <a:spAutoFit/>
          </a:bodyPr>
          <a:lstStyle/>
          <a:p>
            <a:pPr algn="just"/>
            <a:r>
              <a:rPr lang="id-ID" sz="1300" dirty="0">
                <a:latin typeface="Quire Sans" panose="020B0502040400020003" pitchFamily="34" charset="0"/>
                <a:cs typeface="Quire Sans" panose="020B0502040400020003" pitchFamily="34" charset="0"/>
              </a:rPr>
              <a:t>Untuk mengerahkan sekelompok manusia yang memiliki latar belakang pendidikan dan karakter yang berbeda-beda, seorang manajer harus menerapkan fungsi-fungsi manajemen untuk dapat mewujudkan tujuan yang telah ditetapkan. </a:t>
            </a:r>
          </a:p>
        </p:txBody>
      </p:sp>
    </p:spTree>
    <p:extLst>
      <p:ext uri="{BB962C8B-B14F-4D97-AF65-F5344CB8AC3E}">
        <p14:creationId xmlns:p14="http://schemas.microsoft.com/office/powerpoint/2010/main" val="536240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1898" y="101354"/>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13528" y="133350"/>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pic>
        <p:nvPicPr>
          <p:cNvPr id="2" name="Picture 1">
            <a:extLst>
              <a:ext uri="{FF2B5EF4-FFF2-40B4-BE49-F238E27FC236}">
                <a16:creationId xmlns:a16="http://schemas.microsoft.com/office/drawing/2014/main" id="{545995B8-9F33-42F7-066E-17A09E57F4C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9205" y="696985"/>
            <a:ext cx="6464595" cy="3469885"/>
          </a:xfrm>
          <a:prstGeom prst="rect">
            <a:avLst/>
          </a:prstGeom>
        </p:spPr>
      </p:pic>
    </p:spTree>
    <p:extLst>
      <p:ext uri="{BB962C8B-B14F-4D97-AF65-F5344CB8AC3E}">
        <p14:creationId xmlns:p14="http://schemas.microsoft.com/office/powerpoint/2010/main" val="3613634667"/>
      </p:ext>
    </p:extLst>
  </p:cSld>
  <p:clrMapOvr>
    <a:masterClrMapping/>
  </p:clrMapOvr>
  <p:extLst>
    <p:ext uri="{6950BFC3-D8DA-4A85-94F7-54DA5524770B}">
      <p188:commentRel xmlns="" xmlns:p188="http://schemas.microsoft.com/office/powerpoint/2018/8/main" r:id="rId6"/>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FEE"/>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577;p38">
            <a:extLst>
              <a:ext uri="{FF2B5EF4-FFF2-40B4-BE49-F238E27FC236}">
                <a16:creationId xmlns:a16="http://schemas.microsoft.com/office/drawing/2014/main" id="{A099C313-2407-7259-B3A8-48A544FCA9EA}"/>
              </a:ext>
            </a:extLst>
          </p:cNvPr>
          <p:cNvSpPr txBox="1">
            <a:spLocks/>
          </p:cNvSpPr>
          <p:nvPr/>
        </p:nvSpPr>
        <p:spPr>
          <a:xfrm>
            <a:off x="-30866" y="-13237"/>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200" b="1" dirty="0">
                <a:solidFill>
                  <a:schemeClr val="tx2"/>
                </a:solidFill>
                <a:latin typeface="DM Sans" pitchFamily="2" charset="77"/>
              </a:rPr>
              <a:t>01</a:t>
            </a:r>
          </a:p>
        </p:txBody>
      </p:sp>
      <p:cxnSp>
        <p:nvCxnSpPr>
          <p:cNvPr id="3" name="Google Shape;579;p38">
            <a:extLst>
              <a:ext uri="{FF2B5EF4-FFF2-40B4-BE49-F238E27FC236}">
                <a16:creationId xmlns:a16="http://schemas.microsoft.com/office/drawing/2014/main" id="{7E8CDA01-76F3-BDF7-1205-52C9E61D57B3}"/>
              </a:ext>
            </a:extLst>
          </p:cNvPr>
          <p:cNvCxnSpPr>
            <a:cxnSpLocks/>
          </p:cNvCxnSpPr>
          <p:nvPr/>
        </p:nvCxnSpPr>
        <p:spPr>
          <a:xfrm>
            <a:off x="215419" y="672563"/>
            <a:ext cx="813513"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4" name="TextBox 3">
            <a:extLst>
              <a:ext uri="{FF2B5EF4-FFF2-40B4-BE49-F238E27FC236}">
                <a16:creationId xmlns:a16="http://schemas.microsoft.com/office/drawing/2014/main" id="{B86E60DC-9C52-CA37-F434-8BDC84C540FF}"/>
              </a:ext>
            </a:extLst>
          </p:cNvPr>
          <p:cNvSpPr txBox="1"/>
          <p:nvPr/>
        </p:nvSpPr>
        <p:spPr>
          <a:xfrm>
            <a:off x="1028932" y="457028"/>
            <a:ext cx="4832685" cy="400110"/>
          </a:xfrm>
          <a:prstGeom prst="rect">
            <a:avLst/>
          </a:prstGeom>
          <a:noFill/>
        </p:spPr>
        <p:txBody>
          <a:bodyPr wrap="square" rtlCol="0">
            <a:spAutoFit/>
          </a:bodyPr>
          <a:lstStyle/>
          <a:p>
            <a:r>
              <a:rPr lang="id-ID" sz="2000" b="1" dirty="0">
                <a:solidFill>
                  <a:schemeClr val="bg2">
                    <a:lumMod val="25000"/>
                  </a:schemeClr>
                </a:solidFill>
                <a:latin typeface="DM Sans" pitchFamily="2" charset="77"/>
              </a:rPr>
              <a:t>Hakikat Badan Usaha</a:t>
            </a:r>
          </a:p>
        </p:txBody>
      </p:sp>
      <p:sp>
        <p:nvSpPr>
          <p:cNvPr id="6" name="TextBox 5">
            <a:extLst>
              <a:ext uri="{FF2B5EF4-FFF2-40B4-BE49-F238E27FC236}">
                <a16:creationId xmlns:a16="http://schemas.microsoft.com/office/drawing/2014/main" id="{E81724D1-E36D-F496-A2C4-5326DA5E6001}"/>
              </a:ext>
            </a:extLst>
          </p:cNvPr>
          <p:cNvSpPr txBox="1"/>
          <p:nvPr/>
        </p:nvSpPr>
        <p:spPr>
          <a:xfrm>
            <a:off x="302656" y="977363"/>
            <a:ext cx="4845224" cy="338554"/>
          </a:xfrm>
          <a:prstGeom prst="rect">
            <a:avLst/>
          </a:prstGeom>
          <a:noFill/>
        </p:spPr>
        <p:txBody>
          <a:bodyPr wrap="square" rtlCol="0">
            <a:spAutoFit/>
          </a:bodyPr>
          <a:lstStyle/>
          <a:p>
            <a:pPr marL="342900" indent="-342900">
              <a:buFont typeface="+mj-lt"/>
              <a:buAutoNum type="alphaLcPeriod"/>
            </a:pPr>
            <a:r>
              <a:rPr lang="id-ID" sz="1600" dirty="0">
                <a:solidFill>
                  <a:schemeClr val="bg2">
                    <a:lumMod val="10000"/>
                  </a:schemeClr>
                </a:solidFill>
                <a:latin typeface="DM Sans" pitchFamily="2" charset="77"/>
                <a:ea typeface="Cambria Math" panose="02040503050406030204" pitchFamily="18" charset="0"/>
              </a:rPr>
              <a:t>Pengertian Badan Usaha</a:t>
            </a:r>
          </a:p>
        </p:txBody>
      </p:sp>
      <p:sp>
        <p:nvSpPr>
          <p:cNvPr id="7" name="TextBox 6">
            <a:extLst>
              <a:ext uri="{FF2B5EF4-FFF2-40B4-BE49-F238E27FC236}">
                <a16:creationId xmlns:a16="http://schemas.microsoft.com/office/drawing/2014/main" id="{FC854AF8-C0A1-AE63-85DD-D1D2452BD45C}"/>
              </a:ext>
            </a:extLst>
          </p:cNvPr>
          <p:cNvSpPr txBox="1"/>
          <p:nvPr/>
        </p:nvSpPr>
        <p:spPr>
          <a:xfrm>
            <a:off x="302656" y="2502460"/>
            <a:ext cx="4832685" cy="338554"/>
          </a:xfrm>
          <a:prstGeom prst="rect">
            <a:avLst/>
          </a:prstGeom>
          <a:noFill/>
        </p:spPr>
        <p:txBody>
          <a:bodyPr wrap="square" rtlCol="0">
            <a:spAutoFit/>
          </a:bodyPr>
          <a:lstStyle/>
          <a:p>
            <a:pPr marL="342900" indent="-342900">
              <a:buFont typeface="+mj-lt"/>
              <a:buAutoNum type="alphaLcPeriod" startAt="2"/>
            </a:pPr>
            <a:r>
              <a:rPr lang="id-ID" sz="1600" dirty="0">
                <a:solidFill>
                  <a:schemeClr val="bg2">
                    <a:lumMod val="10000"/>
                  </a:schemeClr>
                </a:solidFill>
                <a:latin typeface="DM Sans" pitchFamily="2" charset="77"/>
              </a:rPr>
              <a:t>Perbedaan Badan Usaha dengan Perusahaan</a:t>
            </a:r>
          </a:p>
        </p:txBody>
      </p:sp>
      <p:sp>
        <p:nvSpPr>
          <p:cNvPr id="8" name="TextBox 7">
            <a:extLst>
              <a:ext uri="{FF2B5EF4-FFF2-40B4-BE49-F238E27FC236}">
                <a16:creationId xmlns:a16="http://schemas.microsoft.com/office/drawing/2014/main" id="{7ED5A650-EE74-0778-9DFE-25928B76DC8B}"/>
              </a:ext>
            </a:extLst>
          </p:cNvPr>
          <p:cNvSpPr txBox="1"/>
          <p:nvPr/>
        </p:nvSpPr>
        <p:spPr>
          <a:xfrm>
            <a:off x="633312" y="1258845"/>
            <a:ext cx="8025488" cy="1169551"/>
          </a:xfrm>
          <a:prstGeom prst="rect">
            <a:avLst/>
          </a:prstGeom>
          <a:noFill/>
        </p:spPr>
        <p:txBody>
          <a:bodyPr wrap="square" rtlCol="0">
            <a:spAutoFit/>
          </a:bodyPr>
          <a:lstStyle/>
          <a:p>
            <a:pPr algn="just"/>
            <a:r>
              <a:rPr lang="id-ID" sz="1400" dirty="0">
                <a:solidFill>
                  <a:schemeClr val="bg2">
                    <a:lumMod val="10000"/>
                  </a:schemeClr>
                </a:solidFill>
                <a:latin typeface="Quire Sans Light" panose="020B0302040400020003" pitchFamily="34" charset="0"/>
              </a:rPr>
              <a:t>Badan usaha merupakan kesatuan yuridis dan ekonomis dari faktor-faktor produksi yang bertujuan mencari laba atau memberi layanan kepada masyarakat. Disebut kesatuan yuridis karena badan usaha umumnya berbadan hukum. Disebut kesatuan ekonomis karena faktor-faktor produksi terdiri atas sumber daya alam, modal, dan tenaga kerja dikombinasikan untuk mendapat laba atau memberi layanan kepada masyarakat. </a:t>
            </a:r>
          </a:p>
        </p:txBody>
      </p:sp>
      <p:sp>
        <p:nvSpPr>
          <p:cNvPr id="10" name="Google Shape;471;p34">
            <a:extLst>
              <a:ext uri="{FF2B5EF4-FFF2-40B4-BE49-F238E27FC236}">
                <a16:creationId xmlns:a16="http://schemas.microsoft.com/office/drawing/2014/main" id="{B3F2DC2F-9F0A-752A-5863-3265042C5116}"/>
              </a:ext>
            </a:extLst>
          </p:cNvPr>
          <p:cNvSpPr/>
          <p:nvPr/>
        </p:nvSpPr>
        <p:spPr>
          <a:xfrm>
            <a:off x="773715" y="3218255"/>
            <a:ext cx="1172123" cy="288772"/>
          </a:xfrm>
          <a:prstGeom prst="roundRect">
            <a:avLst>
              <a:gd name="adj" fmla="val 50000"/>
            </a:avLst>
          </a:prstGeom>
          <a:solidFill>
            <a:srgbClr val="C7454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err="1">
                <a:solidFill>
                  <a:schemeClr val="bg1"/>
                </a:solidFill>
              </a:rPr>
              <a:t>Tujuan</a:t>
            </a:r>
            <a:endParaRPr sz="1400" b="1" dirty="0">
              <a:solidFill>
                <a:schemeClr val="bg1"/>
              </a:solidFill>
            </a:endParaRPr>
          </a:p>
        </p:txBody>
      </p:sp>
      <p:sp>
        <p:nvSpPr>
          <p:cNvPr id="11" name="Google Shape;471;p34">
            <a:extLst>
              <a:ext uri="{FF2B5EF4-FFF2-40B4-BE49-F238E27FC236}">
                <a16:creationId xmlns:a16="http://schemas.microsoft.com/office/drawing/2014/main" id="{F7219648-AF10-1239-F263-6A4BCD7F1C36}"/>
              </a:ext>
            </a:extLst>
          </p:cNvPr>
          <p:cNvSpPr/>
          <p:nvPr/>
        </p:nvSpPr>
        <p:spPr>
          <a:xfrm>
            <a:off x="787219" y="3689923"/>
            <a:ext cx="1172123" cy="288772"/>
          </a:xfrm>
          <a:prstGeom prst="roundRect">
            <a:avLst>
              <a:gd name="adj" fmla="val 50000"/>
            </a:avLst>
          </a:prstGeom>
          <a:solidFill>
            <a:srgbClr val="C7454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err="1">
                <a:solidFill>
                  <a:schemeClr val="bg1"/>
                </a:solidFill>
              </a:rPr>
              <a:t>Fungsi</a:t>
            </a:r>
            <a:endParaRPr sz="1400" b="1" dirty="0">
              <a:solidFill>
                <a:schemeClr val="bg1"/>
              </a:solidFill>
            </a:endParaRPr>
          </a:p>
        </p:txBody>
      </p:sp>
      <p:sp>
        <p:nvSpPr>
          <p:cNvPr id="12" name="Google Shape;471;p34">
            <a:extLst>
              <a:ext uri="{FF2B5EF4-FFF2-40B4-BE49-F238E27FC236}">
                <a16:creationId xmlns:a16="http://schemas.microsoft.com/office/drawing/2014/main" id="{E08657EB-81F1-AD6A-B186-DAAAC9EF6385}"/>
              </a:ext>
            </a:extLst>
          </p:cNvPr>
          <p:cNvSpPr/>
          <p:nvPr/>
        </p:nvSpPr>
        <p:spPr>
          <a:xfrm>
            <a:off x="770821" y="4157739"/>
            <a:ext cx="1188521" cy="288772"/>
          </a:xfrm>
          <a:prstGeom prst="roundRect">
            <a:avLst>
              <a:gd name="adj" fmla="val 50000"/>
            </a:avLst>
          </a:prstGeom>
          <a:solidFill>
            <a:srgbClr val="C7454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err="1">
                <a:solidFill>
                  <a:schemeClr val="bg1"/>
                </a:solidFill>
              </a:rPr>
              <a:t>Bentuk</a:t>
            </a:r>
            <a:endParaRPr sz="1400" b="1" dirty="0">
              <a:solidFill>
                <a:schemeClr val="bg1"/>
              </a:solidFill>
            </a:endParaRPr>
          </a:p>
        </p:txBody>
      </p:sp>
      <p:sp>
        <p:nvSpPr>
          <p:cNvPr id="13" name="TextBox 12">
            <a:extLst>
              <a:ext uri="{FF2B5EF4-FFF2-40B4-BE49-F238E27FC236}">
                <a16:creationId xmlns:a16="http://schemas.microsoft.com/office/drawing/2014/main" id="{DF4D3E6B-3881-9911-9D0F-4FA1B7DF8DD4}"/>
              </a:ext>
            </a:extLst>
          </p:cNvPr>
          <p:cNvSpPr txBox="1"/>
          <p:nvPr/>
        </p:nvSpPr>
        <p:spPr>
          <a:xfrm>
            <a:off x="521576" y="2837147"/>
            <a:ext cx="1676400" cy="338554"/>
          </a:xfrm>
          <a:prstGeom prst="rect">
            <a:avLst/>
          </a:prstGeom>
          <a:noFill/>
        </p:spPr>
        <p:txBody>
          <a:bodyPr wrap="square" rtlCol="0">
            <a:spAutoFit/>
          </a:bodyPr>
          <a:lstStyle/>
          <a:p>
            <a:pPr algn="ctr"/>
            <a:r>
              <a:rPr lang="id-ID" sz="1600" b="1" dirty="0">
                <a:latin typeface="Quire Sans" panose="020B0502040400020003" pitchFamily="34" charset="0"/>
                <a:cs typeface="Quire Sans" panose="020B0502040400020003" pitchFamily="34" charset="0"/>
              </a:rPr>
              <a:t>Aspek</a:t>
            </a:r>
          </a:p>
        </p:txBody>
      </p:sp>
      <p:sp>
        <p:nvSpPr>
          <p:cNvPr id="14" name="TextBox 13">
            <a:extLst>
              <a:ext uri="{FF2B5EF4-FFF2-40B4-BE49-F238E27FC236}">
                <a16:creationId xmlns:a16="http://schemas.microsoft.com/office/drawing/2014/main" id="{8A12B228-2E9D-0E81-74EB-8D442E62506D}"/>
              </a:ext>
            </a:extLst>
          </p:cNvPr>
          <p:cNvSpPr txBox="1"/>
          <p:nvPr/>
        </p:nvSpPr>
        <p:spPr>
          <a:xfrm>
            <a:off x="3011462" y="2805510"/>
            <a:ext cx="1676400" cy="338554"/>
          </a:xfrm>
          <a:prstGeom prst="rect">
            <a:avLst/>
          </a:prstGeom>
          <a:noFill/>
        </p:spPr>
        <p:txBody>
          <a:bodyPr wrap="square" rtlCol="0">
            <a:spAutoFit/>
          </a:bodyPr>
          <a:lstStyle/>
          <a:p>
            <a:pPr algn="ctr"/>
            <a:r>
              <a:rPr lang="id-ID" sz="1600" b="1" dirty="0">
                <a:latin typeface="Quire Sans" panose="020B0502040400020003" pitchFamily="34" charset="0"/>
                <a:cs typeface="Quire Sans" panose="020B0502040400020003" pitchFamily="34" charset="0"/>
              </a:rPr>
              <a:t>Badan Usaha</a:t>
            </a:r>
          </a:p>
        </p:txBody>
      </p:sp>
      <p:sp>
        <p:nvSpPr>
          <p:cNvPr id="15" name="TextBox 14">
            <a:extLst>
              <a:ext uri="{FF2B5EF4-FFF2-40B4-BE49-F238E27FC236}">
                <a16:creationId xmlns:a16="http://schemas.microsoft.com/office/drawing/2014/main" id="{BE809632-7920-7132-BFB2-78E9F0E778A7}"/>
              </a:ext>
            </a:extLst>
          </p:cNvPr>
          <p:cNvSpPr txBox="1"/>
          <p:nvPr/>
        </p:nvSpPr>
        <p:spPr>
          <a:xfrm>
            <a:off x="6127597" y="2792427"/>
            <a:ext cx="1676400" cy="338554"/>
          </a:xfrm>
          <a:prstGeom prst="rect">
            <a:avLst/>
          </a:prstGeom>
          <a:noFill/>
        </p:spPr>
        <p:txBody>
          <a:bodyPr wrap="square" rtlCol="0">
            <a:spAutoFit/>
          </a:bodyPr>
          <a:lstStyle/>
          <a:p>
            <a:pPr algn="ctr"/>
            <a:r>
              <a:rPr lang="id-ID" sz="1600" b="1" dirty="0">
                <a:latin typeface="Quire Sans" panose="020B0502040400020003" pitchFamily="34" charset="0"/>
                <a:cs typeface="Quire Sans" panose="020B0502040400020003" pitchFamily="34" charset="0"/>
              </a:rPr>
              <a:t>Perusahaan</a:t>
            </a:r>
          </a:p>
        </p:txBody>
      </p:sp>
      <p:sp>
        <p:nvSpPr>
          <p:cNvPr id="17" name="TextBox 16">
            <a:extLst>
              <a:ext uri="{FF2B5EF4-FFF2-40B4-BE49-F238E27FC236}">
                <a16:creationId xmlns:a16="http://schemas.microsoft.com/office/drawing/2014/main" id="{6D318E75-97F0-5F17-F04E-EC98BFF42F4A}"/>
              </a:ext>
            </a:extLst>
          </p:cNvPr>
          <p:cNvSpPr txBox="1"/>
          <p:nvPr/>
        </p:nvSpPr>
        <p:spPr>
          <a:xfrm>
            <a:off x="2445795" y="3164032"/>
            <a:ext cx="2971800" cy="307777"/>
          </a:xfrm>
          <a:prstGeom prst="rect">
            <a:avLst/>
          </a:prstGeom>
          <a:noFill/>
        </p:spPr>
        <p:txBody>
          <a:bodyPr wrap="square" rtlCol="0">
            <a:spAutoFit/>
          </a:bodyPr>
          <a:lstStyle/>
          <a:p>
            <a:r>
              <a:rPr lang="id-ID" sz="1400" dirty="0">
                <a:latin typeface="Quire Sans" panose="020B0502040400020003" pitchFamily="34" charset="0"/>
                <a:cs typeface="Quire Sans" panose="020B0502040400020003" pitchFamily="34" charset="0"/>
              </a:rPr>
              <a:t>Mencari laba atau memberi layanan. </a:t>
            </a:r>
          </a:p>
        </p:txBody>
      </p:sp>
      <p:sp>
        <p:nvSpPr>
          <p:cNvPr id="18" name="TextBox 17">
            <a:extLst>
              <a:ext uri="{FF2B5EF4-FFF2-40B4-BE49-F238E27FC236}">
                <a16:creationId xmlns:a16="http://schemas.microsoft.com/office/drawing/2014/main" id="{3717EC40-4FA0-AC50-0AC4-52ADC0BA69A3}"/>
              </a:ext>
            </a:extLst>
          </p:cNvPr>
          <p:cNvSpPr txBox="1"/>
          <p:nvPr/>
        </p:nvSpPr>
        <p:spPr>
          <a:xfrm>
            <a:off x="2445795" y="3638550"/>
            <a:ext cx="2971800" cy="523220"/>
          </a:xfrm>
          <a:prstGeom prst="rect">
            <a:avLst/>
          </a:prstGeom>
          <a:noFill/>
        </p:spPr>
        <p:txBody>
          <a:bodyPr wrap="square" rtlCol="0">
            <a:spAutoFit/>
          </a:bodyPr>
          <a:lstStyle/>
          <a:p>
            <a:r>
              <a:rPr lang="id-ID" sz="1400" dirty="0">
                <a:latin typeface="Quire Sans" panose="020B0502040400020003" pitchFamily="34" charset="0"/>
                <a:cs typeface="Quire Sans" panose="020B0502040400020003" pitchFamily="34" charset="0"/>
              </a:rPr>
              <a:t>Kesatuan organisasi (badan) untuk mengurus perusahaan. </a:t>
            </a:r>
          </a:p>
        </p:txBody>
      </p:sp>
      <p:sp>
        <p:nvSpPr>
          <p:cNvPr id="19" name="TextBox 18">
            <a:extLst>
              <a:ext uri="{FF2B5EF4-FFF2-40B4-BE49-F238E27FC236}">
                <a16:creationId xmlns:a16="http://schemas.microsoft.com/office/drawing/2014/main" id="{96EB870B-EEE3-48B4-1A95-8CFFC96BE32A}"/>
              </a:ext>
            </a:extLst>
          </p:cNvPr>
          <p:cNvSpPr txBox="1"/>
          <p:nvPr/>
        </p:nvSpPr>
        <p:spPr>
          <a:xfrm>
            <a:off x="2445795" y="4127584"/>
            <a:ext cx="2971800" cy="523220"/>
          </a:xfrm>
          <a:prstGeom prst="rect">
            <a:avLst/>
          </a:prstGeom>
          <a:noFill/>
        </p:spPr>
        <p:txBody>
          <a:bodyPr wrap="square" rtlCol="0">
            <a:spAutoFit/>
          </a:bodyPr>
          <a:lstStyle/>
          <a:p>
            <a:r>
              <a:rPr lang="id-ID" sz="1400" dirty="0">
                <a:latin typeface="Quire Sans" panose="020B0502040400020003" pitchFamily="34" charset="0"/>
                <a:cs typeface="Quire Sans" panose="020B0502040400020003" pitchFamily="34" charset="0"/>
              </a:rPr>
              <a:t>Yuridis/hukum dapat berbentuk PT, CV, Firma, atau koperasi.</a:t>
            </a:r>
          </a:p>
        </p:txBody>
      </p:sp>
      <p:sp>
        <p:nvSpPr>
          <p:cNvPr id="20" name="TextBox 19">
            <a:extLst>
              <a:ext uri="{FF2B5EF4-FFF2-40B4-BE49-F238E27FC236}">
                <a16:creationId xmlns:a16="http://schemas.microsoft.com/office/drawing/2014/main" id="{462F289C-D75B-03D6-18B7-021662181CFF}"/>
              </a:ext>
            </a:extLst>
          </p:cNvPr>
          <p:cNvSpPr txBox="1"/>
          <p:nvPr/>
        </p:nvSpPr>
        <p:spPr>
          <a:xfrm>
            <a:off x="5632297" y="3177127"/>
            <a:ext cx="2971800" cy="307777"/>
          </a:xfrm>
          <a:prstGeom prst="rect">
            <a:avLst/>
          </a:prstGeom>
          <a:noFill/>
        </p:spPr>
        <p:txBody>
          <a:bodyPr wrap="square" rtlCol="0">
            <a:spAutoFit/>
          </a:bodyPr>
          <a:lstStyle/>
          <a:p>
            <a:r>
              <a:rPr lang="id-ID" sz="1400" dirty="0">
                <a:latin typeface="Quire Sans" panose="020B0502040400020003" pitchFamily="34" charset="0"/>
                <a:cs typeface="Quire Sans" panose="020B0502040400020003" pitchFamily="34" charset="0"/>
              </a:rPr>
              <a:t>Menghasilkan barang dan jasa. </a:t>
            </a:r>
          </a:p>
        </p:txBody>
      </p:sp>
      <p:sp>
        <p:nvSpPr>
          <p:cNvPr id="21" name="TextBox 20">
            <a:extLst>
              <a:ext uri="{FF2B5EF4-FFF2-40B4-BE49-F238E27FC236}">
                <a16:creationId xmlns:a16="http://schemas.microsoft.com/office/drawing/2014/main" id="{6F3F8AAD-4351-5FD1-5A08-CE339E393732}"/>
              </a:ext>
            </a:extLst>
          </p:cNvPr>
          <p:cNvSpPr txBox="1"/>
          <p:nvPr/>
        </p:nvSpPr>
        <p:spPr>
          <a:xfrm>
            <a:off x="5632297" y="3638550"/>
            <a:ext cx="2971800" cy="523220"/>
          </a:xfrm>
          <a:prstGeom prst="rect">
            <a:avLst/>
          </a:prstGeom>
          <a:noFill/>
        </p:spPr>
        <p:txBody>
          <a:bodyPr wrap="square" rtlCol="0">
            <a:spAutoFit/>
          </a:bodyPr>
          <a:lstStyle/>
          <a:p>
            <a:r>
              <a:rPr lang="id-ID" sz="1400" dirty="0">
                <a:latin typeface="Quire Sans" panose="020B0502040400020003" pitchFamily="34" charset="0"/>
                <a:cs typeface="Quire Sans" panose="020B0502040400020003" pitchFamily="34" charset="0"/>
              </a:rPr>
              <a:t>Alat badan usaha untuk mencapai tujuan. </a:t>
            </a:r>
          </a:p>
        </p:txBody>
      </p:sp>
      <p:sp>
        <p:nvSpPr>
          <p:cNvPr id="22" name="TextBox 21">
            <a:extLst>
              <a:ext uri="{FF2B5EF4-FFF2-40B4-BE49-F238E27FC236}">
                <a16:creationId xmlns:a16="http://schemas.microsoft.com/office/drawing/2014/main" id="{694264C9-6AA9-EDC5-55A1-07EAD62FD8C8}"/>
              </a:ext>
            </a:extLst>
          </p:cNvPr>
          <p:cNvSpPr txBox="1"/>
          <p:nvPr/>
        </p:nvSpPr>
        <p:spPr>
          <a:xfrm>
            <a:off x="5632297" y="4127584"/>
            <a:ext cx="2971800" cy="307777"/>
          </a:xfrm>
          <a:prstGeom prst="rect">
            <a:avLst/>
          </a:prstGeom>
          <a:noFill/>
        </p:spPr>
        <p:txBody>
          <a:bodyPr wrap="square" rtlCol="0">
            <a:spAutoFit/>
          </a:bodyPr>
          <a:lstStyle/>
          <a:p>
            <a:r>
              <a:rPr lang="id-ID" sz="1400" dirty="0">
                <a:latin typeface="Quire Sans" panose="020B0502040400020003" pitchFamily="34" charset="0"/>
                <a:cs typeface="Quire Sans" panose="020B0502040400020003" pitchFamily="34" charset="0"/>
              </a:rPr>
              <a:t>Pabrik, bengkel, atau unit produksi. </a:t>
            </a:r>
          </a:p>
        </p:txBody>
      </p:sp>
      <p:cxnSp>
        <p:nvCxnSpPr>
          <p:cNvPr id="24" name="Straight Connector 23">
            <a:extLst>
              <a:ext uri="{FF2B5EF4-FFF2-40B4-BE49-F238E27FC236}">
                <a16:creationId xmlns:a16="http://schemas.microsoft.com/office/drawing/2014/main" id="{B437529D-C34C-2FB6-DDB6-2E0183DFE142}"/>
              </a:ext>
            </a:extLst>
          </p:cNvPr>
          <p:cNvCxnSpPr>
            <a:cxnSpLocks/>
          </p:cNvCxnSpPr>
          <p:nvPr/>
        </p:nvCxnSpPr>
        <p:spPr>
          <a:xfrm>
            <a:off x="2209800" y="2837147"/>
            <a:ext cx="0" cy="1704066"/>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1EB3811E-A1FD-61E7-B8C6-80731587D767}"/>
              </a:ext>
            </a:extLst>
          </p:cNvPr>
          <p:cNvCxnSpPr>
            <a:cxnSpLocks/>
          </p:cNvCxnSpPr>
          <p:nvPr/>
        </p:nvCxnSpPr>
        <p:spPr>
          <a:xfrm>
            <a:off x="5562600" y="2837147"/>
            <a:ext cx="0" cy="1715735"/>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11A47152-E538-AF75-68DA-D8C46FBE2C4C}"/>
              </a:ext>
            </a:extLst>
          </p:cNvPr>
          <p:cNvCxnSpPr/>
          <p:nvPr/>
        </p:nvCxnSpPr>
        <p:spPr>
          <a:xfrm>
            <a:off x="685800" y="3130981"/>
            <a:ext cx="7848600"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0B388D5E-4B3B-8CC5-BCF9-3151A8BB18CB}"/>
              </a:ext>
            </a:extLst>
          </p:cNvPr>
          <p:cNvCxnSpPr/>
          <p:nvPr/>
        </p:nvCxnSpPr>
        <p:spPr>
          <a:xfrm>
            <a:off x="685800" y="2815339"/>
            <a:ext cx="7848600"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08043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1540574" y="253754"/>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2286000" y="285750"/>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7" name="Google Shape;467;p34">
            <a:extLst>
              <a:ext uri="{FF2B5EF4-FFF2-40B4-BE49-F238E27FC236}">
                <a16:creationId xmlns:a16="http://schemas.microsoft.com/office/drawing/2014/main" id="{A262EC34-9E74-FB47-78F3-8147A1EB36B7}"/>
              </a:ext>
            </a:extLst>
          </p:cNvPr>
          <p:cNvSpPr/>
          <p:nvPr/>
        </p:nvSpPr>
        <p:spPr>
          <a:xfrm>
            <a:off x="1752600" y="851146"/>
            <a:ext cx="2883200"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a. </a:t>
            </a:r>
            <a:r>
              <a:rPr lang="en-US" sz="1600" b="1" dirty="0" err="1">
                <a:solidFill>
                  <a:schemeClr val="bg1"/>
                </a:solidFill>
                <a:latin typeface="Quire Sans" panose="020B0502040400020003" pitchFamily="34" charset="0"/>
                <a:cs typeface="Quire Sans" panose="020B0502040400020003" pitchFamily="34" charset="0"/>
              </a:rPr>
              <a:t>Perencanaan</a:t>
            </a:r>
            <a:r>
              <a:rPr lang="en-US" sz="1600" b="1" dirty="0">
                <a:solidFill>
                  <a:schemeClr val="bg1"/>
                </a:solidFill>
                <a:latin typeface="Quire Sans" panose="020B0502040400020003" pitchFamily="34" charset="0"/>
                <a:cs typeface="Quire Sans" panose="020B0502040400020003" pitchFamily="34" charset="0"/>
              </a:rPr>
              <a:t> </a:t>
            </a:r>
            <a:r>
              <a:rPr lang="en-US" sz="1600" b="1" i="1" dirty="0">
                <a:solidFill>
                  <a:schemeClr val="bg1"/>
                </a:solidFill>
                <a:latin typeface="Quire Sans" panose="020B0502040400020003" pitchFamily="34" charset="0"/>
                <a:cs typeface="Quire Sans" panose="020B0502040400020003" pitchFamily="34" charset="0"/>
              </a:rPr>
              <a:t>(Planning)</a:t>
            </a:r>
            <a:endParaRPr sz="1600" b="1" i="1" dirty="0">
              <a:solidFill>
                <a:schemeClr val="bg1"/>
              </a:solidFill>
              <a:latin typeface="Quire Sans" panose="020B0502040400020003" pitchFamily="34" charset="0"/>
              <a:cs typeface="Quire Sans" panose="020B0502040400020003" pitchFamily="34" charset="0"/>
            </a:endParaRPr>
          </a:p>
        </p:txBody>
      </p:sp>
      <p:sp>
        <p:nvSpPr>
          <p:cNvPr id="21" name="TextBox 20">
            <a:extLst>
              <a:ext uri="{FF2B5EF4-FFF2-40B4-BE49-F238E27FC236}">
                <a16:creationId xmlns:a16="http://schemas.microsoft.com/office/drawing/2014/main" id="{2D652DAD-4938-2514-E127-92C160157C63}"/>
              </a:ext>
            </a:extLst>
          </p:cNvPr>
          <p:cNvSpPr txBox="1"/>
          <p:nvPr/>
        </p:nvSpPr>
        <p:spPr>
          <a:xfrm>
            <a:off x="1752600" y="1304712"/>
            <a:ext cx="7099005" cy="461665"/>
          </a:xfrm>
          <a:prstGeom prst="rect">
            <a:avLst/>
          </a:prstGeom>
          <a:noFill/>
        </p:spPr>
        <p:txBody>
          <a:bodyPr wrap="square" rtlCol="0">
            <a:spAutoFit/>
          </a:bodyPr>
          <a:lstStyle/>
          <a:p>
            <a:pPr algn="just"/>
            <a:r>
              <a:rPr lang="id-ID" sz="1200" dirty="0">
                <a:latin typeface="Quire Sans Light" panose="020B0302040400020003" pitchFamily="34" charset="0"/>
              </a:rPr>
              <a:t>Perencanaan merupakan fungsi manajemen yang paling utama. Perencanaan adalah proses dasar manajemen untuk menentukan tujuan dan langkah-langkah yang harus dilakukan agar tujuan dapat tercapai. </a:t>
            </a:r>
          </a:p>
        </p:txBody>
      </p:sp>
      <p:cxnSp>
        <p:nvCxnSpPr>
          <p:cNvPr id="22" name="Straight Connector 21">
            <a:extLst>
              <a:ext uri="{FF2B5EF4-FFF2-40B4-BE49-F238E27FC236}">
                <a16:creationId xmlns:a16="http://schemas.microsoft.com/office/drawing/2014/main" id="{AAAC2664-997E-A482-5D1A-EE72C0AAB6D5}"/>
              </a:ext>
            </a:extLst>
          </p:cNvPr>
          <p:cNvCxnSpPr>
            <a:cxnSpLocks/>
          </p:cNvCxnSpPr>
          <p:nvPr/>
        </p:nvCxnSpPr>
        <p:spPr>
          <a:xfrm>
            <a:off x="4495799" y="1928574"/>
            <a:ext cx="0" cy="27101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FC637A3C-DCF5-5D69-E1A0-79CEF5A935D6}"/>
              </a:ext>
            </a:extLst>
          </p:cNvPr>
          <p:cNvSpPr txBox="1"/>
          <p:nvPr/>
        </p:nvSpPr>
        <p:spPr>
          <a:xfrm>
            <a:off x="545804" y="1821232"/>
            <a:ext cx="3809995" cy="307777"/>
          </a:xfrm>
          <a:prstGeom prst="rect">
            <a:avLst/>
          </a:prstGeom>
          <a:noFill/>
        </p:spPr>
        <p:txBody>
          <a:bodyPr wrap="square" rtlCol="0">
            <a:spAutoFit/>
          </a:bodyPr>
          <a:lstStyle/>
          <a:p>
            <a:pPr marL="342900" indent="-342900">
              <a:buFont typeface="+mj-lt"/>
              <a:buAutoNum type="arabicParenR"/>
            </a:pPr>
            <a:r>
              <a:rPr lang="id-ID" sz="1400" dirty="0">
                <a:latin typeface="Quire Sans" panose="020B0502040400020003" pitchFamily="34" charset="0"/>
                <a:cs typeface="Quire Sans" panose="020B0502040400020003" pitchFamily="34" charset="0"/>
              </a:rPr>
              <a:t>Pertanyaan mendasar pada perencanaan</a:t>
            </a:r>
          </a:p>
        </p:txBody>
      </p:sp>
      <p:sp>
        <p:nvSpPr>
          <p:cNvPr id="25" name="TextBox 24">
            <a:extLst>
              <a:ext uri="{FF2B5EF4-FFF2-40B4-BE49-F238E27FC236}">
                <a16:creationId xmlns:a16="http://schemas.microsoft.com/office/drawing/2014/main" id="{605CC903-04E9-0EC2-13E0-5C4BF8BEAB42}"/>
              </a:ext>
            </a:extLst>
          </p:cNvPr>
          <p:cNvSpPr txBox="1"/>
          <p:nvPr/>
        </p:nvSpPr>
        <p:spPr>
          <a:xfrm>
            <a:off x="4635800" y="1830017"/>
            <a:ext cx="3809995" cy="307777"/>
          </a:xfrm>
          <a:prstGeom prst="rect">
            <a:avLst/>
          </a:prstGeom>
          <a:noFill/>
        </p:spPr>
        <p:txBody>
          <a:bodyPr wrap="square" rtlCol="0">
            <a:spAutoFit/>
          </a:bodyPr>
          <a:lstStyle/>
          <a:p>
            <a:pPr marL="342900" indent="-342900">
              <a:buFont typeface="+mj-lt"/>
              <a:buAutoNum type="arabicParenR" startAt="2"/>
            </a:pPr>
            <a:r>
              <a:rPr lang="id-ID" sz="1400" dirty="0">
                <a:latin typeface="Quire Sans" panose="020B0502040400020003" pitchFamily="34" charset="0"/>
                <a:cs typeface="Quire Sans" panose="020B0502040400020003" pitchFamily="34" charset="0"/>
              </a:rPr>
              <a:t>Pembagian perencanaan</a:t>
            </a:r>
          </a:p>
        </p:txBody>
      </p:sp>
      <p:sp>
        <p:nvSpPr>
          <p:cNvPr id="27" name="TextBox 26">
            <a:extLst>
              <a:ext uri="{FF2B5EF4-FFF2-40B4-BE49-F238E27FC236}">
                <a16:creationId xmlns:a16="http://schemas.microsoft.com/office/drawing/2014/main" id="{036F7794-94CE-A18A-F0A1-6F713C6DDB8A}"/>
              </a:ext>
            </a:extLst>
          </p:cNvPr>
          <p:cNvSpPr txBox="1"/>
          <p:nvPr/>
        </p:nvSpPr>
        <p:spPr>
          <a:xfrm>
            <a:off x="545804" y="2096645"/>
            <a:ext cx="3809995" cy="2308324"/>
          </a:xfrm>
          <a:prstGeom prst="rect">
            <a:avLst/>
          </a:prstGeom>
          <a:noFill/>
        </p:spPr>
        <p:txBody>
          <a:bodyPr wrap="square" rtlCol="0">
            <a:spAutoFit/>
          </a:bodyPr>
          <a:lstStyle/>
          <a:p>
            <a:pPr algn="just"/>
            <a:r>
              <a:rPr lang="id-ID" sz="1200" dirty="0">
                <a:latin typeface="Quire Sans Light" panose="020B0302040400020003" pitchFamily="34" charset="0"/>
              </a:rPr>
              <a:t>Dalam suatu perencanaan, seorang manajer akan memulai dengan menjawab pertanyaan 5W dan 1 </a:t>
            </a:r>
            <a:r>
              <a:rPr lang="id-ID" sz="1200" dirty="0" err="1">
                <a:latin typeface="Quire Sans Light" panose="020B0302040400020003" pitchFamily="34" charset="0"/>
              </a:rPr>
              <a:t>H</a:t>
            </a:r>
            <a:r>
              <a:rPr lang="id-ID" sz="1200" dirty="0">
                <a:latin typeface="Quire Sans Light" panose="020B0302040400020003" pitchFamily="34" charset="0"/>
              </a:rPr>
              <a:t>. </a:t>
            </a:r>
          </a:p>
          <a:p>
            <a:pPr marL="228600" indent="-228600" algn="just">
              <a:buFont typeface="+mj-lt"/>
              <a:buAutoNum type="alphaLcParenR"/>
            </a:pPr>
            <a:r>
              <a:rPr lang="id-ID" sz="1200" dirty="0" err="1">
                <a:latin typeface="Quire Sans Light" panose="020B0302040400020003" pitchFamily="34" charset="0"/>
              </a:rPr>
              <a:t>What</a:t>
            </a:r>
            <a:r>
              <a:rPr lang="id-ID" sz="1200" dirty="0">
                <a:latin typeface="Quire Sans Light" panose="020B0302040400020003" pitchFamily="34" charset="0"/>
              </a:rPr>
              <a:t>? Menetapkan tujuan yang hendak dicapai.</a:t>
            </a:r>
          </a:p>
          <a:p>
            <a:pPr marL="228600" indent="-228600" algn="just">
              <a:buFont typeface="+mj-lt"/>
              <a:buAutoNum type="alphaLcParenR"/>
            </a:pPr>
            <a:r>
              <a:rPr lang="id-ID" sz="1200" dirty="0" err="1">
                <a:latin typeface="Quire Sans Light" panose="020B0302040400020003" pitchFamily="34" charset="0"/>
              </a:rPr>
              <a:t>Why</a:t>
            </a:r>
            <a:r>
              <a:rPr lang="id-ID" sz="1200" dirty="0">
                <a:latin typeface="Quire Sans Light" panose="020B0302040400020003" pitchFamily="34" charset="0"/>
              </a:rPr>
              <a:t>? Memberikan alasan terkait tujuan yang ditetapkan.</a:t>
            </a:r>
          </a:p>
          <a:p>
            <a:pPr marL="228600" indent="-228600" algn="just">
              <a:buFont typeface="+mj-lt"/>
              <a:buAutoNum type="alphaLcParenR"/>
            </a:pPr>
            <a:r>
              <a:rPr lang="id-ID" sz="1200" dirty="0" err="1">
                <a:latin typeface="Quire Sans Light" panose="020B0302040400020003" pitchFamily="34" charset="0"/>
              </a:rPr>
              <a:t>Where</a:t>
            </a:r>
            <a:r>
              <a:rPr lang="id-ID" sz="1200" dirty="0">
                <a:latin typeface="Quire Sans Light" panose="020B0302040400020003" pitchFamily="34" charset="0"/>
              </a:rPr>
              <a:t>? Mempertanggungjawabkan pemilihan lokasi perusahaan.</a:t>
            </a:r>
          </a:p>
          <a:p>
            <a:pPr marL="228600" indent="-228600" algn="just">
              <a:buFont typeface="+mj-lt"/>
              <a:buAutoNum type="alphaLcParenR"/>
            </a:pPr>
            <a:r>
              <a:rPr lang="id-ID" sz="1200" dirty="0" err="1">
                <a:latin typeface="Quire Sans Light" panose="020B0302040400020003" pitchFamily="34" charset="0"/>
              </a:rPr>
              <a:t>When</a:t>
            </a:r>
            <a:r>
              <a:rPr lang="id-ID" sz="1200" dirty="0">
                <a:latin typeface="Quire Sans Light" panose="020B0302040400020003" pitchFamily="34" charset="0"/>
              </a:rPr>
              <a:t>? Menentukan jadwal pekerjaan dengan tepat.</a:t>
            </a:r>
          </a:p>
          <a:p>
            <a:pPr marL="228600" indent="-228600" algn="just">
              <a:buFont typeface="+mj-lt"/>
              <a:buAutoNum type="alphaLcParenR"/>
            </a:pPr>
            <a:r>
              <a:rPr lang="id-ID" sz="1200" dirty="0" err="1">
                <a:latin typeface="Quire Sans Light" panose="020B0302040400020003" pitchFamily="34" charset="0"/>
              </a:rPr>
              <a:t>Who</a:t>
            </a:r>
            <a:r>
              <a:rPr lang="id-ID" sz="1200" dirty="0">
                <a:latin typeface="Quire Sans Light" panose="020B0302040400020003" pitchFamily="34" charset="0"/>
              </a:rPr>
              <a:t>? Mempertanggungjawabkan alasan pemilihan orang dalam pelaksanaan pekerjaan.</a:t>
            </a:r>
          </a:p>
          <a:p>
            <a:pPr marL="228600" indent="-228600" algn="just">
              <a:buFont typeface="+mj-lt"/>
              <a:buAutoNum type="alphaLcParenR"/>
            </a:pPr>
            <a:r>
              <a:rPr lang="id-ID" sz="1200" dirty="0" err="1">
                <a:latin typeface="Quire Sans Light" panose="020B0302040400020003" pitchFamily="34" charset="0"/>
              </a:rPr>
              <a:t>How</a:t>
            </a:r>
            <a:r>
              <a:rPr lang="id-ID" sz="1200" dirty="0">
                <a:latin typeface="Quire Sans Light" panose="020B0302040400020003" pitchFamily="34" charset="0"/>
              </a:rPr>
              <a:t>? Menentukan cara terbaik untuk melaksanakan suatu pekerjaan. </a:t>
            </a:r>
          </a:p>
        </p:txBody>
      </p:sp>
      <p:sp>
        <p:nvSpPr>
          <p:cNvPr id="28" name="TextBox 27">
            <a:extLst>
              <a:ext uri="{FF2B5EF4-FFF2-40B4-BE49-F238E27FC236}">
                <a16:creationId xmlns:a16="http://schemas.microsoft.com/office/drawing/2014/main" id="{CDE1063D-350B-9B23-E2D1-8FB9200F0BEC}"/>
              </a:ext>
            </a:extLst>
          </p:cNvPr>
          <p:cNvSpPr txBox="1"/>
          <p:nvPr/>
        </p:nvSpPr>
        <p:spPr>
          <a:xfrm>
            <a:off x="4648200" y="2102539"/>
            <a:ext cx="3443487" cy="2492990"/>
          </a:xfrm>
          <a:prstGeom prst="rect">
            <a:avLst/>
          </a:prstGeom>
          <a:noFill/>
        </p:spPr>
        <p:txBody>
          <a:bodyPr wrap="square" rtlCol="0">
            <a:spAutoFit/>
          </a:bodyPr>
          <a:lstStyle/>
          <a:p>
            <a:pPr marL="228600" indent="-228600" algn="just">
              <a:buFont typeface="+mj-lt"/>
              <a:buAutoNum type="alphaLcParenR"/>
            </a:pPr>
            <a:r>
              <a:rPr lang="id-ID" sz="1200" dirty="0">
                <a:latin typeface="Quire Sans Light" panose="020B0302040400020003" pitchFamily="34" charset="0"/>
              </a:rPr>
              <a:t>Perencanaan jenjang atas </a:t>
            </a:r>
            <a:r>
              <a:rPr lang="id-ID" sz="1200" i="1" dirty="0">
                <a:latin typeface="Quire Sans Light" panose="020B0302040400020003" pitchFamily="34" charset="0"/>
              </a:rPr>
              <a:t>(top-level). </a:t>
            </a:r>
            <a:r>
              <a:rPr lang="id-ID" sz="1200" dirty="0">
                <a:latin typeface="Quire Sans Light" panose="020B0302040400020003" pitchFamily="34" charset="0"/>
              </a:rPr>
              <a:t>Perencanaan lebih bersifat strategis, yaitu memberi petunjuk umum, merumuskan tujuan, mengambil keputusan, dan memberi petunjuk pola penyelesaian.</a:t>
            </a:r>
          </a:p>
          <a:p>
            <a:pPr marL="228600" indent="-228600" algn="just">
              <a:buFont typeface="+mj-lt"/>
              <a:buAutoNum type="alphaLcParenR"/>
            </a:pPr>
            <a:r>
              <a:rPr lang="id-ID" sz="1200" dirty="0">
                <a:latin typeface="Quire Sans Light" panose="020B0302040400020003" pitchFamily="34" charset="0"/>
              </a:rPr>
              <a:t>Perencanaan jenjang menengah </a:t>
            </a:r>
            <a:r>
              <a:rPr lang="id-ID" sz="1200" i="1" dirty="0">
                <a:latin typeface="Quire Sans Light" panose="020B0302040400020003" pitchFamily="34" charset="0"/>
              </a:rPr>
              <a:t>(</a:t>
            </a:r>
            <a:r>
              <a:rPr lang="id-ID" sz="1200" i="1" dirty="0" err="1">
                <a:latin typeface="Quire Sans Light" panose="020B0302040400020003" pitchFamily="34" charset="0"/>
              </a:rPr>
              <a:t>middle</a:t>
            </a:r>
            <a:r>
              <a:rPr lang="id-ID" sz="1200" i="1" dirty="0">
                <a:latin typeface="Quire Sans Light" panose="020B0302040400020003" pitchFamily="34" charset="0"/>
              </a:rPr>
              <a:t>-level). </a:t>
            </a:r>
            <a:r>
              <a:rPr lang="id-ID" sz="1200" dirty="0">
                <a:latin typeface="Quire Sans Light" panose="020B0302040400020003" pitchFamily="34" charset="0"/>
              </a:rPr>
              <a:t>Perencanaan bersifat administratif, menyangkut cara-cara yang dapat </a:t>
            </a:r>
            <a:r>
              <a:rPr lang="id-ID" sz="1200" dirty="0" err="1">
                <a:latin typeface="Quire Sans Light" panose="020B0302040400020003" pitchFamily="34" charset="0"/>
              </a:rPr>
              <a:t>ditempun</a:t>
            </a:r>
            <a:r>
              <a:rPr lang="id-ID" sz="1200" dirty="0">
                <a:latin typeface="Quire Sans Light" panose="020B0302040400020003" pitchFamily="34" charset="0"/>
              </a:rPr>
              <a:t> agar tujuan terlaksana.</a:t>
            </a:r>
          </a:p>
          <a:p>
            <a:pPr marL="228600" indent="-228600" algn="just">
              <a:buFont typeface="+mj-lt"/>
              <a:buAutoNum type="alphaLcParenR"/>
            </a:pPr>
            <a:r>
              <a:rPr lang="id-ID" sz="1200" dirty="0">
                <a:latin typeface="Quire Sans Light" panose="020B0302040400020003" pitchFamily="34" charset="0"/>
              </a:rPr>
              <a:t>Perencanaan jenjang bawah </a:t>
            </a:r>
            <a:r>
              <a:rPr lang="id-ID" sz="1200" i="1" dirty="0">
                <a:latin typeface="Quire Sans Light" panose="020B0302040400020003" pitchFamily="34" charset="0"/>
              </a:rPr>
              <a:t>(</a:t>
            </a:r>
            <a:r>
              <a:rPr lang="id-ID" sz="1200" i="1" dirty="0" err="1">
                <a:latin typeface="Quire Sans Light" panose="020B0302040400020003" pitchFamily="34" charset="0"/>
              </a:rPr>
              <a:t>low</a:t>
            </a:r>
            <a:r>
              <a:rPr lang="id-ID" sz="1200" i="1" dirty="0">
                <a:latin typeface="Quire Sans Light" panose="020B0302040400020003" pitchFamily="34" charset="0"/>
              </a:rPr>
              <a:t>-level). </a:t>
            </a:r>
            <a:r>
              <a:rPr lang="id-ID" sz="1200" dirty="0">
                <a:latin typeface="Quire Sans Light" panose="020B0302040400020003" pitchFamily="34" charset="0"/>
              </a:rPr>
              <a:t>Perencanaan lebih fokus untuk menghasilkan sehingga mengarah pada pelaksanaan atau operasional.</a:t>
            </a:r>
            <a:endParaRPr lang="id-ID" sz="1200" i="1" dirty="0">
              <a:latin typeface="Quire Sans Light" panose="020B0302040400020003" pitchFamily="34" charset="0"/>
            </a:endParaRPr>
          </a:p>
        </p:txBody>
      </p:sp>
    </p:spTree>
    <p:extLst>
      <p:ext uri="{BB962C8B-B14F-4D97-AF65-F5344CB8AC3E}">
        <p14:creationId xmlns:p14="http://schemas.microsoft.com/office/powerpoint/2010/main" val="792166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471;p34">
            <a:extLst>
              <a:ext uri="{FF2B5EF4-FFF2-40B4-BE49-F238E27FC236}">
                <a16:creationId xmlns:a16="http://schemas.microsoft.com/office/drawing/2014/main" id="{1264BB9B-9762-52ED-92A5-CF2C61AFFCB9}"/>
              </a:ext>
            </a:extLst>
          </p:cNvPr>
          <p:cNvSpPr/>
          <p:nvPr/>
        </p:nvSpPr>
        <p:spPr>
          <a:xfrm>
            <a:off x="796918" y="959262"/>
            <a:ext cx="3263270" cy="369332"/>
          </a:xfrm>
          <a:prstGeom prst="roundRect">
            <a:avLst>
              <a:gd name="adj" fmla="val 50000"/>
            </a:avLst>
          </a:prstGeom>
          <a:solidFill>
            <a:srgbClr val="E8C999"/>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342900" indent="-342900" algn="ctr">
              <a:buFont typeface="+mj-lt"/>
              <a:buAutoNum type="arabicParenR" startAt="3"/>
            </a:pPr>
            <a:r>
              <a:rPr lang="en-US" sz="1400" b="1" dirty="0" err="1">
                <a:solidFill>
                  <a:schemeClr val="tx2"/>
                </a:solidFill>
                <a:latin typeface="Quire Sans" panose="020B0502040400020003" pitchFamily="34" charset="0"/>
                <a:cs typeface="Quire Sans" panose="020B0502040400020003" pitchFamily="34" charset="0"/>
              </a:rPr>
              <a:t>Syarat-syarat</a:t>
            </a:r>
            <a:r>
              <a:rPr lang="en-US" sz="1400" b="1" dirty="0">
                <a:solidFill>
                  <a:schemeClr val="tx2"/>
                </a:solidFill>
                <a:latin typeface="Quire Sans" panose="020B0502040400020003" pitchFamily="34" charset="0"/>
                <a:cs typeface="Quire Sans" panose="020B0502040400020003" pitchFamily="34" charset="0"/>
              </a:rPr>
              <a:t> </a:t>
            </a:r>
            <a:r>
              <a:rPr lang="en-US" sz="1400" b="1" dirty="0" err="1">
                <a:solidFill>
                  <a:schemeClr val="tx2"/>
                </a:solidFill>
                <a:latin typeface="Quire Sans" panose="020B0502040400020003" pitchFamily="34" charset="0"/>
                <a:cs typeface="Quire Sans" panose="020B0502040400020003" pitchFamily="34" charset="0"/>
              </a:rPr>
              <a:t>perencanaan</a:t>
            </a:r>
            <a:endParaRPr lang="en-US" sz="1200" b="1" dirty="0">
              <a:solidFill>
                <a:schemeClr val="tx2"/>
              </a:solidFill>
              <a:latin typeface="Quire Sans" panose="020B0502040400020003" pitchFamily="34" charset="0"/>
              <a:cs typeface="Quire Sans" panose="020B0502040400020003" pitchFamily="34" charset="0"/>
            </a:endParaRPr>
          </a:p>
        </p:txBody>
      </p:sp>
      <p:cxnSp>
        <p:nvCxnSpPr>
          <p:cNvPr id="4" name="Straight Connector 3">
            <a:extLst>
              <a:ext uri="{FF2B5EF4-FFF2-40B4-BE49-F238E27FC236}">
                <a16:creationId xmlns:a16="http://schemas.microsoft.com/office/drawing/2014/main" id="{B8BE75E8-9D82-D7E6-755D-BC437689EF85}"/>
              </a:ext>
            </a:extLst>
          </p:cNvPr>
          <p:cNvCxnSpPr>
            <a:cxnSpLocks/>
          </p:cNvCxnSpPr>
          <p:nvPr/>
        </p:nvCxnSpPr>
        <p:spPr>
          <a:xfrm>
            <a:off x="4598581" y="1049642"/>
            <a:ext cx="0" cy="345798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1FE130C-66C8-B3FC-E214-C023BB7AAC2D}"/>
              </a:ext>
            </a:extLst>
          </p:cNvPr>
          <p:cNvSpPr txBox="1"/>
          <p:nvPr/>
        </p:nvSpPr>
        <p:spPr>
          <a:xfrm>
            <a:off x="533408" y="1539132"/>
            <a:ext cx="3790290" cy="2246769"/>
          </a:xfrm>
          <a:prstGeom prst="rect">
            <a:avLst/>
          </a:prstGeom>
          <a:noFill/>
        </p:spPr>
        <p:txBody>
          <a:bodyPr wrap="square" rtlCol="0">
            <a:spAutoFit/>
          </a:bodyPr>
          <a:lstStyle/>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Memiliki tujuan yang jelas.</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Bersifat sederhana (</a:t>
            </a:r>
            <a:r>
              <a:rPr lang="id-ID" sz="1400" i="1" dirty="0" err="1">
                <a:solidFill>
                  <a:schemeClr val="tx2"/>
                </a:solidFill>
                <a:latin typeface="Quire Sans Light" panose="020F0302020204030204" pitchFamily="34" charset="0"/>
                <a:cs typeface="Quire Sans Light" panose="020F0302020204030204" pitchFamily="34" charset="0"/>
              </a:rPr>
              <a:t>simple</a:t>
            </a:r>
            <a:r>
              <a:rPr lang="id-ID" sz="1400" i="1" dirty="0">
                <a:solidFill>
                  <a:schemeClr val="tx2"/>
                </a:solidFill>
                <a:latin typeface="Quire Sans Light" panose="020F0302020204030204" pitchFamily="34" charset="0"/>
                <a:cs typeface="Quire Sans Light" panose="020F0302020204030204" pitchFamily="34" charset="0"/>
              </a:rPr>
              <a:t>).</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Memuat analisis-analisis pekerjaan yang dikerjakan.</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Bersifat fleksibel.</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Memiliki keseimbangan, yaitu keselarasan tanggung jawab dan tujuan tiap bagian. </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Memiliki kesan bahwa segala sesuatu tersedia serta dapat digunakan secara efektif dan berdaya guna. </a:t>
            </a:r>
          </a:p>
        </p:txBody>
      </p:sp>
      <p:sp>
        <p:nvSpPr>
          <p:cNvPr id="11" name="Google Shape;471;p34">
            <a:extLst>
              <a:ext uri="{FF2B5EF4-FFF2-40B4-BE49-F238E27FC236}">
                <a16:creationId xmlns:a16="http://schemas.microsoft.com/office/drawing/2014/main" id="{B921906C-0E73-16DF-C69F-8033B465C4C8}"/>
              </a:ext>
            </a:extLst>
          </p:cNvPr>
          <p:cNvSpPr/>
          <p:nvPr/>
        </p:nvSpPr>
        <p:spPr>
          <a:xfrm>
            <a:off x="4981500" y="959262"/>
            <a:ext cx="3263270" cy="369332"/>
          </a:xfrm>
          <a:prstGeom prst="roundRect">
            <a:avLst>
              <a:gd name="adj" fmla="val 50000"/>
            </a:avLst>
          </a:prstGeom>
          <a:solidFill>
            <a:srgbClr val="E8C999"/>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342900" indent="-342900" algn="ctr">
              <a:buFont typeface="+mj-lt"/>
              <a:buAutoNum type="arabicParenR" startAt="4"/>
            </a:pPr>
            <a:r>
              <a:rPr lang="en-US" sz="1400" b="1" dirty="0" err="1">
                <a:solidFill>
                  <a:schemeClr val="tx2"/>
                </a:solidFill>
                <a:effectLst/>
                <a:latin typeface="Quire Sans" panose="020B0502040400020003" pitchFamily="34" charset="0"/>
                <a:cs typeface="Quire Sans" panose="020B0502040400020003" pitchFamily="34" charset="0"/>
              </a:rPr>
              <a:t>Manfaat</a:t>
            </a:r>
            <a:r>
              <a:rPr lang="en-US" sz="1400" b="1" dirty="0">
                <a:solidFill>
                  <a:schemeClr val="tx2"/>
                </a:solidFill>
                <a:effectLst/>
                <a:latin typeface="Quire Sans" panose="020B0502040400020003" pitchFamily="34" charset="0"/>
                <a:cs typeface="Quire Sans" panose="020B0502040400020003" pitchFamily="34" charset="0"/>
              </a:rPr>
              <a:t> </a:t>
            </a:r>
            <a:r>
              <a:rPr lang="en-US" sz="1400" b="1" dirty="0" err="1">
                <a:solidFill>
                  <a:schemeClr val="tx2"/>
                </a:solidFill>
                <a:effectLst/>
                <a:latin typeface="Quire Sans" panose="020B0502040400020003" pitchFamily="34" charset="0"/>
                <a:cs typeface="Quire Sans" panose="020B0502040400020003" pitchFamily="34" charset="0"/>
              </a:rPr>
              <a:t>perencanaan</a:t>
            </a:r>
            <a:endParaRPr lang="en-US" sz="1200" b="1" dirty="0">
              <a:solidFill>
                <a:schemeClr val="tx2"/>
              </a:solidFill>
              <a:latin typeface="Quire Sans" panose="020B0502040400020003"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B0C1C821-5B6D-77BE-976C-CD513BD35CF5}"/>
              </a:ext>
            </a:extLst>
          </p:cNvPr>
          <p:cNvSpPr txBox="1"/>
          <p:nvPr/>
        </p:nvSpPr>
        <p:spPr>
          <a:xfrm>
            <a:off x="4862091" y="1559447"/>
            <a:ext cx="3627474" cy="2031325"/>
          </a:xfrm>
          <a:prstGeom prst="rect">
            <a:avLst/>
          </a:prstGeom>
          <a:noFill/>
        </p:spPr>
        <p:txBody>
          <a:bodyPr wrap="square" rtlCol="0">
            <a:spAutoFit/>
          </a:bodyPr>
          <a:lstStyle/>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Perencanaan dapat membuat pelaksanaan tugas menjadi tepat dan kegiatan tiap unit terorganisasi.</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Perencanaan disusun berdasarkan penelitian yang akurat.</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Perencanaan memuat standar-standar tindakan dan biaya.</a:t>
            </a:r>
          </a:p>
          <a:p>
            <a:pPr marL="342900" indent="-342900" algn="just">
              <a:buFont typeface="+mj-lt"/>
              <a:buAutoNum type="alphaLcParenR"/>
            </a:pPr>
            <a:r>
              <a:rPr lang="id-ID" sz="1400" dirty="0">
                <a:solidFill>
                  <a:schemeClr val="tx2"/>
                </a:solidFill>
                <a:latin typeface="Quire Sans Light" panose="020F0302020204030204" pitchFamily="34" charset="0"/>
                <a:cs typeface="Quire Sans Light" panose="020F0302020204030204" pitchFamily="34" charset="0"/>
              </a:rPr>
              <a:t>Perencanaan dapat digunakan sebagai pedoman dalam melaksanakan kegiatan. </a:t>
            </a:r>
          </a:p>
        </p:txBody>
      </p:sp>
      <p:sp>
        <p:nvSpPr>
          <p:cNvPr id="7" name="Google Shape;2260;p38">
            <a:extLst>
              <a:ext uri="{FF2B5EF4-FFF2-40B4-BE49-F238E27FC236}">
                <a16:creationId xmlns:a16="http://schemas.microsoft.com/office/drawing/2014/main" id="{FD906E63-6A8B-6D63-78D0-0019373BBD4B}"/>
              </a:ext>
            </a:extLst>
          </p:cNvPr>
          <p:cNvSpPr txBox="1">
            <a:spLocks/>
          </p:cNvSpPr>
          <p:nvPr/>
        </p:nvSpPr>
        <p:spPr>
          <a:xfrm>
            <a:off x="140365" y="140625"/>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8" name="Google Shape;2259;p38">
            <a:extLst>
              <a:ext uri="{FF2B5EF4-FFF2-40B4-BE49-F238E27FC236}">
                <a16:creationId xmlns:a16="http://schemas.microsoft.com/office/drawing/2014/main" id="{7762DEF8-D92E-CAE1-27E8-805A71325ECB}"/>
              </a:ext>
            </a:extLst>
          </p:cNvPr>
          <p:cNvSpPr txBox="1">
            <a:spLocks/>
          </p:cNvSpPr>
          <p:nvPr/>
        </p:nvSpPr>
        <p:spPr>
          <a:xfrm>
            <a:off x="885791" y="172621"/>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Tree>
    <p:extLst>
      <p:ext uri="{BB962C8B-B14F-4D97-AF65-F5344CB8AC3E}">
        <p14:creationId xmlns:p14="http://schemas.microsoft.com/office/powerpoint/2010/main" val="125394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1540574" y="253754"/>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2286000" y="285750"/>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7" name="Google Shape;467;p34">
            <a:extLst>
              <a:ext uri="{FF2B5EF4-FFF2-40B4-BE49-F238E27FC236}">
                <a16:creationId xmlns:a16="http://schemas.microsoft.com/office/drawing/2014/main" id="{A262EC34-9E74-FB47-78F3-8147A1EB36B7}"/>
              </a:ext>
            </a:extLst>
          </p:cNvPr>
          <p:cNvSpPr/>
          <p:nvPr/>
        </p:nvSpPr>
        <p:spPr>
          <a:xfrm>
            <a:off x="1752600" y="851146"/>
            <a:ext cx="3581400"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b. </a:t>
            </a:r>
            <a:r>
              <a:rPr lang="en-US" sz="1600" b="1" dirty="0" err="1">
                <a:solidFill>
                  <a:schemeClr val="bg1"/>
                </a:solidFill>
                <a:latin typeface="Quire Sans" panose="020B0502040400020003" pitchFamily="34" charset="0"/>
                <a:cs typeface="Quire Sans" panose="020B0502040400020003" pitchFamily="34" charset="0"/>
              </a:rPr>
              <a:t>Pengorganisasian</a:t>
            </a:r>
            <a:r>
              <a:rPr lang="en-US" sz="1600" b="1" dirty="0">
                <a:solidFill>
                  <a:schemeClr val="bg1"/>
                </a:solidFill>
                <a:latin typeface="Quire Sans" panose="020B0502040400020003" pitchFamily="34" charset="0"/>
                <a:cs typeface="Quire Sans" panose="020B0502040400020003" pitchFamily="34" charset="0"/>
              </a:rPr>
              <a:t> </a:t>
            </a:r>
            <a:r>
              <a:rPr lang="en-US" sz="1600" b="1" i="1" dirty="0">
                <a:solidFill>
                  <a:schemeClr val="bg1"/>
                </a:solidFill>
                <a:latin typeface="Quire Sans" panose="020B0502040400020003" pitchFamily="34" charset="0"/>
                <a:cs typeface="Quire Sans" panose="020B0502040400020003" pitchFamily="34" charset="0"/>
              </a:rPr>
              <a:t>(Organizing)</a:t>
            </a:r>
            <a:endParaRPr sz="1600" b="1" i="1" dirty="0">
              <a:solidFill>
                <a:schemeClr val="bg1"/>
              </a:solidFill>
              <a:latin typeface="Quire Sans" panose="020B0502040400020003" pitchFamily="34" charset="0"/>
              <a:cs typeface="Quire Sans" panose="020B0502040400020003" pitchFamily="34" charset="0"/>
            </a:endParaRPr>
          </a:p>
        </p:txBody>
      </p:sp>
      <p:sp>
        <p:nvSpPr>
          <p:cNvPr id="2" name="Rectangle 1">
            <a:extLst>
              <a:ext uri="{FF2B5EF4-FFF2-40B4-BE49-F238E27FC236}">
                <a16:creationId xmlns:a16="http://schemas.microsoft.com/office/drawing/2014/main" id="{F8B4DD16-074B-20C1-C135-5997174259AC}"/>
              </a:ext>
            </a:extLst>
          </p:cNvPr>
          <p:cNvSpPr/>
          <p:nvPr/>
        </p:nvSpPr>
        <p:spPr>
          <a:xfrm>
            <a:off x="891959" y="1368945"/>
            <a:ext cx="4267200" cy="1377547"/>
          </a:xfrm>
          <a:prstGeom prst="rect">
            <a:avLst/>
          </a:prstGeom>
          <a:solidFill>
            <a:srgbClr val="F9F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a:pPr>
            <a:r>
              <a:rPr lang="id-ID" sz="1400" b="1" dirty="0">
                <a:solidFill>
                  <a:schemeClr val="tx2">
                    <a:lumMod val="50000"/>
                  </a:schemeClr>
                </a:solidFill>
                <a:latin typeface="Quire Sans Light" panose="020B0302040400020003" pitchFamily="34" charset="0"/>
              </a:rPr>
              <a:t>Unsur Organisasi</a:t>
            </a:r>
          </a:p>
          <a:p>
            <a:pPr marL="342900" indent="-342900" algn="just">
              <a:buAutoNum type="alphaLcParenR"/>
            </a:pPr>
            <a:r>
              <a:rPr lang="id-ID" sz="1400" dirty="0">
                <a:solidFill>
                  <a:schemeClr val="tx2">
                    <a:lumMod val="50000"/>
                  </a:schemeClr>
                </a:solidFill>
                <a:latin typeface="Quire Sans Light" panose="020B0302040400020003" pitchFamily="34" charset="0"/>
              </a:rPr>
              <a:t>Sekelompok manusia yang diarahkan untuk bekerja sama.</a:t>
            </a:r>
          </a:p>
          <a:p>
            <a:pPr marL="342900" indent="-342900" algn="just">
              <a:buAutoNum type="alphaLcParenR"/>
            </a:pPr>
            <a:r>
              <a:rPr lang="id-ID" sz="1400" dirty="0">
                <a:solidFill>
                  <a:schemeClr val="tx2">
                    <a:lumMod val="50000"/>
                  </a:schemeClr>
                </a:solidFill>
                <a:latin typeface="Quire Sans Light" panose="020B0302040400020003" pitchFamily="34" charset="0"/>
              </a:rPr>
              <a:t>Melakukan kegiatan yang telah ditetapkan.</a:t>
            </a:r>
          </a:p>
          <a:p>
            <a:pPr marL="342900" indent="-342900" algn="just">
              <a:buAutoNum type="alphaLcParenR"/>
            </a:pPr>
            <a:r>
              <a:rPr lang="id-ID" sz="1400" dirty="0">
                <a:solidFill>
                  <a:schemeClr val="tx2">
                    <a:lumMod val="50000"/>
                  </a:schemeClr>
                </a:solidFill>
                <a:latin typeface="Quire Sans Light" panose="020B0302040400020003" pitchFamily="34" charset="0"/>
              </a:rPr>
              <a:t>Kegiatan diarahkan untuk mencapai tujuan.</a:t>
            </a:r>
          </a:p>
        </p:txBody>
      </p:sp>
      <p:sp>
        <p:nvSpPr>
          <p:cNvPr id="10" name="Rectangle 9">
            <a:extLst>
              <a:ext uri="{FF2B5EF4-FFF2-40B4-BE49-F238E27FC236}">
                <a16:creationId xmlns:a16="http://schemas.microsoft.com/office/drawing/2014/main" id="{544D96EC-2E0A-C0CE-AA83-A0D6C6AD6F7F}"/>
              </a:ext>
            </a:extLst>
          </p:cNvPr>
          <p:cNvSpPr/>
          <p:nvPr/>
        </p:nvSpPr>
        <p:spPr>
          <a:xfrm>
            <a:off x="914400" y="2894959"/>
            <a:ext cx="4267200" cy="1657991"/>
          </a:xfrm>
          <a:prstGeom prst="rect">
            <a:avLst/>
          </a:prstGeom>
          <a:solidFill>
            <a:srgbClr val="F9F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startAt="2"/>
            </a:pPr>
            <a:r>
              <a:rPr lang="id-ID" sz="1400" b="1" dirty="0">
                <a:solidFill>
                  <a:schemeClr val="tx2">
                    <a:lumMod val="50000"/>
                  </a:schemeClr>
                </a:solidFill>
                <a:latin typeface="Quire Sans Light" panose="020B0302040400020003" pitchFamily="34" charset="0"/>
              </a:rPr>
              <a:t>Manfaat pengorganisasian</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Memungkinkan pembagian tugas sesuai dengan keadaan </a:t>
            </a:r>
            <a:r>
              <a:rPr lang="id-ID" sz="1400" dirty="0" err="1">
                <a:solidFill>
                  <a:schemeClr val="tx2">
                    <a:lumMod val="50000"/>
                  </a:schemeClr>
                </a:solidFill>
                <a:latin typeface="Quire Sans Light" panose="020B0302040400020003" pitchFamily="34" charset="0"/>
              </a:rPr>
              <a:t>perusahan</a:t>
            </a:r>
            <a:r>
              <a:rPr lang="id-ID" sz="1400" dirty="0">
                <a:solidFill>
                  <a:schemeClr val="tx2">
                    <a:lumMod val="50000"/>
                  </a:schemeClr>
                </a:solidFill>
                <a:latin typeface="Quire Sans Light" panose="020B0302040400020003" pitchFamily="34" charset="0"/>
              </a:rPr>
              <a:t>.</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Menciptakan spesialisasi dalam melaksanakan tugas.</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Anggota organisasi mengetahui tugas yang akan dikerjakan. </a:t>
            </a:r>
          </a:p>
        </p:txBody>
      </p:sp>
      <p:sp>
        <p:nvSpPr>
          <p:cNvPr id="11" name="Rectangle 10">
            <a:extLst>
              <a:ext uri="{FF2B5EF4-FFF2-40B4-BE49-F238E27FC236}">
                <a16:creationId xmlns:a16="http://schemas.microsoft.com/office/drawing/2014/main" id="{B3DDCECB-B88F-B286-B8B3-DF04934B7BF9}"/>
              </a:ext>
            </a:extLst>
          </p:cNvPr>
          <p:cNvSpPr/>
          <p:nvPr/>
        </p:nvSpPr>
        <p:spPr>
          <a:xfrm>
            <a:off x="5329518" y="1368946"/>
            <a:ext cx="3509682" cy="2041003"/>
          </a:xfrm>
          <a:prstGeom prst="rect">
            <a:avLst/>
          </a:prstGeom>
          <a:solidFill>
            <a:srgbClr val="F9F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startAt="3"/>
            </a:pPr>
            <a:r>
              <a:rPr lang="id-ID" sz="1400" b="1" dirty="0">
                <a:solidFill>
                  <a:schemeClr val="tx2">
                    <a:lumMod val="50000"/>
                  </a:schemeClr>
                </a:solidFill>
                <a:latin typeface="Quire Sans Light" panose="020B0302040400020003" pitchFamily="34" charset="0"/>
              </a:rPr>
              <a:t>Fungsi pengorganisasian</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Adanya pendelegasian wewenang manajemen puncak kepada manajemen pelaksana.</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Adanya pembagian tugas yang jelas.</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Memiliki manajer puncak yang profesional </a:t>
            </a:r>
            <a:r>
              <a:rPr lang="id-ID" sz="1400" dirty="0" err="1">
                <a:solidFill>
                  <a:schemeClr val="tx2">
                    <a:lumMod val="50000"/>
                  </a:schemeClr>
                </a:solidFill>
                <a:latin typeface="Quire Sans Light" panose="020B0302040400020003" pitchFamily="34" charset="0"/>
              </a:rPr>
              <a:t>menggordinasi</a:t>
            </a:r>
            <a:r>
              <a:rPr lang="id-ID" sz="1400" dirty="0">
                <a:solidFill>
                  <a:schemeClr val="tx2">
                    <a:lumMod val="50000"/>
                  </a:schemeClr>
                </a:solidFill>
                <a:latin typeface="Quire Sans Light" panose="020B0302040400020003" pitchFamily="34" charset="0"/>
              </a:rPr>
              <a:t> kegiatan.</a:t>
            </a:r>
          </a:p>
        </p:txBody>
      </p:sp>
    </p:spTree>
    <p:extLst>
      <p:ext uri="{BB962C8B-B14F-4D97-AF65-F5344CB8AC3E}">
        <p14:creationId xmlns:p14="http://schemas.microsoft.com/office/powerpoint/2010/main" val="2474310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7" name="Google Shape;467;p34">
            <a:extLst>
              <a:ext uri="{FF2B5EF4-FFF2-40B4-BE49-F238E27FC236}">
                <a16:creationId xmlns:a16="http://schemas.microsoft.com/office/drawing/2014/main" id="{A262EC34-9E74-FB47-78F3-8147A1EB36B7}"/>
              </a:ext>
            </a:extLst>
          </p:cNvPr>
          <p:cNvSpPr/>
          <p:nvPr/>
        </p:nvSpPr>
        <p:spPr>
          <a:xfrm>
            <a:off x="279105" y="672042"/>
            <a:ext cx="3581400"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b. </a:t>
            </a:r>
            <a:r>
              <a:rPr lang="en-US" sz="1600" b="1" dirty="0" err="1">
                <a:solidFill>
                  <a:schemeClr val="bg1"/>
                </a:solidFill>
                <a:latin typeface="Quire Sans" panose="020B0502040400020003" pitchFamily="34" charset="0"/>
                <a:cs typeface="Quire Sans" panose="020B0502040400020003" pitchFamily="34" charset="0"/>
              </a:rPr>
              <a:t>Pengorganisasian</a:t>
            </a:r>
            <a:r>
              <a:rPr lang="en-US" sz="1600" b="1" dirty="0">
                <a:solidFill>
                  <a:schemeClr val="bg1"/>
                </a:solidFill>
                <a:latin typeface="Quire Sans" panose="020B0502040400020003" pitchFamily="34" charset="0"/>
                <a:cs typeface="Quire Sans" panose="020B0502040400020003" pitchFamily="34" charset="0"/>
              </a:rPr>
              <a:t> </a:t>
            </a:r>
            <a:r>
              <a:rPr lang="en-US" sz="1600" b="1" i="1" dirty="0">
                <a:solidFill>
                  <a:schemeClr val="bg1"/>
                </a:solidFill>
                <a:latin typeface="Quire Sans" panose="020B0502040400020003" pitchFamily="34" charset="0"/>
                <a:cs typeface="Quire Sans" panose="020B0502040400020003" pitchFamily="34" charset="0"/>
              </a:rPr>
              <a:t>(Organizing)</a:t>
            </a:r>
            <a:endParaRPr sz="1600" b="1" i="1" dirty="0">
              <a:solidFill>
                <a:schemeClr val="bg1"/>
              </a:solidFill>
              <a:latin typeface="Quire Sans" panose="020B0502040400020003" pitchFamily="34" charset="0"/>
              <a:cs typeface="Quire Sans" panose="020B0502040400020003" pitchFamily="34" charset="0"/>
            </a:endParaRPr>
          </a:p>
        </p:txBody>
      </p:sp>
      <p:sp>
        <p:nvSpPr>
          <p:cNvPr id="2" name="Rectangle 1">
            <a:extLst>
              <a:ext uri="{FF2B5EF4-FFF2-40B4-BE49-F238E27FC236}">
                <a16:creationId xmlns:a16="http://schemas.microsoft.com/office/drawing/2014/main" id="{F8B4DD16-074B-20C1-C135-5997174259AC}"/>
              </a:ext>
            </a:extLst>
          </p:cNvPr>
          <p:cNvSpPr/>
          <p:nvPr/>
        </p:nvSpPr>
        <p:spPr>
          <a:xfrm>
            <a:off x="279105" y="1142923"/>
            <a:ext cx="8483895" cy="8954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startAt="4"/>
            </a:pPr>
            <a:r>
              <a:rPr lang="id-ID" sz="1400" b="1" dirty="0">
                <a:solidFill>
                  <a:schemeClr val="tx2">
                    <a:lumMod val="50000"/>
                  </a:schemeClr>
                </a:solidFill>
                <a:latin typeface="Quire Sans Light" panose="020B0302040400020003" pitchFamily="34" charset="0"/>
              </a:rPr>
              <a:t>Bentuk organisasi</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Organisasi garis, yaitu bentuk organisasi dengan wewenang pemimpin langsung ditujukan kepada bawahan. Bentuk organisasi garis cocok diterapkan pada organisasi yang sederhana dengan jumlah karyawan yang sedikit dan belum ada spesialisasi.</a:t>
            </a:r>
          </a:p>
        </p:txBody>
      </p:sp>
      <p:pic>
        <p:nvPicPr>
          <p:cNvPr id="10" name="Picture 9">
            <a:extLst>
              <a:ext uri="{FF2B5EF4-FFF2-40B4-BE49-F238E27FC236}">
                <a16:creationId xmlns:a16="http://schemas.microsoft.com/office/drawing/2014/main" id="{EE6A5781-D955-6C11-2FFD-A0B11A5196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1102" y="2148554"/>
            <a:ext cx="4839899" cy="2380651"/>
          </a:xfrm>
          <a:prstGeom prst="rect">
            <a:avLst/>
          </a:prstGeom>
        </p:spPr>
      </p:pic>
      <p:sp>
        <p:nvSpPr>
          <p:cNvPr id="11" name="Rectangle 10">
            <a:extLst>
              <a:ext uri="{FF2B5EF4-FFF2-40B4-BE49-F238E27FC236}">
                <a16:creationId xmlns:a16="http://schemas.microsoft.com/office/drawing/2014/main" id="{1E6A8FC6-7C27-D2EF-1E29-5016EEECF614}"/>
              </a:ext>
            </a:extLst>
          </p:cNvPr>
          <p:cNvSpPr>
            <a:spLocks/>
          </p:cNvSpPr>
          <p:nvPr/>
        </p:nvSpPr>
        <p:spPr>
          <a:xfrm>
            <a:off x="2177302" y="2151169"/>
            <a:ext cx="1251698" cy="1258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4659980"/>
      </p:ext>
    </p:extLst>
  </p:cSld>
  <p:clrMapOvr>
    <a:masterClrMapping/>
  </p:clrMapOvr>
  <p:extLst>
    <p:ext uri="{6950BFC3-D8DA-4A85-94F7-54DA5524770B}">
      <p188:commentRel xmlns="" xmlns:p188="http://schemas.microsoft.com/office/powerpoint/2018/8/main" r:id="rId6"/>
    </p:ext>
  </p:extLs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7" name="Google Shape;467;p34">
            <a:extLst>
              <a:ext uri="{FF2B5EF4-FFF2-40B4-BE49-F238E27FC236}">
                <a16:creationId xmlns:a16="http://schemas.microsoft.com/office/drawing/2014/main" id="{A262EC34-9E74-FB47-78F3-8147A1EB36B7}"/>
              </a:ext>
            </a:extLst>
          </p:cNvPr>
          <p:cNvSpPr/>
          <p:nvPr/>
        </p:nvSpPr>
        <p:spPr>
          <a:xfrm>
            <a:off x="279105" y="672042"/>
            <a:ext cx="3581400"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b. </a:t>
            </a:r>
            <a:r>
              <a:rPr lang="en-US" sz="1600" b="1" dirty="0" err="1">
                <a:solidFill>
                  <a:schemeClr val="bg1"/>
                </a:solidFill>
                <a:latin typeface="Quire Sans" panose="020B0502040400020003" pitchFamily="34" charset="0"/>
                <a:cs typeface="Quire Sans" panose="020B0502040400020003" pitchFamily="34" charset="0"/>
              </a:rPr>
              <a:t>Pengorganisasian</a:t>
            </a:r>
            <a:r>
              <a:rPr lang="en-US" sz="1600" b="1" dirty="0">
                <a:solidFill>
                  <a:schemeClr val="bg1"/>
                </a:solidFill>
                <a:latin typeface="Quire Sans" panose="020B0502040400020003" pitchFamily="34" charset="0"/>
                <a:cs typeface="Quire Sans" panose="020B0502040400020003" pitchFamily="34" charset="0"/>
              </a:rPr>
              <a:t> </a:t>
            </a:r>
            <a:r>
              <a:rPr lang="en-US" sz="1600" b="1" i="1" dirty="0">
                <a:solidFill>
                  <a:schemeClr val="bg1"/>
                </a:solidFill>
                <a:latin typeface="Quire Sans" panose="020B0502040400020003" pitchFamily="34" charset="0"/>
                <a:cs typeface="Quire Sans" panose="020B0502040400020003" pitchFamily="34" charset="0"/>
              </a:rPr>
              <a:t>(Organizing)</a:t>
            </a:r>
            <a:endParaRPr sz="1600" b="1" i="1" dirty="0">
              <a:solidFill>
                <a:schemeClr val="bg1"/>
              </a:solidFill>
              <a:latin typeface="Quire Sans" panose="020B0502040400020003" pitchFamily="34" charset="0"/>
              <a:cs typeface="Quire Sans" panose="020B0502040400020003" pitchFamily="34" charset="0"/>
            </a:endParaRPr>
          </a:p>
        </p:txBody>
      </p:sp>
      <p:sp>
        <p:nvSpPr>
          <p:cNvPr id="2" name="Rectangle 1">
            <a:extLst>
              <a:ext uri="{FF2B5EF4-FFF2-40B4-BE49-F238E27FC236}">
                <a16:creationId xmlns:a16="http://schemas.microsoft.com/office/drawing/2014/main" id="{F8B4DD16-074B-20C1-C135-5997174259AC}"/>
              </a:ext>
            </a:extLst>
          </p:cNvPr>
          <p:cNvSpPr/>
          <p:nvPr/>
        </p:nvSpPr>
        <p:spPr>
          <a:xfrm>
            <a:off x="279105" y="1142923"/>
            <a:ext cx="8483895" cy="8954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startAt="4"/>
            </a:pPr>
            <a:r>
              <a:rPr lang="id-ID" sz="1400" b="1" dirty="0">
                <a:solidFill>
                  <a:schemeClr val="tx2">
                    <a:lumMod val="50000"/>
                  </a:schemeClr>
                </a:solidFill>
                <a:latin typeface="Quire Sans Light" panose="020B0302040400020003" pitchFamily="34" charset="0"/>
              </a:rPr>
              <a:t>Bentuk organisasi</a:t>
            </a:r>
          </a:p>
          <a:p>
            <a:pPr marL="342900" indent="-342900" algn="just">
              <a:buFont typeface="+mj-lt"/>
              <a:buAutoNum type="alphaLcParenR" startAt="2"/>
            </a:pPr>
            <a:r>
              <a:rPr lang="id-ID" sz="1400" dirty="0">
                <a:solidFill>
                  <a:schemeClr val="tx2">
                    <a:lumMod val="50000"/>
                  </a:schemeClr>
                </a:solidFill>
                <a:latin typeface="Quire Sans Light" panose="020B0302040400020003" pitchFamily="34" charset="0"/>
              </a:rPr>
              <a:t>Organisasi fungsional, yaitu organisasi yang disusun berdasarkan sifat dan jenis fungsi yang harus dilaksanakan. Bentuk organisasi fungsional sangat cocok digunakan pada badan-badan yang secara tegas memberi pekerjaan atas fungsi-fungsi. </a:t>
            </a:r>
          </a:p>
        </p:txBody>
      </p:sp>
      <p:pic>
        <p:nvPicPr>
          <p:cNvPr id="10" name="Picture 9">
            <a:extLst>
              <a:ext uri="{FF2B5EF4-FFF2-40B4-BE49-F238E27FC236}">
                <a16:creationId xmlns:a16="http://schemas.microsoft.com/office/drawing/2014/main" id="{E9AA5157-FD4E-3C23-040D-09900FBF68F0}"/>
              </a:ext>
            </a:extLst>
          </p:cNvPr>
          <p:cNvPicPr>
            <a:picLocks noChangeAspect="1"/>
          </p:cNvPicPr>
          <p:nvPr/>
        </p:nvPicPr>
        <p:blipFill>
          <a:blip r:embed="rId5"/>
          <a:stretch>
            <a:fillRect/>
          </a:stretch>
        </p:blipFill>
        <p:spPr>
          <a:xfrm>
            <a:off x="2096386" y="2195205"/>
            <a:ext cx="4838700" cy="2305050"/>
          </a:xfrm>
          <a:prstGeom prst="rect">
            <a:avLst/>
          </a:prstGeom>
        </p:spPr>
      </p:pic>
    </p:spTree>
    <p:extLst>
      <p:ext uri="{BB962C8B-B14F-4D97-AF65-F5344CB8AC3E}">
        <p14:creationId xmlns:p14="http://schemas.microsoft.com/office/powerpoint/2010/main" val="1282186577"/>
      </p:ext>
    </p:extLst>
  </p:cSld>
  <p:clrMapOvr>
    <a:masterClrMapping/>
  </p:clrMapOvr>
  <p:extLst>
    <p:ext uri="{6950BFC3-D8DA-4A85-94F7-54DA5524770B}">
      <p188:commentRel xmlns="" xmlns:p188="http://schemas.microsoft.com/office/powerpoint/2018/8/main" r:id="rId6"/>
    </p:ext>
  </p:extLs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7" name="Google Shape;467;p34">
            <a:extLst>
              <a:ext uri="{FF2B5EF4-FFF2-40B4-BE49-F238E27FC236}">
                <a16:creationId xmlns:a16="http://schemas.microsoft.com/office/drawing/2014/main" id="{A262EC34-9E74-FB47-78F3-8147A1EB36B7}"/>
              </a:ext>
            </a:extLst>
          </p:cNvPr>
          <p:cNvSpPr/>
          <p:nvPr/>
        </p:nvSpPr>
        <p:spPr>
          <a:xfrm>
            <a:off x="279105" y="672042"/>
            <a:ext cx="3581400"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b. </a:t>
            </a:r>
            <a:r>
              <a:rPr lang="en-US" sz="1600" b="1" dirty="0" err="1">
                <a:solidFill>
                  <a:schemeClr val="bg1"/>
                </a:solidFill>
                <a:latin typeface="Quire Sans" panose="020B0502040400020003" pitchFamily="34" charset="0"/>
                <a:cs typeface="Quire Sans" panose="020B0502040400020003" pitchFamily="34" charset="0"/>
              </a:rPr>
              <a:t>Pengorganisasian</a:t>
            </a:r>
            <a:r>
              <a:rPr lang="en-US" sz="1600" b="1" dirty="0">
                <a:solidFill>
                  <a:schemeClr val="bg1"/>
                </a:solidFill>
                <a:latin typeface="Quire Sans" panose="020B0502040400020003" pitchFamily="34" charset="0"/>
                <a:cs typeface="Quire Sans" panose="020B0502040400020003" pitchFamily="34" charset="0"/>
              </a:rPr>
              <a:t> </a:t>
            </a:r>
            <a:r>
              <a:rPr lang="en-US" sz="1600" b="1" i="1" dirty="0">
                <a:solidFill>
                  <a:schemeClr val="bg1"/>
                </a:solidFill>
                <a:latin typeface="Quire Sans" panose="020B0502040400020003" pitchFamily="34" charset="0"/>
                <a:cs typeface="Quire Sans" panose="020B0502040400020003" pitchFamily="34" charset="0"/>
              </a:rPr>
              <a:t>(Organizing)</a:t>
            </a:r>
            <a:endParaRPr sz="1600" b="1" i="1" dirty="0">
              <a:solidFill>
                <a:schemeClr val="bg1"/>
              </a:solidFill>
              <a:latin typeface="Quire Sans" panose="020B0502040400020003" pitchFamily="34" charset="0"/>
              <a:cs typeface="Quire Sans" panose="020B0502040400020003" pitchFamily="34" charset="0"/>
            </a:endParaRPr>
          </a:p>
        </p:txBody>
      </p:sp>
      <p:sp>
        <p:nvSpPr>
          <p:cNvPr id="2" name="Rectangle 1">
            <a:extLst>
              <a:ext uri="{FF2B5EF4-FFF2-40B4-BE49-F238E27FC236}">
                <a16:creationId xmlns:a16="http://schemas.microsoft.com/office/drawing/2014/main" id="{F8B4DD16-074B-20C1-C135-5997174259AC}"/>
              </a:ext>
            </a:extLst>
          </p:cNvPr>
          <p:cNvSpPr/>
          <p:nvPr/>
        </p:nvSpPr>
        <p:spPr>
          <a:xfrm>
            <a:off x="279105" y="1142922"/>
            <a:ext cx="8483895" cy="10800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startAt="4"/>
            </a:pPr>
            <a:r>
              <a:rPr lang="id-ID" sz="1400" b="1" dirty="0">
                <a:solidFill>
                  <a:schemeClr val="tx2">
                    <a:lumMod val="50000"/>
                  </a:schemeClr>
                </a:solidFill>
                <a:latin typeface="Quire Sans Light" panose="020B0302040400020003" pitchFamily="34" charset="0"/>
              </a:rPr>
              <a:t>Bentuk organisasi</a:t>
            </a:r>
          </a:p>
          <a:p>
            <a:pPr marL="342900" indent="-342900" algn="just">
              <a:buFont typeface="+mj-lt"/>
              <a:buAutoNum type="alphaLcParenR"/>
            </a:pPr>
            <a:r>
              <a:rPr lang="id-ID" sz="1400" dirty="0">
                <a:solidFill>
                  <a:schemeClr val="tx2">
                    <a:lumMod val="50000"/>
                  </a:schemeClr>
                </a:solidFill>
                <a:latin typeface="Quire Sans Light" panose="020B0302040400020003" pitchFamily="34" charset="0"/>
              </a:rPr>
              <a:t>Organisasi garis dan staf, yaitu bentuk organisasi yang memberi wewenang kepada pimpinan untuk memberi komando kepada bawahan. Bentuk organisasi ini cocok digunakan pada organisasi yang jumlah karyawannya banyak, daerah operasinya luas, serta mempunyai bidang-bidang tugas yang beraneka ragam dan kompleks.</a:t>
            </a:r>
          </a:p>
        </p:txBody>
      </p:sp>
      <p:pic>
        <p:nvPicPr>
          <p:cNvPr id="10" name="Picture 9">
            <a:extLst>
              <a:ext uri="{FF2B5EF4-FFF2-40B4-BE49-F238E27FC236}">
                <a16:creationId xmlns:a16="http://schemas.microsoft.com/office/drawing/2014/main" id="{831C19AD-7697-69E3-C186-CCFF06A08480}"/>
              </a:ext>
            </a:extLst>
          </p:cNvPr>
          <p:cNvPicPr>
            <a:picLocks noChangeAspect="1"/>
          </p:cNvPicPr>
          <p:nvPr/>
        </p:nvPicPr>
        <p:blipFill>
          <a:blip r:embed="rId5"/>
          <a:stretch>
            <a:fillRect/>
          </a:stretch>
        </p:blipFill>
        <p:spPr>
          <a:xfrm>
            <a:off x="2371725" y="2391174"/>
            <a:ext cx="4400550" cy="1943735"/>
          </a:xfrm>
          <a:prstGeom prst="rect">
            <a:avLst/>
          </a:prstGeom>
        </p:spPr>
      </p:pic>
    </p:spTree>
    <p:extLst>
      <p:ext uri="{BB962C8B-B14F-4D97-AF65-F5344CB8AC3E}">
        <p14:creationId xmlns:p14="http://schemas.microsoft.com/office/powerpoint/2010/main" val="2192599028"/>
      </p:ext>
    </p:extLst>
  </p:cSld>
  <p:clrMapOvr>
    <a:masterClrMapping/>
  </p:clrMapOvr>
  <p:extLst>
    <p:ext uri="{6950BFC3-D8DA-4A85-94F7-54DA5524770B}">
      <p188:commentRel xmlns="" xmlns:p188="http://schemas.microsoft.com/office/powerpoint/2018/8/main" r:id="rId6"/>
    </p:ext>
  </p:extLs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1540574" y="253754"/>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02</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2286000" y="285750"/>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Fungsi</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7" name="Google Shape;467;p34">
            <a:extLst>
              <a:ext uri="{FF2B5EF4-FFF2-40B4-BE49-F238E27FC236}">
                <a16:creationId xmlns:a16="http://schemas.microsoft.com/office/drawing/2014/main" id="{A262EC34-9E74-FB47-78F3-8147A1EB36B7}"/>
              </a:ext>
            </a:extLst>
          </p:cNvPr>
          <p:cNvSpPr/>
          <p:nvPr/>
        </p:nvSpPr>
        <p:spPr>
          <a:xfrm>
            <a:off x="1752600" y="851146"/>
            <a:ext cx="2895600"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c. </a:t>
            </a:r>
            <a:r>
              <a:rPr lang="en-US" sz="1600" b="1" dirty="0" err="1">
                <a:solidFill>
                  <a:schemeClr val="bg1"/>
                </a:solidFill>
                <a:latin typeface="Quire Sans" panose="020B0502040400020003" pitchFamily="34" charset="0"/>
                <a:cs typeface="Quire Sans" panose="020B0502040400020003" pitchFamily="34" charset="0"/>
              </a:rPr>
              <a:t>Pelaksanaan</a:t>
            </a:r>
            <a:r>
              <a:rPr lang="en-US" sz="1600" b="1" dirty="0">
                <a:solidFill>
                  <a:schemeClr val="bg1"/>
                </a:solidFill>
                <a:latin typeface="Quire Sans" panose="020B0502040400020003" pitchFamily="34" charset="0"/>
                <a:cs typeface="Quire Sans" panose="020B0502040400020003" pitchFamily="34" charset="0"/>
              </a:rPr>
              <a:t> </a:t>
            </a:r>
            <a:r>
              <a:rPr lang="en-US" sz="1600" b="1" i="1" dirty="0">
                <a:solidFill>
                  <a:schemeClr val="bg1"/>
                </a:solidFill>
                <a:latin typeface="Quire Sans" panose="020B0502040400020003" pitchFamily="34" charset="0"/>
                <a:cs typeface="Quire Sans" panose="020B0502040400020003" pitchFamily="34" charset="0"/>
              </a:rPr>
              <a:t>(Actuating)</a:t>
            </a:r>
            <a:endParaRPr sz="1600" b="1" i="1" dirty="0">
              <a:solidFill>
                <a:schemeClr val="bg1"/>
              </a:solidFill>
              <a:latin typeface="Quire Sans" panose="020B0502040400020003" pitchFamily="34" charset="0"/>
              <a:cs typeface="Quire Sans" panose="020B0502040400020003" pitchFamily="34" charset="0"/>
            </a:endParaRPr>
          </a:p>
        </p:txBody>
      </p:sp>
      <p:sp>
        <p:nvSpPr>
          <p:cNvPr id="21" name="TextBox 20">
            <a:extLst>
              <a:ext uri="{FF2B5EF4-FFF2-40B4-BE49-F238E27FC236}">
                <a16:creationId xmlns:a16="http://schemas.microsoft.com/office/drawing/2014/main" id="{2D652DAD-4938-2514-E127-92C160157C63}"/>
              </a:ext>
            </a:extLst>
          </p:cNvPr>
          <p:cNvSpPr txBox="1"/>
          <p:nvPr/>
        </p:nvSpPr>
        <p:spPr>
          <a:xfrm>
            <a:off x="1752600" y="1304712"/>
            <a:ext cx="7099005" cy="830997"/>
          </a:xfrm>
          <a:prstGeom prst="rect">
            <a:avLst/>
          </a:prstGeom>
          <a:noFill/>
        </p:spPr>
        <p:txBody>
          <a:bodyPr wrap="square" rtlCol="0">
            <a:spAutoFit/>
          </a:bodyPr>
          <a:lstStyle/>
          <a:p>
            <a:pPr algn="just"/>
            <a:r>
              <a:rPr lang="id-ID" sz="1200" dirty="0">
                <a:latin typeface="Quire Sans Light" panose="020B0302040400020003" pitchFamily="34" charset="0"/>
              </a:rPr>
              <a:t>Pelaksanaan atau tindakan adalah suatu fungsi </a:t>
            </a:r>
            <a:r>
              <a:rPr lang="id-ID" sz="1200" dirty="0" err="1">
                <a:latin typeface="Quire Sans Light" panose="020B0302040400020003" pitchFamily="34" charset="0"/>
              </a:rPr>
              <a:t>manajeman</a:t>
            </a:r>
            <a:r>
              <a:rPr lang="id-ID" sz="1200" dirty="0">
                <a:latin typeface="Quire Sans Light" panose="020B0302040400020003" pitchFamily="34" charset="0"/>
              </a:rPr>
              <a:t> untuk menggerakkan orang-orang agar bekerja sesuai dengan tujuan yang telah ditetapkan. Untuk menggerakkan orang-orang agar mau bekerja dibutuhkan kepemimpinan. Ada tiga gaya kepemimpinan yang dikenal secara umum dalam berbagai bentuk organisasi, yaitu kepemimpinan otoriter, demokratis, dan bebas. </a:t>
            </a:r>
          </a:p>
        </p:txBody>
      </p:sp>
      <p:sp>
        <p:nvSpPr>
          <p:cNvPr id="2" name="Google Shape;467;p34">
            <a:extLst>
              <a:ext uri="{FF2B5EF4-FFF2-40B4-BE49-F238E27FC236}">
                <a16:creationId xmlns:a16="http://schemas.microsoft.com/office/drawing/2014/main" id="{39596F64-A55C-89E9-C4FB-182BF6294217}"/>
              </a:ext>
            </a:extLst>
          </p:cNvPr>
          <p:cNvSpPr/>
          <p:nvPr/>
        </p:nvSpPr>
        <p:spPr>
          <a:xfrm>
            <a:off x="656478" y="2135709"/>
            <a:ext cx="3305922" cy="369332"/>
          </a:xfrm>
          <a:prstGeom prst="roundRect">
            <a:avLst>
              <a:gd name="adj" fmla="val 50000"/>
            </a:avLst>
          </a:prstGeom>
          <a:solidFill>
            <a:schemeClr val="accent1"/>
          </a:solidFill>
          <a:ln>
            <a:noFill/>
          </a:ln>
          <a:effectLst>
            <a:outerShdw dist="38100" dir="3960000" algn="bl" rotWithShape="0">
              <a:schemeClr val="accen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bg1"/>
                </a:solidFill>
                <a:latin typeface="Quire Sans" panose="020B0502040400020003" pitchFamily="34" charset="0"/>
                <a:cs typeface="Quire Sans" panose="020B0502040400020003" pitchFamily="34" charset="0"/>
              </a:rPr>
              <a:t>d. </a:t>
            </a:r>
            <a:r>
              <a:rPr lang="en-US" sz="1600" b="1" dirty="0" err="1">
                <a:solidFill>
                  <a:schemeClr val="bg1"/>
                </a:solidFill>
                <a:latin typeface="Quire Sans" panose="020B0502040400020003" pitchFamily="34" charset="0"/>
                <a:cs typeface="Quire Sans" panose="020B0502040400020003" pitchFamily="34" charset="0"/>
              </a:rPr>
              <a:t>Pengawasan</a:t>
            </a:r>
            <a:r>
              <a:rPr lang="en-US" sz="1600" b="1" dirty="0">
                <a:solidFill>
                  <a:schemeClr val="bg1"/>
                </a:solidFill>
                <a:latin typeface="Quire Sans" panose="020B0502040400020003" pitchFamily="34" charset="0"/>
                <a:cs typeface="Quire Sans" panose="020B0502040400020003" pitchFamily="34" charset="0"/>
              </a:rPr>
              <a:t> </a:t>
            </a:r>
            <a:r>
              <a:rPr lang="en-US" sz="1600" b="1" i="1" dirty="0">
                <a:solidFill>
                  <a:schemeClr val="bg1"/>
                </a:solidFill>
                <a:latin typeface="Quire Sans" panose="020B0502040400020003" pitchFamily="34" charset="0"/>
                <a:cs typeface="Quire Sans" panose="020B0502040400020003" pitchFamily="34" charset="0"/>
              </a:rPr>
              <a:t>(Controlling)</a:t>
            </a:r>
            <a:endParaRPr sz="1600" b="1" i="1" dirty="0">
              <a:solidFill>
                <a:schemeClr val="bg1"/>
              </a:solidFill>
              <a:latin typeface="Quire Sans" panose="020B0502040400020003" pitchFamily="34" charset="0"/>
              <a:cs typeface="Quire Sans" panose="020B0502040400020003" pitchFamily="34" charset="0"/>
            </a:endParaRPr>
          </a:p>
        </p:txBody>
      </p:sp>
      <p:sp>
        <p:nvSpPr>
          <p:cNvPr id="10" name="TextBox 9">
            <a:extLst>
              <a:ext uri="{FF2B5EF4-FFF2-40B4-BE49-F238E27FC236}">
                <a16:creationId xmlns:a16="http://schemas.microsoft.com/office/drawing/2014/main" id="{9BF7C361-4E4F-AED4-9CC6-6F43AC7307BA}"/>
              </a:ext>
            </a:extLst>
          </p:cNvPr>
          <p:cNvSpPr txBox="1"/>
          <p:nvPr/>
        </p:nvSpPr>
        <p:spPr>
          <a:xfrm>
            <a:off x="656478" y="2549426"/>
            <a:ext cx="7344522" cy="2123658"/>
          </a:xfrm>
          <a:prstGeom prst="rect">
            <a:avLst/>
          </a:prstGeom>
          <a:noFill/>
        </p:spPr>
        <p:txBody>
          <a:bodyPr wrap="square" rtlCol="0">
            <a:spAutoFit/>
          </a:bodyPr>
          <a:lstStyle/>
          <a:p>
            <a:pPr algn="just"/>
            <a:r>
              <a:rPr lang="id-ID" sz="1200" dirty="0">
                <a:latin typeface="Quire Sans Light" panose="020B0302040400020003" pitchFamily="34" charset="0"/>
              </a:rPr>
              <a:t>Henry </a:t>
            </a:r>
            <a:r>
              <a:rPr lang="id-ID" sz="1200" dirty="0" err="1">
                <a:latin typeface="Quire Sans Light" panose="020B0302040400020003" pitchFamily="34" charset="0"/>
              </a:rPr>
              <a:t>Fayol</a:t>
            </a:r>
            <a:r>
              <a:rPr lang="id-ID" sz="1200" dirty="0">
                <a:latin typeface="Quire Sans Light" panose="020B0302040400020003" pitchFamily="34" charset="0"/>
              </a:rPr>
              <a:t> dalam bukunya </a:t>
            </a:r>
            <a:r>
              <a:rPr lang="id-ID" sz="1200" i="1" dirty="0">
                <a:latin typeface="Quire Sans Light" panose="020B0302040400020003" pitchFamily="34" charset="0"/>
              </a:rPr>
              <a:t>General Industrial </a:t>
            </a:r>
            <a:r>
              <a:rPr lang="id-ID" sz="1200" i="1" dirty="0" err="1">
                <a:latin typeface="Quire Sans Light" panose="020B0302040400020003" pitchFamily="34" charset="0"/>
              </a:rPr>
              <a:t>Management</a:t>
            </a:r>
            <a:r>
              <a:rPr lang="id-ID" sz="1200" i="1" dirty="0">
                <a:latin typeface="Quire Sans Light" panose="020B0302040400020003" pitchFamily="34" charset="0"/>
              </a:rPr>
              <a:t> </a:t>
            </a:r>
            <a:r>
              <a:rPr lang="id-ID" sz="1200" dirty="0">
                <a:latin typeface="Quire Sans Light" panose="020B0302040400020003" pitchFamily="34" charset="0"/>
              </a:rPr>
              <a:t>mendefinisikan pengawasan sebagai tindakan meneliti untuk memastikan segala sesuatunya telah tercapai atau berjalan sesuai dengan rencana yang telah ditetapkan. Pengawasan dapat berjalan efektif apabila memperhatikan hal-hal berikut.</a:t>
            </a:r>
          </a:p>
          <a:p>
            <a:pPr marL="228600" indent="-228600" algn="just">
              <a:buFont typeface="+mj-lt"/>
              <a:buAutoNum type="arabicParenR"/>
            </a:pPr>
            <a:r>
              <a:rPr lang="id-ID" sz="1200" dirty="0">
                <a:latin typeface="Quire Sans Light" panose="020B0302040400020003" pitchFamily="34" charset="0"/>
              </a:rPr>
              <a:t>Jalur/urutan </a:t>
            </a:r>
            <a:r>
              <a:rPr lang="id-ID" sz="1200" i="1" dirty="0">
                <a:latin typeface="Quire Sans Light" panose="020B0302040400020003" pitchFamily="34" charset="0"/>
              </a:rPr>
              <a:t>(</a:t>
            </a:r>
            <a:r>
              <a:rPr lang="id-ID" sz="1200" i="1" dirty="0" err="1">
                <a:latin typeface="Quire Sans Light" panose="020B0302040400020003" pitchFamily="34" charset="0"/>
              </a:rPr>
              <a:t>routing</a:t>
            </a:r>
            <a:r>
              <a:rPr lang="id-ID" sz="1200" i="1" dirty="0">
                <a:latin typeface="Quire Sans Light" panose="020B0302040400020003" pitchFamily="34" charset="0"/>
              </a:rPr>
              <a:t>). </a:t>
            </a:r>
            <a:r>
              <a:rPr lang="id-ID" sz="1200" dirty="0">
                <a:latin typeface="Quire Sans Light" panose="020B0302040400020003" pitchFamily="34" charset="0"/>
              </a:rPr>
              <a:t>Seorang manajer harus dapat menetapkan jalur atau cara untuk mengetahui terjadinya kesalahan.</a:t>
            </a:r>
          </a:p>
          <a:p>
            <a:pPr marL="228600" indent="-228600" algn="just">
              <a:buFont typeface="+mj-lt"/>
              <a:buAutoNum type="arabicParenR"/>
            </a:pPr>
            <a:r>
              <a:rPr lang="id-ID" sz="1200" dirty="0">
                <a:latin typeface="Quire Sans Light" panose="020B0302040400020003" pitchFamily="34" charset="0"/>
              </a:rPr>
              <a:t>Penetapan waktu </a:t>
            </a:r>
            <a:r>
              <a:rPr lang="id-ID" sz="1200" i="1" dirty="0">
                <a:latin typeface="Quire Sans Light" panose="020B0302040400020003" pitchFamily="34" charset="0"/>
              </a:rPr>
              <a:t>(</a:t>
            </a:r>
            <a:r>
              <a:rPr lang="id-ID" sz="1200" i="1" dirty="0" err="1">
                <a:latin typeface="Quire Sans Light" panose="020B0302040400020003" pitchFamily="34" charset="0"/>
              </a:rPr>
              <a:t>scheduling</a:t>
            </a:r>
            <a:r>
              <a:rPr lang="id-ID" sz="1200" i="1" dirty="0">
                <a:latin typeface="Quire Sans Light" panose="020B0302040400020003" pitchFamily="34" charset="0"/>
              </a:rPr>
              <a:t>). </a:t>
            </a:r>
            <a:r>
              <a:rPr lang="id-ID" sz="1200" dirty="0">
                <a:latin typeface="Quire Sans Light" panose="020B0302040400020003" pitchFamily="34" charset="0"/>
              </a:rPr>
              <a:t>Dalam melakukan pengawasan, seorang manajer harus dapat menetapkan waktu terbaik.</a:t>
            </a:r>
          </a:p>
          <a:p>
            <a:pPr marL="228600" indent="-228600" algn="just">
              <a:buFont typeface="+mj-lt"/>
              <a:buAutoNum type="arabicParenR"/>
            </a:pPr>
            <a:r>
              <a:rPr lang="id-ID" sz="1200" dirty="0">
                <a:latin typeface="Quire Sans Light" panose="020B0302040400020003" pitchFamily="34" charset="0"/>
              </a:rPr>
              <a:t>Perintah pelaksanaan </a:t>
            </a:r>
            <a:r>
              <a:rPr lang="id-ID" sz="1200" i="1" dirty="0">
                <a:latin typeface="Quire Sans Light" panose="020B0302040400020003" pitchFamily="34" charset="0"/>
              </a:rPr>
              <a:t>(</a:t>
            </a:r>
            <a:r>
              <a:rPr lang="id-ID" sz="1200" i="1" dirty="0" err="1">
                <a:latin typeface="Quire Sans Light" panose="020B0302040400020003" pitchFamily="34" charset="0"/>
              </a:rPr>
              <a:t>dispatching</a:t>
            </a:r>
            <a:r>
              <a:rPr lang="id-ID" sz="1200" i="1" dirty="0">
                <a:latin typeface="Quire Sans Light" panose="020B0302040400020003" pitchFamily="34" charset="0"/>
              </a:rPr>
              <a:t>). </a:t>
            </a:r>
            <a:r>
              <a:rPr lang="id-ID" sz="1200" dirty="0">
                <a:latin typeface="Quire Sans Light" panose="020B0302040400020003" pitchFamily="34" charset="0"/>
              </a:rPr>
              <a:t>Perintah pelaksanaan terhadap suatu pekerjaan dengan tujuan agar pekerjaan dapat selesai tepat waktu.</a:t>
            </a:r>
          </a:p>
          <a:p>
            <a:pPr marL="228600" indent="-228600" algn="just">
              <a:buFont typeface="+mj-lt"/>
              <a:buAutoNum type="arabicParenR"/>
            </a:pPr>
            <a:r>
              <a:rPr lang="id-ID" sz="1200" dirty="0">
                <a:latin typeface="Quire Sans Light" panose="020B0302040400020003" pitchFamily="34" charset="0"/>
              </a:rPr>
              <a:t>Tindak lanjut (</a:t>
            </a:r>
            <a:r>
              <a:rPr lang="id-ID" sz="1200" i="1" dirty="0" err="1">
                <a:latin typeface="Quire Sans Light" panose="020B0302040400020003" pitchFamily="34" charset="0"/>
              </a:rPr>
              <a:t>follow</a:t>
            </a:r>
            <a:r>
              <a:rPr lang="id-ID" sz="1200" i="1" dirty="0">
                <a:latin typeface="Quire Sans Light" panose="020B0302040400020003" pitchFamily="34" charset="0"/>
              </a:rPr>
              <a:t> </a:t>
            </a:r>
            <a:r>
              <a:rPr lang="id-ID" sz="1200" i="1" dirty="0" err="1">
                <a:latin typeface="Quire Sans Light" panose="020B0302040400020003" pitchFamily="34" charset="0"/>
              </a:rPr>
              <a:t>up</a:t>
            </a:r>
            <a:r>
              <a:rPr lang="id-ID" sz="1200" dirty="0">
                <a:latin typeface="Quire Sans Light" panose="020B0302040400020003" pitchFamily="34" charset="0"/>
              </a:rPr>
              <a:t>). Jika seorang pimpinan menemukan kesalahan bawahannya, dia harus mencari jalan keluar atas kesalahan tersebut. </a:t>
            </a:r>
          </a:p>
        </p:txBody>
      </p:sp>
    </p:spTree>
    <p:extLst>
      <p:ext uri="{BB962C8B-B14F-4D97-AF65-F5344CB8AC3E}">
        <p14:creationId xmlns:p14="http://schemas.microsoft.com/office/powerpoint/2010/main" val="829838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C0AF0B-04C6-BA4C-EBE9-8A213348A155}"/>
              </a:ext>
            </a:extLst>
          </p:cNvPr>
          <p:cNvSpPr/>
          <p:nvPr/>
        </p:nvSpPr>
        <p:spPr>
          <a:xfrm>
            <a:off x="12405" y="4248150"/>
            <a:ext cx="9131595" cy="895350"/>
          </a:xfrm>
          <a:prstGeom prst="rect">
            <a:avLst/>
          </a:prstGeom>
          <a:solidFill>
            <a:srgbClr val="E8C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03</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Tingkatan</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1" name="Google Shape;453;p39">
            <a:extLst>
              <a:ext uri="{FF2B5EF4-FFF2-40B4-BE49-F238E27FC236}">
                <a16:creationId xmlns:a16="http://schemas.microsoft.com/office/drawing/2014/main" id="{446B540B-7A29-4157-A004-E0B1F3C25DA3}"/>
              </a:ext>
            </a:extLst>
          </p:cNvPr>
          <p:cNvSpPr/>
          <p:nvPr/>
        </p:nvSpPr>
        <p:spPr>
          <a:xfrm>
            <a:off x="857357" y="677166"/>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latin typeface="Quire Sans" panose="020B0502040400020003" pitchFamily="34" charset="0"/>
                <a:cs typeface="Quire Sans" panose="020B0502040400020003" pitchFamily="34" charset="0"/>
              </a:rPr>
              <a:t>a.</a:t>
            </a:r>
            <a:endParaRPr sz="16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8FAAEF65-85D1-4109-3878-3FC682D65CA6}"/>
              </a:ext>
            </a:extLst>
          </p:cNvPr>
          <p:cNvSpPr txBox="1"/>
          <p:nvPr/>
        </p:nvSpPr>
        <p:spPr>
          <a:xfrm>
            <a:off x="1371600" y="758614"/>
            <a:ext cx="396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Puncak </a:t>
            </a:r>
            <a:r>
              <a:rPr lang="id-ID" sz="1400" b="1" i="1" dirty="0">
                <a:latin typeface="Quire Sans" panose="020B0502040400020003" pitchFamily="34" charset="0"/>
                <a:cs typeface="Quire Sans" panose="020B0502040400020003" pitchFamily="34" charset="0"/>
              </a:rPr>
              <a:t>(Top </a:t>
            </a:r>
            <a:r>
              <a:rPr lang="id-ID" sz="1400" b="1" i="1" dirty="0" err="1">
                <a:latin typeface="Quire Sans" panose="020B0502040400020003" pitchFamily="34" charset="0"/>
                <a:cs typeface="Quire Sans" panose="020B0502040400020003" pitchFamily="34" charset="0"/>
              </a:rPr>
              <a:t>Management</a:t>
            </a:r>
            <a:r>
              <a:rPr lang="id-ID" sz="1400" b="1" i="1" dirty="0">
                <a:latin typeface="Quire Sans" panose="020B0502040400020003" pitchFamily="34" charset="0"/>
                <a:cs typeface="Quire Sans" panose="020B0502040400020003" pitchFamily="34" charset="0"/>
              </a:rPr>
              <a:t>)</a:t>
            </a:r>
          </a:p>
        </p:txBody>
      </p:sp>
      <p:sp>
        <p:nvSpPr>
          <p:cNvPr id="16" name="Google Shape;453;p39">
            <a:extLst>
              <a:ext uri="{FF2B5EF4-FFF2-40B4-BE49-F238E27FC236}">
                <a16:creationId xmlns:a16="http://schemas.microsoft.com/office/drawing/2014/main" id="{90957559-36CB-76DE-2A16-AF2C6237A04F}"/>
              </a:ext>
            </a:extLst>
          </p:cNvPr>
          <p:cNvSpPr/>
          <p:nvPr/>
        </p:nvSpPr>
        <p:spPr>
          <a:xfrm>
            <a:off x="857357" y="1743630"/>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latin typeface="Quire Sans" panose="020B0502040400020003" pitchFamily="34" charset="0"/>
                <a:cs typeface="Quire Sans" panose="020B0502040400020003" pitchFamily="34" charset="0"/>
              </a:rPr>
              <a:t>b.</a:t>
            </a:r>
            <a:endParaRPr sz="1400" b="1" dirty="0">
              <a:latin typeface="Quire Sans" panose="020B0502040400020003" pitchFamily="34" charset="0"/>
              <a:cs typeface="Quire Sans" panose="020B0502040400020003" pitchFamily="34" charset="0"/>
            </a:endParaRPr>
          </a:p>
        </p:txBody>
      </p:sp>
      <p:sp>
        <p:nvSpPr>
          <p:cNvPr id="18" name="TextBox 17">
            <a:extLst>
              <a:ext uri="{FF2B5EF4-FFF2-40B4-BE49-F238E27FC236}">
                <a16:creationId xmlns:a16="http://schemas.microsoft.com/office/drawing/2014/main" id="{4EE90A00-1F69-559E-DB05-69D00313B508}"/>
              </a:ext>
            </a:extLst>
          </p:cNvPr>
          <p:cNvSpPr txBox="1"/>
          <p:nvPr/>
        </p:nvSpPr>
        <p:spPr>
          <a:xfrm>
            <a:off x="1371600" y="1883294"/>
            <a:ext cx="46482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Menengah </a:t>
            </a:r>
            <a:r>
              <a:rPr lang="id-ID" sz="1400" b="1" i="1" dirty="0">
                <a:latin typeface="Quire Sans" panose="020B0502040400020003" pitchFamily="34" charset="0"/>
                <a:cs typeface="Quire Sans" panose="020B0502040400020003" pitchFamily="34" charset="0"/>
              </a:rPr>
              <a:t>(</a:t>
            </a:r>
            <a:r>
              <a:rPr lang="id-ID" sz="1400" b="1" i="1" dirty="0" err="1">
                <a:latin typeface="Quire Sans" panose="020B0502040400020003" pitchFamily="34" charset="0"/>
                <a:cs typeface="Quire Sans" panose="020B0502040400020003" pitchFamily="34" charset="0"/>
              </a:rPr>
              <a:t>Middle</a:t>
            </a:r>
            <a:r>
              <a:rPr lang="id-ID" sz="1400" b="1" i="1" dirty="0">
                <a:latin typeface="Quire Sans" panose="020B0502040400020003" pitchFamily="34" charset="0"/>
                <a:cs typeface="Quire Sans" panose="020B0502040400020003" pitchFamily="34" charset="0"/>
              </a:rPr>
              <a:t> </a:t>
            </a:r>
            <a:r>
              <a:rPr lang="id-ID" sz="1400" b="1" i="1" dirty="0" err="1">
                <a:latin typeface="Quire Sans" panose="020B0502040400020003" pitchFamily="34" charset="0"/>
                <a:cs typeface="Quire Sans" panose="020B0502040400020003" pitchFamily="34" charset="0"/>
              </a:rPr>
              <a:t>Management</a:t>
            </a:r>
            <a:r>
              <a:rPr lang="id-ID" sz="1400" b="1" i="1" dirty="0">
                <a:latin typeface="Quire Sans" panose="020B0502040400020003" pitchFamily="34" charset="0"/>
                <a:cs typeface="Quire Sans" panose="020B0502040400020003" pitchFamily="34" charset="0"/>
              </a:rPr>
              <a:t>)</a:t>
            </a:r>
          </a:p>
        </p:txBody>
      </p:sp>
      <p:sp>
        <p:nvSpPr>
          <p:cNvPr id="19" name="Google Shape;453;p39">
            <a:extLst>
              <a:ext uri="{FF2B5EF4-FFF2-40B4-BE49-F238E27FC236}">
                <a16:creationId xmlns:a16="http://schemas.microsoft.com/office/drawing/2014/main" id="{2C477B09-039C-9469-EC36-E4D42C36AE0A}"/>
              </a:ext>
            </a:extLst>
          </p:cNvPr>
          <p:cNvSpPr/>
          <p:nvPr/>
        </p:nvSpPr>
        <p:spPr>
          <a:xfrm>
            <a:off x="866322" y="2810094"/>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latin typeface="Quire Sans" panose="020B0502040400020003" pitchFamily="34" charset="0"/>
                <a:cs typeface="Quire Sans" panose="020B0502040400020003" pitchFamily="34" charset="0"/>
              </a:rPr>
              <a:t>c.</a:t>
            </a:r>
            <a:endParaRPr sz="1600" b="1" dirty="0">
              <a:latin typeface="Quire Sans" panose="020B0502040400020003" pitchFamily="34" charset="0"/>
              <a:cs typeface="Quire Sans" panose="020B0502040400020003" pitchFamily="34" charset="0"/>
            </a:endParaRPr>
          </a:p>
        </p:txBody>
      </p:sp>
      <p:sp>
        <p:nvSpPr>
          <p:cNvPr id="20" name="TextBox 19">
            <a:extLst>
              <a:ext uri="{FF2B5EF4-FFF2-40B4-BE49-F238E27FC236}">
                <a16:creationId xmlns:a16="http://schemas.microsoft.com/office/drawing/2014/main" id="{629EAEA9-B1AF-C922-6E44-1DE15227B7FE}"/>
              </a:ext>
            </a:extLst>
          </p:cNvPr>
          <p:cNvSpPr txBox="1"/>
          <p:nvPr/>
        </p:nvSpPr>
        <p:spPr>
          <a:xfrm>
            <a:off x="1380564" y="2911833"/>
            <a:ext cx="4563035"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Pelaksana </a:t>
            </a:r>
            <a:r>
              <a:rPr lang="id-ID" sz="1400" b="1" i="1" dirty="0">
                <a:latin typeface="Quire Sans" panose="020B0502040400020003" pitchFamily="34" charset="0"/>
                <a:cs typeface="Quire Sans" panose="020B0502040400020003" pitchFamily="34" charset="0"/>
              </a:rPr>
              <a:t>(</a:t>
            </a:r>
            <a:r>
              <a:rPr lang="id-ID" sz="1400" b="1" i="1" dirty="0" err="1">
                <a:latin typeface="Quire Sans" panose="020B0502040400020003" pitchFamily="34" charset="0"/>
                <a:cs typeface="Quire Sans" panose="020B0502040400020003" pitchFamily="34" charset="0"/>
              </a:rPr>
              <a:t>Supervisory</a:t>
            </a:r>
            <a:r>
              <a:rPr lang="id-ID" sz="1400" b="1" i="1" dirty="0">
                <a:latin typeface="Quire Sans" panose="020B0502040400020003" pitchFamily="34" charset="0"/>
                <a:cs typeface="Quire Sans" panose="020B0502040400020003" pitchFamily="34" charset="0"/>
              </a:rPr>
              <a:t> </a:t>
            </a:r>
            <a:r>
              <a:rPr lang="id-ID" sz="1400" b="1" i="1" dirty="0" err="1">
                <a:latin typeface="Quire Sans" panose="020B0502040400020003" pitchFamily="34" charset="0"/>
                <a:cs typeface="Quire Sans" panose="020B0502040400020003" pitchFamily="34" charset="0"/>
              </a:rPr>
              <a:t>Management</a:t>
            </a:r>
            <a:r>
              <a:rPr lang="id-ID" sz="1400" b="1" i="1" dirty="0">
                <a:latin typeface="Quire Sans" panose="020B0502040400020003" pitchFamily="34" charset="0"/>
                <a:cs typeface="Quire Sans" panose="020B0502040400020003" pitchFamily="34" charset="0"/>
              </a:rPr>
              <a:t>)</a:t>
            </a:r>
          </a:p>
        </p:txBody>
      </p:sp>
      <p:sp>
        <p:nvSpPr>
          <p:cNvPr id="21" name="TextBox 20">
            <a:extLst>
              <a:ext uri="{FF2B5EF4-FFF2-40B4-BE49-F238E27FC236}">
                <a16:creationId xmlns:a16="http://schemas.microsoft.com/office/drawing/2014/main" id="{9824A00D-5276-0979-3061-9F5CFB8DB092}"/>
              </a:ext>
            </a:extLst>
          </p:cNvPr>
          <p:cNvSpPr txBox="1"/>
          <p:nvPr/>
        </p:nvSpPr>
        <p:spPr>
          <a:xfrm>
            <a:off x="1398493" y="1004966"/>
            <a:ext cx="7010400" cy="738664"/>
          </a:xfrm>
          <a:prstGeom prst="rect">
            <a:avLst/>
          </a:prstGeom>
          <a:noFill/>
        </p:spPr>
        <p:txBody>
          <a:bodyPr wrap="square" rtlCol="0">
            <a:spAutoFit/>
          </a:bodyPr>
          <a:lstStyle/>
          <a:p>
            <a:pPr algn="just"/>
            <a:r>
              <a:rPr lang="id-ID" sz="1400" dirty="0">
                <a:latin typeface="Quire Sans Light" panose="020B0302040400020003" pitchFamily="34" charset="0"/>
              </a:rPr>
              <a:t>Jenjang manajemen tertinggi terdiri atas dewan direksi dan direktur utama. Manajemen puncak bertugas menetapkan kebijakan operasional dan membimbing interaksi organisasi dengan lingkungan.</a:t>
            </a:r>
          </a:p>
        </p:txBody>
      </p:sp>
      <p:sp>
        <p:nvSpPr>
          <p:cNvPr id="22" name="TextBox 21">
            <a:extLst>
              <a:ext uri="{FF2B5EF4-FFF2-40B4-BE49-F238E27FC236}">
                <a16:creationId xmlns:a16="http://schemas.microsoft.com/office/drawing/2014/main" id="{CCC3DD06-7376-027C-2BB6-1194AFBCF9E0}"/>
              </a:ext>
            </a:extLst>
          </p:cNvPr>
          <p:cNvSpPr txBox="1"/>
          <p:nvPr/>
        </p:nvSpPr>
        <p:spPr>
          <a:xfrm>
            <a:off x="1367118" y="2094128"/>
            <a:ext cx="7010400" cy="738664"/>
          </a:xfrm>
          <a:prstGeom prst="rect">
            <a:avLst/>
          </a:prstGeom>
          <a:noFill/>
        </p:spPr>
        <p:txBody>
          <a:bodyPr wrap="square" rtlCol="0">
            <a:spAutoFit/>
          </a:bodyPr>
          <a:lstStyle/>
          <a:p>
            <a:pPr algn="just"/>
            <a:r>
              <a:rPr lang="id-ID" sz="1400" dirty="0">
                <a:latin typeface="Quire Sans Light" panose="020B0302040400020003" pitchFamily="34" charset="0"/>
              </a:rPr>
              <a:t>Manajemen menengah memimpin suatu divisi atau departemen, dengan tugas mengembangkan rencana operasi dan menjalankan tugas-tugas yang ditetapkan manajemen puncak.</a:t>
            </a:r>
          </a:p>
        </p:txBody>
      </p:sp>
      <p:sp>
        <p:nvSpPr>
          <p:cNvPr id="23" name="TextBox 22">
            <a:extLst>
              <a:ext uri="{FF2B5EF4-FFF2-40B4-BE49-F238E27FC236}">
                <a16:creationId xmlns:a16="http://schemas.microsoft.com/office/drawing/2014/main" id="{F6069B49-8843-E4FD-A7EC-0CFA886470EB}"/>
              </a:ext>
            </a:extLst>
          </p:cNvPr>
          <p:cNvSpPr txBox="1"/>
          <p:nvPr/>
        </p:nvSpPr>
        <p:spPr>
          <a:xfrm>
            <a:off x="1380563" y="3137894"/>
            <a:ext cx="7010400" cy="738664"/>
          </a:xfrm>
          <a:prstGeom prst="rect">
            <a:avLst/>
          </a:prstGeom>
          <a:noFill/>
        </p:spPr>
        <p:txBody>
          <a:bodyPr wrap="square" rtlCol="0">
            <a:spAutoFit/>
          </a:bodyPr>
          <a:lstStyle/>
          <a:p>
            <a:pPr algn="just"/>
            <a:r>
              <a:rPr lang="id-ID" sz="1400" dirty="0">
                <a:latin typeface="Quire Sans Light" panose="020B0302040400020003" pitchFamily="34" charset="0"/>
              </a:rPr>
              <a:t>Manajemen pelaksana adalah manajemen yang bertugas menjalankan rencana-rencana yang dibuat manajemen menengah. Manajemen pelaksana juga mengawasi pekerja dan bertanggung jawab kepada manajemen menengah.</a:t>
            </a:r>
          </a:p>
        </p:txBody>
      </p:sp>
    </p:spTree>
    <p:extLst>
      <p:ext uri="{BB962C8B-B14F-4D97-AF65-F5344CB8AC3E}">
        <p14:creationId xmlns:p14="http://schemas.microsoft.com/office/powerpoint/2010/main" val="3611315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C0AF0B-04C6-BA4C-EBE9-8A213348A155}"/>
              </a:ext>
            </a:extLst>
          </p:cNvPr>
          <p:cNvSpPr/>
          <p:nvPr/>
        </p:nvSpPr>
        <p:spPr>
          <a:xfrm>
            <a:off x="12405" y="4248150"/>
            <a:ext cx="9131595" cy="895350"/>
          </a:xfrm>
          <a:prstGeom prst="rect">
            <a:avLst/>
          </a:prstGeom>
          <a:solidFill>
            <a:srgbClr val="E8C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03</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Tingkatan</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1" name="Google Shape;453;p39">
            <a:extLst>
              <a:ext uri="{FF2B5EF4-FFF2-40B4-BE49-F238E27FC236}">
                <a16:creationId xmlns:a16="http://schemas.microsoft.com/office/drawing/2014/main" id="{446B540B-7A29-4157-A004-E0B1F3C25DA3}"/>
              </a:ext>
            </a:extLst>
          </p:cNvPr>
          <p:cNvSpPr/>
          <p:nvPr/>
        </p:nvSpPr>
        <p:spPr>
          <a:xfrm>
            <a:off x="288683" y="659795"/>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latin typeface="Quire Sans" panose="020B0502040400020003" pitchFamily="34" charset="0"/>
                <a:cs typeface="Quire Sans" panose="020B0502040400020003" pitchFamily="34" charset="0"/>
              </a:rPr>
              <a:t>a.</a:t>
            </a:r>
            <a:endParaRPr sz="16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8FAAEF65-85D1-4109-3878-3FC682D65CA6}"/>
              </a:ext>
            </a:extLst>
          </p:cNvPr>
          <p:cNvSpPr txBox="1"/>
          <p:nvPr/>
        </p:nvSpPr>
        <p:spPr>
          <a:xfrm>
            <a:off x="802926" y="752625"/>
            <a:ext cx="396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Produksi</a:t>
            </a:r>
            <a:endParaRPr lang="id-ID" sz="1400" b="1" i="1" dirty="0">
              <a:latin typeface="Quire Sans" panose="020B0502040400020003" pitchFamily="34" charset="0"/>
              <a:cs typeface="Quire Sans" panose="020B0502040400020003" pitchFamily="34" charset="0"/>
            </a:endParaRPr>
          </a:p>
        </p:txBody>
      </p:sp>
      <p:sp>
        <p:nvSpPr>
          <p:cNvPr id="2" name="TextBox 1">
            <a:extLst>
              <a:ext uri="{FF2B5EF4-FFF2-40B4-BE49-F238E27FC236}">
                <a16:creationId xmlns:a16="http://schemas.microsoft.com/office/drawing/2014/main" id="{5E9854BA-D07D-4344-AC95-D13F3CD5EF99}"/>
              </a:ext>
            </a:extLst>
          </p:cNvPr>
          <p:cNvSpPr txBox="1"/>
          <p:nvPr/>
        </p:nvSpPr>
        <p:spPr>
          <a:xfrm>
            <a:off x="914400" y="1060402"/>
            <a:ext cx="7620000" cy="1169551"/>
          </a:xfrm>
          <a:prstGeom prst="rect">
            <a:avLst/>
          </a:prstGeom>
          <a:solidFill>
            <a:schemeClr val="bg2"/>
          </a:solidFill>
        </p:spPr>
        <p:txBody>
          <a:bodyPr wrap="square" rtlCol="0">
            <a:spAutoFit/>
          </a:bodyPr>
          <a:lstStyle/>
          <a:p>
            <a:pPr marL="342900" indent="-342900" algn="just">
              <a:buAutoNum type="arabicParenR"/>
            </a:pPr>
            <a:r>
              <a:rPr lang="id-ID" sz="1400" b="1" dirty="0">
                <a:latin typeface="Quire Sans Light" panose="020B0302040400020003" pitchFamily="34" charset="0"/>
              </a:rPr>
              <a:t>Pengertian manajemen produksi</a:t>
            </a:r>
          </a:p>
          <a:p>
            <a:pPr algn="just"/>
            <a:r>
              <a:rPr lang="id-ID" sz="1400" dirty="0">
                <a:latin typeface="Quire Sans Light" panose="020B0302040400020003" pitchFamily="34" charset="0"/>
              </a:rPr>
              <a:t>Manajemen produksi adalah rangkaian kegiatan yang terencana dan terkendali dalam rangka mengubah </a:t>
            </a:r>
            <a:r>
              <a:rPr lang="id-ID" sz="1400" dirty="0" err="1">
                <a:latin typeface="Quire Sans Light" panose="020B0302040400020003" pitchFamily="34" charset="0"/>
              </a:rPr>
              <a:t>input</a:t>
            </a:r>
            <a:r>
              <a:rPr lang="id-ID" sz="1400" dirty="0">
                <a:latin typeface="Quire Sans Light" panose="020B0302040400020003" pitchFamily="34" charset="0"/>
              </a:rPr>
              <a:t> menjadi </a:t>
            </a:r>
            <a:r>
              <a:rPr lang="id-ID" sz="1400" i="1" dirty="0" err="1">
                <a:latin typeface="Quire Sans Light" panose="020B0302040400020003" pitchFamily="34" charset="0"/>
              </a:rPr>
              <a:t>output</a:t>
            </a:r>
            <a:r>
              <a:rPr lang="id-ID" sz="1400" i="1" dirty="0">
                <a:latin typeface="Quire Sans Light" panose="020B0302040400020003" pitchFamily="34" charset="0"/>
              </a:rPr>
              <a:t> </a:t>
            </a:r>
            <a:r>
              <a:rPr lang="id-ID" sz="1400" dirty="0">
                <a:latin typeface="Quire Sans Light" panose="020B0302040400020003" pitchFamily="34" charset="0"/>
              </a:rPr>
              <a:t>dan melakukan evaluasi terhadap </a:t>
            </a:r>
            <a:r>
              <a:rPr lang="id-ID" sz="1400" i="1" dirty="0" err="1">
                <a:latin typeface="Quire Sans Light" panose="020B0302040400020003" pitchFamily="34" charset="0"/>
              </a:rPr>
              <a:t>output</a:t>
            </a:r>
            <a:r>
              <a:rPr lang="id-ID" sz="1400" i="1" dirty="0">
                <a:latin typeface="Quire Sans Light" panose="020B0302040400020003" pitchFamily="34" charset="0"/>
              </a:rPr>
              <a:t> </a:t>
            </a:r>
            <a:r>
              <a:rPr lang="id-ID" sz="1400" dirty="0">
                <a:latin typeface="Quire Sans Light" panose="020B0302040400020003" pitchFamily="34" charset="0"/>
              </a:rPr>
              <a:t>melalui umpan balik. Dua hal penting dalam manajemen produksi, yaitu perancangan sistem produksi dan pengendalian sistem produksi.</a:t>
            </a:r>
          </a:p>
        </p:txBody>
      </p:sp>
      <p:sp>
        <p:nvSpPr>
          <p:cNvPr id="12" name="TextBox 11">
            <a:extLst>
              <a:ext uri="{FF2B5EF4-FFF2-40B4-BE49-F238E27FC236}">
                <a16:creationId xmlns:a16="http://schemas.microsoft.com/office/drawing/2014/main" id="{D7BECD66-C5E0-9855-B37F-BC8132063A1C}"/>
              </a:ext>
            </a:extLst>
          </p:cNvPr>
          <p:cNvSpPr txBox="1"/>
          <p:nvPr/>
        </p:nvSpPr>
        <p:spPr>
          <a:xfrm>
            <a:off x="926805" y="2344597"/>
            <a:ext cx="7620000" cy="738664"/>
          </a:xfrm>
          <a:prstGeom prst="rect">
            <a:avLst/>
          </a:prstGeom>
          <a:solidFill>
            <a:schemeClr val="bg2"/>
          </a:solidFill>
        </p:spPr>
        <p:txBody>
          <a:bodyPr wrap="square" rtlCol="0">
            <a:spAutoFit/>
          </a:bodyPr>
          <a:lstStyle/>
          <a:p>
            <a:pPr marL="342900" indent="-342900" algn="just">
              <a:buFont typeface="+mj-lt"/>
              <a:buAutoNum type="arabicParenR" startAt="2"/>
            </a:pPr>
            <a:r>
              <a:rPr lang="id-ID" sz="1400" b="1" dirty="0">
                <a:latin typeface="Quire Sans Light" panose="020B0302040400020003" pitchFamily="34" charset="0"/>
              </a:rPr>
              <a:t>Perancangan sistem produksi</a:t>
            </a:r>
          </a:p>
          <a:p>
            <a:pPr algn="just"/>
            <a:r>
              <a:rPr lang="id-ID" sz="1400" dirty="0">
                <a:latin typeface="Quire Sans Light" panose="020B0302040400020003" pitchFamily="34" charset="0"/>
              </a:rPr>
              <a:t>Ketika merancang sistem produksi, manajemen harus mempertimbangkan rancangan produk (jasa), volume produksi, proses produksi, lokasi dan tata letak, serta rancangan kerja.</a:t>
            </a:r>
          </a:p>
        </p:txBody>
      </p:sp>
      <p:sp>
        <p:nvSpPr>
          <p:cNvPr id="17" name="TextBox 16">
            <a:extLst>
              <a:ext uri="{FF2B5EF4-FFF2-40B4-BE49-F238E27FC236}">
                <a16:creationId xmlns:a16="http://schemas.microsoft.com/office/drawing/2014/main" id="{D7BC02EC-F261-8EBE-40F9-C85E8478A21B}"/>
              </a:ext>
            </a:extLst>
          </p:cNvPr>
          <p:cNvSpPr txBox="1"/>
          <p:nvPr/>
        </p:nvSpPr>
        <p:spPr>
          <a:xfrm>
            <a:off x="926805" y="3206069"/>
            <a:ext cx="7620000" cy="738664"/>
          </a:xfrm>
          <a:prstGeom prst="rect">
            <a:avLst/>
          </a:prstGeom>
          <a:solidFill>
            <a:schemeClr val="bg2"/>
          </a:solidFill>
        </p:spPr>
        <p:txBody>
          <a:bodyPr wrap="square" rtlCol="0">
            <a:spAutoFit/>
          </a:bodyPr>
          <a:lstStyle/>
          <a:p>
            <a:pPr marL="342900" indent="-342900" algn="just">
              <a:buFont typeface="+mj-lt"/>
              <a:buAutoNum type="arabicParenR" startAt="3"/>
            </a:pPr>
            <a:r>
              <a:rPr lang="id-ID" sz="1400" b="1" dirty="0">
                <a:latin typeface="Quire Sans Light" panose="020B0302040400020003" pitchFamily="34" charset="0"/>
              </a:rPr>
              <a:t>Pengendalian sistem produksi</a:t>
            </a:r>
          </a:p>
          <a:p>
            <a:pPr algn="just"/>
            <a:r>
              <a:rPr lang="id-ID" sz="1400" dirty="0">
                <a:latin typeface="Quire Sans Light" panose="020B0302040400020003" pitchFamily="34" charset="0"/>
              </a:rPr>
              <a:t>Pengendalian sistem produksi berkaitan dengan dua masalah utama manajemen operasi, yaitu masalah mutu dan persediaan. </a:t>
            </a:r>
          </a:p>
        </p:txBody>
      </p:sp>
    </p:spTree>
    <p:extLst>
      <p:ext uri="{BB962C8B-B14F-4D97-AF65-F5344CB8AC3E}">
        <p14:creationId xmlns:p14="http://schemas.microsoft.com/office/powerpoint/2010/main" val="32085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C0AF0B-04C6-BA4C-EBE9-8A213348A155}"/>
              </a:ext>
            </a:extLst>
          </p:cNvPr>
          <p:cNvSpPr/>
          <p:nvPr/>
        </p:nvSpPr>
        <p:spPr>
          <a:xfrm>
            <a:off x="12405" y="4248150"/>
            <a:ext cx="9131595" cy="895350"/>
          </a:xfrm>
          <a:prstGeom prst="rect">
            <a:avLst/>
          </a:prstGeom>
          <a:solidFill>
            <a:srgbClr val="E8C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03</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Tingkatan</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1" name="Google Shape;453;p39">
            <a:extLst>
              <a:ext uri="{FF2B5EF4-FFF2-40B4-BE49-F238E27FC236}">
                <a16:creationId xmlns:a16="http://schemas.microsoft.com/office/drawing/2014/main" id="{446B540B-7A29-4157-A004-E0B1F3C25DA3}"/>
              </a:ext>
            </a:extLst>
          </p:cNvPr>
          <p:cNvSpPr/>
          <p:nvPr/>
        </p:nvSpPr>
        <p:spPr>
          <a:xfrm>
            <a:off x="288683" y="659795"/>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latin typeface="Quire Sans" panose="020B0502040400020003" pitchFamily="34" charset="0"/>
                <a:cs typeface="Quire Sans" panose="020B0502040400020003" pitchFamily="34" charset="0"/>
              </a:rPr>
              <a:t>b.</a:t>
            </a:r>
            <a:endParaRPr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8FAAEF65-85D1-4109-3878-3FC682D65CA6}"/>
              </a:ext>
            </a:extLst>
          </p:cNvPr>
          <p:cNvSpPr txBox="1"/>
          <p:nvPr/>
        </p:nvSpPr>
        <p:spPr>
          <a:xfrm>
            <a:off x="802926" y="752625"/>
            <a:ext cx="396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Pemasaran</a:t>
            </a:r>
            <a:endParaRPr lang="id-ID" sz="1400" b="1" i="1" dirty="0">
              <a:latin typeface="Quire Sans" panose="020B0502040400020003" pitchFamily="34" charset="0"/>
              <a:cs typeface="Quire Sans" panose="020B0502040400020003" pitchFamily="34" charset="0"/>
            </a:endParaRPr>
          </a:p>
        </p:txBody>
      </p:sp>
      <p:sp>
        <p:nvSpPr>
          <p:cNvPr id="2" name="TextBox 1">
            <a:extLst>
              <a:ext uri="{FF2B5EF4-FFF2-40B4-BE49-F238E27FC236}">
                <a16:creationId xmlns:a16="http://schemas.microsoft.com/office/drawing/2014/main" id="{5E9854BA-D07D-4344-AC95-D13F3CD5EF99}"/>
              </a:ext>
            </a:extLst>
          </p:cNvPr>
          <p:cNvSpPr txBox="1"/>
          <p:nvPr/>
        </p:nvSpPr>
        <p:spPr>
          <a:xfrm>
            <a:off x="802926" y="1049234"/>
            <a:ext cx="7620000" cy="954107"/>
          </a:xfrm>
          <a:prstGeom prst="rect">
            <a:avLst/>
          </a:prstGeom>
          <a:solidFill>
            <a:schemeClr val="bg2"/>
          </a:solidFill>
        </p:spPr>
        <p:txBody>
          <a:bodyPr wrap="square" rtlCol="0">
            <a:spAutoFit/>
          </a:bodyPr>
          <a:lstStyle/>
          <a:p>
            <a:pPr algn="just"/>
            <a:r>
              <a:rPr lang="id-ID" sz="1400" dirty="0">
                <a:latin typeface="Quire Sans Light" panose="020B0302040400020003" pitchFamily="34" charset="0"/>
              </a:rPr>
              <a:t>Manajemen pemasaran dapat diartikan sebagai kegiatan pengaturan secara optimal dari fungsi pemasaran agar kegiatan pertukaran dan penyampaian barang dari produsen ke konsumen dapat berjalan lancar dan memuaskan melalui riset pasar, promosi, pengaturan organisasi pemasaran, sistem distribusi dan cara memuaskan pelanggan. </a:t>
            </a:r>
          </a:p>
        </p:txBody>
      </p:sp>
      <p:sp>
        <p:nvSpPr>
          <p:cNvPr id="16" name="TextBox 15">
            <a:extLst>
              <a:ext uri="{FF2B5EF4-FFF2-40B4-BE49-F238E27FC236}">
                <a16:creationId xmlns:a16="http://schemas.microsoft.com/office/drawing/2014/main" id="{4C070DEE-2984-171F-582A-FA67853F0BCB}"/>
              </a:ext>
            </a:extLst>
          </p:cNvPr>
          <p:cNvSpPr txBox="1"/>
          <p:nvPr/>
        </p:nvSpPr>
        <p:spPr>
          <a:xfrm>
            <a:off x="802926" y="2076815"/>
            <a:ext cx="7620000" cy="1815882"/>
          </a:xfrm>
          <a:prstGeom prst="rect">
            <a:avLst/>
          </a:prstGeom>
          <a:noFill/>
        </p:spPr>
        <p:txBody>
          <a:bodyPr wrap="square" rtlCol="0">
            <a:spAutoFit/>
          </a:bodyPr>
          <a:lstStyle/>
          <a:p>
            <a:pPr algn="just"/>
            <a:r>
              <a:rPr lang="id-ID" sz="1400" dirty="0">
                <a:latin typeface="Quire Sans Light" panose="020B0302040400020003" pitchFamily="34" charset="0"/>
                <a:cs typeface="Quire Sans" panose="020B0502040400020003" pitchFamily="34" charset="0"/>
              </a:rPr>
              <a:t>Hal-hal yang perlu dilakukan oleh manajemen pemasaran.</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Riset pasar. Pasar merupakan indikator pemberian informasi yang memengaruhi bidang-bidang lainnya. Penafsiran pasar sangat berpengaruh terhadap penentuan kebijakan perusahaan. </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Segmentasi, </a:t>
            </a:r>
            <a:r>
              <a:rPr lang="id-ID" sz="1400" i="1" dirty="0" err="1">
                <a:latin typeface="Quire Sans Light" panose="020B0302040400020003" pitchFamily="34" charset="0"/>
                <a:cs typeface="Quire Sans" panose="020B0502040400020003" pitchFamily="34" charset="0"/>
              </a:rPr>
              <a:t>targeting</a:t>
            </a:r>
            <a:r>
              <a:rPr lang="id-ID" sz="1400" i="1" dirty="0">
                <a:latin typeface="Quire Sans Light" panose="020B0302040400020003" pitchFamily="34" charset="0"/>
                <a:cs typeface="Quire Sans" panose="020B0502040400020003" pitchFamily="34" charset="0"/>
              </a:rPr>
              <a:t>, </a:t>
            </a:r>
            <a:r>
              <a:rPr lang="id-ID" sz="1400" dirty="0">
                <a:latin typeface="Quire Sans Light" panose="020B0302040400020003" pitchFamily="34" charset="0"/>
                <a:cs typeface="Quire Sans" panose="020B0502040400020003" pitchFamily="34" charset="0"/>
              </a:rPr>
              <a:t>dan </a:t>
            </a:r>
            <a:r>
              <a:rPr lang="id-ID" sz="1400" i="1" dirty="0" err="1">
                <a:latin typeface="Quire Sans Light" panose="020B0302040400020003" pitchFamily="34" charset="0"/>
                <a:cs typeface="Quire Sans" panose="020B0502040400020003" pitchFamily="34" charset="0"/>
              </a:rPr>
              <a:t>positioning</a:t>
            </a:r>
            <a:r>
              <a:rPr lang="id-ID" sz="1400" i="1" dirty="0">
                <a:latin typeface="Quire Sans Light" panose="020B0302040400020003" pitchFamily="34" charset="0"/>
                <a:cs typeface="Quire Sans" panose="020B0502040400020003" pitchFamily="34" charset="0"/>
              </a:rPr>
              <a:t>. </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Bauran pemasaran </a:t>
            </a:r>
            <a:r>
              <a:rPr lang="id-ID" sz="1400" i="1" dirty="0">
                <a:latin typeface="Quire Sans Light" panose="020B0302040400020003" pitchFamily="34" charset="0"/>
                <a:cs typeface="Quire Sans" panose="020B0502040400020003" pitchFamily="34" charset="0"/>
              </a:rPr>
              <a:t>(</a:t>
            </a:r>
            <a:r>
              <a:rPr lang="id-ID" sz="1400" i="1" dirty="0" err="1">
                <a:latin typeface="Quire Sans Light" panose="020B0302040400020003" pitchFamily="34" charset="0"/>
                <a:cs typeface="Quire Sans" panose="020B0502040400020003" pitchFamily="34" charset="0"/>
              </a:rPr>
              <a:t>marketing</a:t>
            </a:r>
            <a:r>
              <a:rPr lang="id-ID" sz="1400" i="1" dirty="0">
                <a:latin typeface="Quire Sans Light" panose="020B0302040400020003" pitchFamily="34" charset="0"/>
                <a:cs typeface="Quire Sans" panose="020B0502040400020003" pitchFamily="34" charset="0"/>
              </a:rPr>
              <a:t> mix). </a:t>
            </a:r>
            <a:r>
              <a:rPr lang="id-ID" sz="1400" dirty="0">
                <a:latin typeface="Quire Sans Light" panose="020B0302040400020003" pitchFamily="34" charset="0"/>
                <a:cs typeface="Quire Sans" panose="020B0502040400020003" pitchFamily="34" charset="0"/>
              </a:rPr>
              <a:t>Terdapat empat unsur penting yang perlu diperhatikan perusahaan dalam memasarkan produknya kepada konsumen, yaitu produk, harga, promosi, dan distribusi.</a:t>
            </a:r>
          </a:p>
          <a:p>
            <a:pPr marL="342900" indent="-342900" algn="just">
              <a:buFont typeface="+mj-lt"/>
              <a:buAutoNum type="arabicParenR"/>
            </a:pPr>
            <a:r>
              <a:rPr lang="id-ID" sz="1400" dirty="0">
                <a:latin typeface="Quire Sans Light" panose="020B0302040400020003" pitchFamily="34" charset="0"/>
                <a:cs typeface="Quire Sans" panose="020B0502040400020003" pitchFamily="34" charset="0"/>
              </a:rPr>
              <a:t>Kepuasan pelanggan. Pelanggan adalah raja yang harus dipenuhi kebutuhannya.</a:t>
            </a:r>
          </a:p>
        </p:txBody>
      </p:sp>
    </p:spTree>
    <p:extLst>
      <p:ext uri="{BB962C8B-B14F-4D97-AF65-F5344CB8AC3E}">
        <p14:creationId xmlns:p14="http://schemas.microsoft.com/office/powerpoint/2010/main" val="90592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creenshot, rectangle, white, design&#10;&#10;Description automatically generated">
            <a:extLst>
              <a:ext uri="{FF2B5EF4-FFF2-40B4-BE49-F238E27FC236}">
                <a16:creationId xmlns:a16="http://schemas.microsoft.com/office/drawing/2014/main" id="{6600CA9D-5679-3BD6-4FAC-77A457AA5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87" y="0"/>
            <a:ext cx="9170973" cy="4857750"/>
          </a:xfrm>
          <a:prstGeom prst="rect">
            <a:avLst/>
          </a:prstGeom>
        </p:spPr>
      </p:pic>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Google Shape;577;p38">
            <a:extLst>
              <a:ext uri="{FF2B5EF4-FFF2-40B4-BE49-F238E27FC236}">
                <a16:creationId xmlns:a16="http://schemas.microsoft.com/office/drawing/2014/main" id="{688D0F7F-A778-6A29-8C9E-90A350A58480}"/>
              </a:ext>
            </a:extLst>
          </p:cNvPr>
          <p:cNvSpPr txBox="1">
            <a:spLocks/>
          </p:cNvSpPr>
          <p:nvPr/>
        </p:nvSpPr>
        <p:spPr>
          <a:xfrm>
            <a:off x="-30866" y="-13237"/>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200" b="1" dirty="0">
                <a:solidFill>
                  <a:schemeClr val="tx2"/>
                </a:solidFill>
                <a:latin typeface="DM Sans" pitchFamily="2" charset="77"/>
              </a:rPr>
              <a:t>02</a:t>
            </a:r>
          </a:p>
        </p:txBody>
      </p:sp>
      <p:cxnSp>
        <p:nvCxnSpPr>
          <p:cNvPr id="4" name="Google Shape;579;p38">
            <a:extLst>
              <a:ext uri="{FF2B5EF4-FFF2-40B4-BE49-F238E27FC236}">
                <a16:creationId xmlns:a16="http://schemas.microsoft.com/office/drawing/2014/main" id="{72EB7429-9167-BEC5-ED7D-FFE161A756F7}"/>
              </a:ext>
            </a:extLst>
          </p:cNvPr>
          <p:cNvCxnSpPr>
            <a:cxnSpLocks/>
          </p:cNvCxnSpPr>
          <p:nvPr/>
        </p:nvCxnSpPr>
        <p:spPr>
          <a:xfrm>
            <a:off x="215419" y="672563"/>
            <a:ext cx="813513"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5" name="TextBox 4">
            <a:extLst>
              <a:ext uri="{FF2B5EF4-FFF2-40B4-BE49-F238E27FC236}">
                <a16:creationId xmlns:a16="http://schemas.microsoft.com/office/drawing/2014/main" id="{883D1AF9-4FDF-AF42-09F4-DF80618661AD}"/>
              </a:ext>
            </a:extLst>
          </p:cNvPr>
          <p:cNvSpPr txBox="1"/>
          <p:nvPr/>
        </p:nvSpPr>
        <p:spPr>
          <a:xfrm>
            <a:off x="1028932" y="457028"/>
            <a:ext cx="4832685" cy="400110"/>
          </a:xfrm>
          <a:prstGeom prst="rect">
            <a:avLst/>
          </a:prstGeom>
          <a:noFill/>
        </p:spPr>
        <p:txBody>
          <a:bodyPr wrap="square" rtlCol="0">
            <a:spAutoFit/>
          </a:bodyPr>
          <a:lstStyle/>
          <a:p>
            <a:r>
              <a:rPr lang="id-ID" sz="2000" b="1" dirty="0">
                <a:solidFill>
                  <a:schemeClr val="bg2">
                    <a:lumMod val="25000"/>
                  </a:schemeClr>
                </a:solidFill>
                <a:latin typeface="DM Sans" pitchFamily="2" charset="77"/>
              </a:rPr>
              <a:t>Fungsi Badan Usaha</a:t>
            </a:r>
          </a:p>
        </p:txBody>
      </p:sp>
      <p:pic>
        <p:nvPicPr>
          <p:cNvPr id="11" name="Picture 10" descr="A building with trees and a parking lot&#10;&#10;Description automatically generated with low confidence">
            <a:extLst>
              <a:ext uri="{FF2B5EF4-FFF2-40B4-BE49-F238E27FC236}">
                <a16:creationId xmlns:a16="http://schemas.microsoft.com/office/drawing/2014/main" id="{1731070C-85EA-EFC7-128A-24ED5AA419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8000" y="1153287"/>
            <a:ext cx="2882900" cy="2882900"/>
          </a:xfrm>
          <a:prstGeom prst="rect">
            <a:avLst/>
          </a:prstGeom>
        </p:spPr>
      </p:pic>
      <p:cxnSp>
        <p:nvCxnSpPr>
          <p:cNvPr id="12" name="Elbow Connector 11">
            <a:extLst>
              <a:ext uri="{FF2B5EF4-FFF2-40B4-BE49-F238E27FC236}">
                <a16:creationId xmlns:a16="http://schemas.microsoft.com/office/drawing/2014/main" id="{0D776536-204F-5D16-908F-4D91E04AFBB7}"/>
              </a:ext>
            </a:extLst>
          </p:cNvPr>
          <p:cNvCxnSpPr>
            <a:cxnSpLocks/>
          </p:cNvCxnSpPr>
          <p:nvPr/>
        </p:nvCxnSpPr>
        <p:spPr>
          <a:xfrm rot="10800000">
            <a:off x="2641377" y="2956424"/>
            <a:ext cx="676363" cy="16321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Elbow Connector 12">
            <a:extLst>
              <a:ext uri="{FF2B5EF4-FFF2-40B4-BE49-F238E27FC236}">
                <a16:creationId xmlns:a16="http://schemas.microsoft.com/office/drawing/2014/main" id="{52F4F375-1C86-7265-1DBC-182EE42421EC}"/>
              </a:ext>
            </a:extLst>
          </p:cNvPr>
          <p:cNvCxnSpPr>
            <a:cxnSpLocks/>
          </p:cNvCxnSpPr>
          <p:nvPr/>
        </p:nvCxnSpPr>
        <p:spPr>
          <a:xfrm flipV="1">
            <a:off x="5323018" y="2372487"/>
            <a:ext cx="918465" cy="29600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 name="Elbow Connector 13">
            <a:extLst>
              <a:ext uri="{FF2B5EF4-FFF2-40B4-BE49-F238E27FC236}">
                <a16:creationId xmlns:a16="http://schemas.microsoft.com/office/drawing/2014/main" id="{20CB2F13-030B-D904-E638-CD168C4EA77E}"/>
              </a:ext>
            </a:extLst>
          </p:cNvPr>
          <p:cNvCxnSpPr>
            <a:cxnSpLocks/>
          </p:cNvCxnSpPr>
          <p:nvPr/>
        </p:nvCxnSpPr>
        <p:spPr>
          <a:xfrm rot="10800000">
            <a:off x="3269683" y="1419703"/>
            <a:ext cx="690608" cy="27944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5" name="Rounded Rectangle 14">
            <a:extLst>
              <a:ext uri="{FF2B5EF4-FFF2-40B4-BE49-F238E27FC236}">
                <a16:creationId xmlns:a16="http://schemas.microsoft.com/office/drawing/2014/main" id="{B930DDDE-256B-E590-E3BC-936E5EEEE182}"/>
              </a:ext>
            </a:extLst>
          </p:cNvPr>
          <p:cNvSpPr/>
          <p:nvPr/>
        </p:nvSpPr>
        <p:spPr>
          <a:xfrm>
            <a:off x="672011" y="2750312"/>
            <a:ext cx="1915295" cy="4581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err="1">
                <a:solidFill>
                  <a:schemeClr val="accent6">
                    <a:lumMod val="75000"/>
                  </a:schemeClr>
                </a:solidFill>
                <a:latin typeface="Aharoni" panose="02010803020104030203" pitchFamily="2" charset="-79"/>
                <a:cs typeface="Aharoni" panose="02010803020104030203" pitchFamily="2" charset="-79"/>
              </a:rPr>
              <a:t>Fungsi</a:t>
            </a:r>
            <a:r>
              <a:rPr lang="en-US" sz="1600" dirty="0">
                <a:solidFill>
                  <a:schemeClr val="accent6">
                    <a:lumMod val="75000"/>
                  </a:schemeClr>
                </a:solidFill>
                <a:latin typeface="Aharoni" panose="02010803020104030203" pitchFamily="2" charset="-79"/>
                <a:cs typeface="Aharoni" panose="02010803020104030203" pitchFamily="2" charset="-79"/>
              </a:rPr>
              <a:t> </a:t>
            </a:r>
            <a:r>
              <a:rPr lang="en-US" sz="1600" dirty="0" err="1">
                <a:solidFill>
                  <a:schemeClr val="accent6">
                    <a:lumMod val="75000"/>
                  </a:schemeClr>
                </a:solidFill>
                <a:latin typeface="Aharoni" panose="02010803020104030203" pitchFamily="2" charset="-79"/>
                <a:cs typeface="Aharoni" panose="02010803020104030203" pitchFamily="2" charset="-79"/>
              </a:rPr>
              <a:t>Sosial</a:t>
            </a:r>
            <a:endParaRPr sz="1600" dirty="0">
              <a:solidFill>
                <a:schemeClr val="accent6">
                  <a:lumMod val="75000"/>
                </a:schemeClr>
              </a:solidFill>
              <a:latin typeface="Aharoni" panose="02010803020104030203" pitchFamily="2" charset="-79"/>
              <a:cs typeface="Aharoni" panose="02010803020104030203" pitchFamily="2" charset="-79"/>
            </a:endParaRPr>
          </a:p>
        </p:txBody>
      </p:sp>
      <p:sp>
        <p:nvSpPr>
          <p:cNvPr id="17" name="Rounded Rectangle 16">
            <a:extLst>
              <a:ext uri="{FF2B5EF4-FFF2-40B4-BE49-F238E27FC236}">
                <a16:creationId xmlns:a16="http://schemas.microsoft.com/office/drawing/2014/main" id="{DE4076E3-AB54-E885-8014-6E700EE67A8D}"/>
              </a:ext>
            </a:extLst>
          </p:cNvPr>
          <p:cNvSpPr/>
          <p:nvPr/>
        </p:nvSpPr>
        <p:spPr>
          <a:xfrm>
            <a:off x="6337523" y="2114686"/>
            <a:ext cx="2342359" cy="5626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err="1">
                <a:solidFill>
                  <a:schemeClr val="accent6">
                    <a:lumMod val="75000"/>
                  </a:schemeClr>
                </a:solidFill>
                <a:latin typeface="Aharoni" panose="02010803020104030203" pitchFamily="2" charset="-79"/>
                <a:cs typeface="Aharoni" panose="02010803020104030203" pitchFamily="2" charset="-79"/>
              </a:rPr>
              <a:t>Fungsi</a:t>
            </a:r>
            <a:r>
              <a:rPr lang="en-US" sz="1600" dirty="0">
                <a:solidFill>
                  <a:schemeClr val="accent6">
                    <a:lumMod val="75000"/>
                  </a:schemeClr>
                </a:solidFill>
                <a:latin typeface="Aharoni" panose="02010803020104030203" pitchFamily="2" charset="-79"/>
                <a:cs typeface="Aharoni" panose="02010803020104030203" pitchFamily="2" charset="-79"/>
              </a:rPr>
              <a:t> Pembangunan Ekonomi</a:t>
            </a:r>
            <a:endParaRPr sz="1600" dirty="0">
              <a:solidFill>
                <a:schemeClr val="accent6">
                  <a:lumMod val="75000"/>
                </a:schemeClr>
              </a:solidFill>
              <a:latin typeface="Aharoni" panose="02010803020104030203" pitchFamily="2" charset="-79"/>
              <a:cs typeface="Aharoni" panose="02010803020104030203" pitchFamily="2" charset="-79"/>
            </a:endParaRPr>
          </a:p>
        </p:txBody>
      </p:sp>
      <p:sp>
        <p:nvSpPr>
          <p:cNvPr id="18" name="Rounded Rectangle 17">
            <a:extLst>
              <a:ext uri="{FF2B5EF4-FFF2-40B4-BE49-F238E27FC236}">
                <a16:creationId xmlns:a16="http://schemas.microsoft.com/office/drawing/2014/main" id="{B45FF40C-9433-B9E6-4131-C43209DD0597}"/>
              </a:ext>
            </a:extLst>
          </p:cNvPr>
          <p:cNvSpPr/>
          <p:nvPr/>
        </p:nvSpPr>
        <p:spPr>
          <a:xfrm>
            <a:off x="1278468" y="1178087"/>
            <a:ext cx="1915295" cy="4581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err="1">
                <a:solidFill>
                  <a:schemeClr val="accent6">
                    <a:lumMod val="75000"/>
                  </a:schemeClr>
                </a:solidFill>
                <a:latin typeface="Aharoni" panose="02010803020104030203" pitchFamily="2" charset="-79"/>
                <a:cs typeface="Aharoni" panose="02010803020104030203" pitchFamily="2" charset="-79"/>
              </a:rPr>
              <a:t>Fungsi</a:t>
            </a:r>
            <a:r>
              <a:rPr lang="en-US" sz="1600" dirty="0">
                <a:solidFill>
                  <a:schemeClr val="accent6">
                    <a:lumMod val="75000"/>
                  </a:schemeClr>
                </a:solidFill>
                <a:latin typeface="Aharoni" panose="02010803020104030203" pitchFamily="2" charset="-79"/>
                <a:cs typeface="Aharoni" panose="02010803020104030203" pitchFamily="2" charset="-79"/>
              </a:rPr>
              <a:t> </a:t>
            </a:r>
            <a:r>
              <a:rPr lang="en-US" sz="1600" dirty="0" err="1">
                <a:solidFill>
                  <a:schemeClr val="accent6">
                    <a:lumMod val="75000"/>
                  </a:schemeClr>
                </a:solidFill>
                <a:latin typeface="Aharoni" panose="02010803020104030203" pitchFamily="2" charset="-79"/>
                <a:cs typeface="Aharoni" panose="02010803020104030203" pitchFamily="2" charset="-79"/>
              </a:rPr>
              <a:t>Komersial</a:t>
            </a:r>
            <a:endParaRPr sz="1600" dirty="0">
              <a:solidFill>
                <a:schemeClr val="accent6">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45440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C0AF0B-04C6-BA4C-EBE9-8A213348A155}"/>
              </a:ext>
            </a:extLst>
          </p:cNvPr>
          <p:cNvSpPr/>
          <p:nvPr/>
        </p:nvSpPr>
        <p:spPr>
          <a:xfrm>
            <a:off x="12405" y="4248150"/>
            <a:ext cx="9131595" cy="895350"/>
          </a:xfrm>
          <a:prstGeom prst="rect">
            <a:avLst/>
          </a:prstGeom>
          <a:solidFill>
            <a:srgbClr val="E8C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03</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Tingkatan</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1" name="Google Shape;453;p39">
            <a:extLst>
              <a:ext uri="{FF2B5EF4-FFF2-40B4-BE49-F238E27FC236}">
                <a16:creationId xmlns:a16="http://schemas.microsoft.com/office/drawing/2014/main" id="{446B540B-7A29-4157-A004-E0B1F3C25DA3}"/>
              </a:ext>
            </a:extLst>
          </p:cNvPr>
          <p:cNvSpPr/>
          <p:nvPr/>
        </p:nvSpPr>
        <p:spPr>
          <a:xfrm>
            <a:off x="288683" y="659795"/>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latin typeface="Quire Sans" panose="020B0502040400020003" pitchFamily="34" charset="0"/>
                <a:cs typeface="Quire Sans" panose="020B0502040400020003" pitchFamily="34" charset="0"/>
              </a:rPr>
              <a:t>c.</a:t>
            </a:r>
            <a:endParaRPr sz="16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8FAAEF65-85D1-4109-3878-3FC682D65CA6}"/>
              </a:ext>
            </a:extLst>
          </p:cNvPr>
          <p:cNvSpPr txBox="1"/>
          <p:nvPr/>
        </p:nvSpPr>
        <p:spPr>
          <a:xfrm>
            <a:off x="802926" y="752625"/>
            <a:ext cx="396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Keuangan</a:t>
            </a:r>
            <a:endParaRPr lang="id-ID" sz="1400" b="1" i="1" dirty="0">
              <a:latin typeface="Quire Sans" panose="020B0502040400020003" pitchFamily="34" charset="0"/>
              <a:cs typeface="Quire Sans" panose="020B0502040400020003" pitchFamily="34" charset="0"/>
            </a:endParaRPr>
          </a:p>
        </p:txBody>
      </p:sp>
      <p:sp>
        <p:nvSpPr>
          <p:cNvPr id="2" name="TextBox 1">
            <a:extLst>
              <a:ext uri="{FF2B5EF4-FFF2-40B4-BE49-F238E27FC236}">
                <a16:creationId xmlns:a16="http://schemas.microsoft.com/office/drawing/2014/main" id="{5E9854BA-D07D-4344-AC95-D13F3CD5EF99}"/>
              </a:ext>
            </a:extLst>
          </p:cNvPr>
          <p:cNvSpPr txBox="1"/>
          <p:nvPr/>
        </p:nvSpPr>
        <p:spPr>
          <a:xfrm>
            <a:off x="802926" y="1049234"/>
            <a:ext cx="7620000" cy="523220"/>
          </a:xfrm>
          <a:prstGeom prst="rect">
            <a:avLst/>
          </a:prstGeom>
          <a:solidFill>
            <a:schemeClr val="bg2"/>
          </a:solidFill>
        </p:spPr>
        <p:txBody>
          <a:bodyPr wrap="square" rtlCol="0">
            <a:spAutoFit/>
          </a:bodyPr>
          <a:lstStyle/>
          <a:p>
            <a:pPr algn="just"/>
            <a:r>
              <a:rPr lang="id-ID" sz="1400" dirty="0">
                <a:latin typeface="Quire Sans Light" panose="020B0302040400020003" pitchFamily="34" charset="0"/>
              </a:rPr>
              <a:t>Manajemen keuangan adalah manajemen yang berhubungan dengan langkah untuk mendapatkan dana yang dibutuhkan dan cara penggunaannya dalam rangka mencapai tujuan. </a:t>
            </a:r>
          </a:p>
        </p:txBody>
      </p:sp>
      <p:sp>
        <p:nvSpPr>
          <p:cNvPr id="16" name="TextBox 15">
            <a:extLst>
              <a:ext uri="{FF2B5EF4-FFF2-40B4-BE49-F238E27FC236}">
                <a16:creationId xmlns:a16="http://schemas.microsoft.com/office/drawing/2014/main" id="{4C070DEE-2984-171F-582A-FA67853F0BCB}"/>
              </a:ext>
            </a:extLst>
          </p:cNvPr>
          <p:cNvSpPr txBox="1"/>
          <p:nvPr/>
        </p:nvSpPr>
        <p:spPr>
          <a:xfrm>
            <a:off x="802926" y="1684479"/>
            <a:ext cx="7620000" cy="2462213"/>
          </a:xfrm>
          <a:prstGeom prst="rect">
            <a:avLst/>
          </a:prstGeom>
          <a:noFill/>
        </p:spPr>
        <p:txBody>
          <a:bodyPr wrap="square" rtlCol="0">
            <a:spAutoFit/>
          </a:bodyPr>
          <a:lstStyle/>
          <a:p>
            <a:pPr algn="just"/>
            <a:r>
              <a:rPr lang="id-ID" sz="1400" dirty="0">
                <a:latin typeface="Quire Sans Light" panose="020B0302040400020003" pitchFamily="34" charset="0"/>
                <a:cs typeface="Quire Sans" panose="020B0502040400020003" pitchFamily="34" charset="0"/>
              </a:rPr>
              <a:t>Hal-hal yang berkaitan dengan manajemen keuangan.</a:t>
            </a:r>
          </a:p>
          <a:p>
            <a:pPr marL="342900" indent="-342900" algn="just">
              <a:buFont typeface="+mj-lt"/>
              <a:buAutoNum type="arabicParenR"/>
            </a:pPr>
            <a:r>
              <a:rPr lang="id-ID" sz="1400" b="1" dirty="0">
                <a:latin typeface="Quire Sans Light" panose="020B0302040400020003" pitchFamily="34" charset="0"/>
                <a:cs typeface="Quire Sans" panose="020B0502040400020003" pitchFamily="34" charset="0"/>
              </a:rPr>
              <a:t>Sumber dana. </a:t>
            </a:r>
            <a:r>
              <a:rPr lang="id-ID" sz="1400" dirty="0">
                <a:latin typeface="Quire Sans Light" panose="020B0302040400020003" pitchFamily="34" charset="0"/>
                <a:cs typeface="Quire Sans" panose="020B0502040400020003" pitchFamily="34" charset="0"/>
              </a:rPr>
              <a:t>Manajer keuangan harus dapat memilih sumber dana yang akan digunakan dalam perusahaan. Sumber dana tersebut dapat berasal dari dalam perusahaan dan dari luar perusahaan.</a:t>
            </a:r>
          </a:p>
          <a:p>
            <a:pPr marL="342900" indent="-342900" algn="just">
              <a:buFont typeface="+mj-lt"/>
              <a:buAutoNum type="arabicParenR"/>
            </a:pPr>
            <a:r>
              <a:rPr lang="id-ID" sz="1400" b="1" dirty="0">
                <a:latin typeface="Quire Sans Light" panose="020B0302040400020003" pitchFamily="34" charset="0"/>
                <a:cs typeface="Quire Sans" panose="020B0502040400020003" pitchFamily="34" charset="0"/>
              </a:rPr>
              <a:t>Penggunaan dana. </a:t>
            </a:r>
            <a:r>
              <a:rPr lang="id-ID" sz="1400" dirty="0">
                <a:latin typeface="Quire Sans Light" panose="020B0302040400020003" pitchFamily="34" charset="0"/>
                <a:cs typeface="Quire Sans" panose="020B0502040400020003" pitchFamily="34" charset="0"/>
              </a:rPr>
              <a:t>Dana yang ada pada perusahaan, baik yang bersumber dari dalam maupun dari luar perusahaan harus digunakan sebaik mungkin. Hal ini bertujuan agar nilai perusahaan makin meningkat pada masa yang akan datang. Dana dapat digunakan untuk penanaman modal jangka pendek dan penanaman modal jangka panjang.</a:t>
            </a:r>
          </a:p>
          <a:p>
            <a:pPr marL="342900" indent="-342900" algn="just">
              <a:buFont typeface="+mj-lt"/>
              <a:buAutoNum type="arabicParenR"/>
            </a:pPr>
            <a:r>
              <a:rPr lang="id-ID" sz="1400" b="1" dirty="0">
                <a:latin typeface="Quire Sans Light" panose="020B0302040400020003" pitchFamily="34" charset="0"/>
                <a:cs typeface="Quire Sans" panose="020B0502040400020003" pitchFamily="34" charset="0"/>
              </a:rPr>
              <a:t>Pengawasan penggunaan dana. </a:t>
            </a:r>
            <a:r>
              <a:rPr lang="id-ID" sz="1400" dirty="0">
                <a:latin typeface="Quire Sans Light" panose="020B0302040400020003" pitchFamily="34" charset="0"/>
                <a:cs typeface="Quire Sans" panose="020B0502040400020003" pitchFamily="34" charset="0"/>
              </a:rPr>
              <a:t>Dana yang digunakan harus diawasi agar sesuai dengan rencana dan tujuan yang telah ditetapkan. Untuk tujuan efisiensi dan efektivitas sebaiknya menetapkan pola penggunaan dana yang disertai pola pengawasannya.</a:t>
            </a:r>
            <a:endParaRPr lang="id-ID" sz="1400" b="1" dirty="0">
              <a:latin typeface="Quire Sans Light" panose="020B0302040400020003" pitchFamily="34" charset="0"/>
              <a:cs typeface="Quire Sans" panose="020B0502040400020003" pitchFamily="34" charset="0"/>
            </a:endParaRPr>
          </a:p>
        </p:txBody>
      </p:sp>
    </p:spTree>
    <p:extLst>
      <p:ext uri="{BB962C8B-B14F-4D97-AF65-F5344CB8AC3E}">
        <p14:creationId xmlns:p14="http://schemas.microsoft.com/office/powerpoint/2010/main" val="3403420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C0AF0B-04C6-BA4C-EBE9-8A213348A155}"/>
              </a:ext>
            </a:extLst>
          </p:cNvPr>
          <p:cNvSpPr/>
          <p:nvPr/>
        </p:nvSpPr>
        <p:spPr>
          <a:xfrm>
            <a:off x="12405" y="4248150"/>
            <a:ext cx="9131595" cy="895350"/>
          </a:xfrm>
          <a:prstGeom prst="rect">
            <a:avLst/>
          </a:prstGeom>
          <a:solidFill>
            <a:srgbClr val="E8C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03</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Tingkatan</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1" name="Google Shape;453;p39">
            <a:extLst>
              <a:ext uri="{FF2B5EF4-FFF2-40B4-BE49-F238E27FC236}">
                <a16:creationId xmlns:a16="http://schemas.microsoft.com/office/drawing/2014/main" id="{446B540B-7A29-4157-A004-E0B1F3C25DA3}"/>
              </a:ext>
            </a:extLst>
          </p:cNvPr>
          <p:cNvSpPr/>
          <p:nvPr/>
        </p:nvSpPr>
        <p:spPr>
          <a:xfrm>
            <a:off x="288683" y="659795"/>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latin typeface="Quire Sans" panose="020B0502040400020003" pitchFamily="34" charset="0"/>
                <a:cs typeface="Quire Sans" panose="020B0502040400020003" pitchFamily="34" charset="0"/>
              </a:rPr>
              <a:t>d.</a:t>
            </a:r>
            <a:endParaRPr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8FAAEF65-85D1-4109-3878-3FC682D65CA6}"/>
              </a:ext>
            </a:extLst>
          </p:cNvPr>
          <p:cNvSpPr txBox="1"/>
          <p:nvPr/>
        </p:nvSpPr>
        <p:spPr>
          <a:xfrm>
            <a:off x="802926" y="752625"/>
            <a:ext cx="396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Personalia</a:t>
            </a:r>
            <a:endParaRPr lang="id-ID" sz="1400" b="1" i="1" dirty="0">
              <a:latin typeface="Quire Sans" panose="020B0502040400020003" pitchFamily="34" charset="0"/>
              <a:cs typeface="Quire Sans" panose="020B0502040400020003" pitchFamily="34" charset="0"/>
            </a:endParaRPr>
          </a:p>
        </p:txBody>
      </p:sp>
      <p:sp>
        <p:nvSpPr>
          <p:cNvPr id="2" name="TextBox 1">
            <a:extLst>
              <a:ext uri="{FF2B5EF4-FFF2-40B4-BE49-F238E27FC236}">
                <a16:creationId xmlns:a16="http://schemas.microsoft.com/office/drawing/2014/main" id="{5E9854BA-D07D-4344-AC95-D13F3CD5EF99}"/>
              </a:ext>
            </a:extLst>
          </p:cNvPr>
          <p:cNvSpPr txBox="1"/>
          <p:nvPr/>
        </p:nvSpPr>
        <p:spPr>
          <a:xfrm>
            <a:off x="802926" y="1049234"/>
            <a:ext cx="7620000" cy="738664"/>
          </a:xfrm>
          <a:prstGeom prst="rect">
            <a:avLst/>
          </a:prstGeom>
          <a:solidFill>
            <a:schemeClr val="bg2"/>
          </a:solidFill>
        </p:spPr>
        <p:txBody>
          <a:bodyPr wrap="square" rtlCol="0">
            <a:spAutoFit/>
          </a:bodyPr>
          <a:lstStyle/>
          <a:p>
            <a:pPr algn="just"/>
            <a:r>
              <a:rPr lang="id-ID" sz="1400" dirty="0">
                <a:latin typeface="Quire Sans Light" panose="020B0302040400020003" pitchFamily="34" charset="0"/>
              </a:rPr>
              <a:t>Manajemen personalia meliputi perencanaan, pengorganisasian, pengarahan, dan pengendalian atas pengadaan tenaga kerja, pengembangan, kompensasi, integrasi, pemeliharaan, dan pemutusan hubungan kerja (PHK) dengan sumber daya manusia untuk mencapai sasaran perseorangan.</a:t>
            </a:r>
          </a:p>
        </p:txBody>
      </p:sp>
      <p:sp>
        <p:nvSpPr>
          <p:cNvPr id="16" name="TextBox 15">
            <a:extLst>
              <a:ext uri="{FF2B5EF4-FFF2-40B4-BE49-F238E27FC236}">
                <a16:creationId xmlns:a16="http://schemas.microsoft.com/office/drawing/2014/main" id="{4C070DEE-2984-171F-582A-FA67853F0BCB}"/>
              </a:ext>
            </a:extLst>
          </p:cNvPr>
          <p:cNvSpPr txBox="1"/>
          <p:nvPr/>
        </p:nvSpPr>
        <p:spPr>
          <a:xfrm>
            <a:off x="775505" y="1942367"/>
            <a:ext cx="7620000" cy="2292935"/>
          </a:xfrm>
          <a:prstGeom prst="rect">
            <a:avLst/>
          </a:prstGeom>
          <a:noFill/>
        </p:spPr>
        <p:txBody>
          <a:bodyPr wrap="square" rtlCol="0">
            <a:spAutoFit/>
          </a:bodyPr>
          <a:lstStyle/>
          <a:p>
            <a:pPr algn="just"/>
            <a:r>
              <a:rPr lang="id-ID" sz="1300" dirty="0">
                <a:latin typeface="Quire Sans Light" panose="020B0302040400020003" pitchFamily="34" charset="0"/>
                <a:cs typeface="Quire Sans" panose="020B0502040400020003" pitchFamily="34" charset="0"/>
              </a:rPr>
              <a:t>Hal-hal yang berhubungan dengan manajemen personalia.</a:t>
            </a:r>
          </a:p>
          <a:p>
            <a:pPr marL="342900" indent="-342900" algn="just">
              <a:buFont typeface="+mj-lt"/>
              <a:buAutoNum type="arabicParenR"/>
            </a:pPr>
            <a:r>
              <a:rPr lang="id-ID" sz="1300" b="1" dirty="0">
                <a:latin typeface="Quire Sans Light" panose="020B0302040400020003" pitchFamily="34" charset="0"/>
                <a:cs typeface="Quire Sans" panose="020B0502040400020003" pitchFamily="34" charset="0"/>
              </a:rPr>
              <a:t>Penerimaan pegawai. </a:t>
            </a:r>
            <a:r>
              <a:rPr lang="id-ID" sz="1300" dirty="0">
                <a:latin typeface="Quire Sans Light" panose="020B0302040400020003" pitchFamily="34" charset="0"/>
                <a:cs typeface="Quire Sans" panose="020B0502040400020003" pitchFamily="34" charset="0"/>
              </a:rPr>
              <a:t>Penerimaan pegawai harus dapat menjaring sumber daya manusia sesuai dengan kebutuhan. Langkah-langkahnya meliputi analisis jabatan, seleksi penawaran pegawai, serta pelatihan dan pendidikan. </a:t>
            </a:r>
          </a:p>
          <a:p>
            <a:pPr marL="342900" indent="-342900" algn="just">
              <a:buFont typeface="+mj-lt"/>
              <a:buAutoNum type="arabicParenR"/>
            </a:pPr>
            <a:r>
              <a:rPr lang="id-ID" sz="1300" b="1" dirty="0">
                <a:latin typeface="Quire Sans Light" panose="020B0302040400020003" pitchFamily="34" charset="0"/>
                <a:cs typeface="Quire Sans" panose="020B0502040400020003" pitchFamily="34" charset="0"/>
              </a:rPr>
              <a:t>Penilaian pegawai. </a:t>
            </a:r>
            <a:r>
              <a:rPr lang="id-ID" sz="1300" dirty="0">
                <a:latin typeface="Quire Sans Light" panose="020B0302040400020003" pitchFamily="34" charset="0"/>
                <a:cs typeface="Quire Sans" panose="020B0502040400020003" pitchFamily="34" charset="0"/>
              </a:rPr>
              <a:t>Pegawai sebagai bagian dari perusahaan harus dinilai atas prestasi dan kemampuannya dalam melakukan pekerjaan. Penilaian harus didasarkan atas sikap yang objektif. </a:t>
            </a:r>
          </a:p>
          <a:p>
            <a:pPr marL="342900" indent="-342900" algn="just">
              <a:buFont typeface="+mj-lt"/>
              <a:buAutoNum type="arabicParenR"/>
            </a:pPr>
            <a:r>
              <a:rPr lang="id-ID" sz="1300" b="1" dirty="0">
                <a:latin typeface="Quire Sans Light" panose="020B0302040400020003" pitchFamily="34" charset="0"/>
                <a:cs typeface="Quire Sans" panose="020B0502040400020003" pitchFamily="34" charset="0"/>
              </a:rPr>
              <a:t>Promosi dan mutasi. </a:t>
            </a:r>
            <a:r>
              <a:rPr lang="id-ID" sz="1300" dirty="0">
                <a:latin typeface="Quire Sans Light" panose="020B0302040400020003" pitchFamily="34" charset="0"/>
                <a:cs typeface="Quire Sans" panose="020B0502040400020003" pitchFamily="34" charset="0"/>
              </a:rPr>
              <a:t>Setelah mengadakan penilaian atas pegawai yang bersangkutan, ada beberapa kemungkinan, yaitu pertimbangan untuk memberhentikan, dipindahkan ke lingkup pekerjaan yang lebih sempit, dipindahkan ke jabatan lain, dan promosi.</a:t>
            </a:r>
          </a:p>
          <a:p>
            <a:pPr marL="342900" indent="-342900" algn="just">
              <a:buFont typeface="+mj-lt"/>
              <a:buAutoNum type="arabicParenR"/>
            </a:pPr>
            <a:r>
              <a:rPr lang="id-ID" sz="1300" b="1" dirty="0">
                <a:latin typeface="Quire Sans Light" panose="020B0302040400020003" pitchFamily="34" charset="0"/>
                <a:cs typeface="Quire Sans" panose="020B0502040400020003" pitchFamily="34" charset="0"/>
              </a:rPr>
              <a:t>Motivasi. </a:t>
            </a:r>
            <a:r>
              <a:rPr lang="id-ID" sz="1300" dirty="0">
                <a:latin typeface="Quire Sans Light" panose="020B0302040400020003" pitchFamily="34" charset="0"/>
                <a:cs typeface="Quire Sans" panose="020B0502040400020003" pitchFamily="34" charset="0"/>
              </a:rPr>
              <a:t>Untuk bekerja secara maksimal, seorang karyawan perlu diberikan motivasi, antara lain penghargaan, pujian, kepastian pengembangan diri. </a:t>
            </a:r>
            <a:endParaRPr lang="id-ID" sz="1300" b="1" dirty="0">
              <a:latin typeface="Quire Sans Light" panose="020B0302040400020003" pitchFamily="34" charset="0"/>
              <a:cs typeface="Quire Sans" panose="020B0502040400020003" pitchFamily="34" charset="0"/>
            </a:endParaRPr>
          </a:p>
        </p:txBody>
      </p:sp>
    </p:spTree>
    <p:extLst>
      <p:ext uri="{BB962C8B-B14F-4D97-AF65-F5344CB8AC3E}">
        <p14:creationId xmlns:p14="http://schemas.microsoft.com/office/powerpoint/2010/main" val="3376703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C0AF0B-04C6-BA4C-EBE9-8A213348A155}"/>
              </a:ext>
            </a:extLst>
          </p:cNvPr>
          <p:cNvSpPr/>
          <p:nvPr/>
        </p:nvSpPr>
        <p:spPr>
          <a:xfrm>
            <a:off x="12405" y="4248150"/>
            <a:ext cx="9131595" cy="895350"/>
          </a:xfrm>
          <a:prstGeom prst="rect">
            <a:avLst/>
          </a:prstGeom>
          <a:solidFill>
            <a:srgbClr val="E8C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a:extLst>
              <a:ext uri="{FF2B5EF4-FFF2-40B4-BE49-F238E27FC236}">
                <a16:creationId xmlns:a16="http://schemas.microsoft.com/office/drawing/2014/main" id="{AE6D74D1-2269-88CB-3DB7-6CF2CC13DD9E}"/>
              </a:ext>
            </a:extLst>
          </p:cNvPr>
          <p:cNvGrpSpPr/>
          <p:nvPr/>
        </p:nvGrpSpPr>
        <p:grpSpPr>
          <a:xfrm>
            <a:off x="12405" y="4314973"/>
            <a:ext cx="9144000" cy="841375"/>
            <a:chOff x="0" y="4302125"/>
            <a:chExt cx="9144000" cy="841375"/>
          </a:xfrm>
        </p:grpSpPr>
        <p:grpSp>
          <p:nvGrpSpPr>
            <p:cNvPr id="4" name="Group 3">
              <a:extLst>
                <a:ext uri="{FF2B5EF4-FFF2-40B4-BE49-F238E27FC236}">
                  <a16:creationId xmlns:a16="http://schemas.microsoft.com/office/drawing/2014/main" id="{FABEB016-875D-C59B-3357-EC8C781FF432}"/>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80A3F7B0-70E4-1FDD-37FA-BA9679F714A7}"/>
                  </a:ext>
                </a:extLst>
              </p:cNvPr>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a:extLst>
                    <a:ext uri="{FF2B5EF4-FFF2-40B4-BE49-F238E27FC236}">
                      <a16:creationId xmlns:a16="http://schemas.microsoft.com/office/drawing/2014/main" id="{B22F4312-1312-E624-6349-83B596EC5C4F}"/>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9" name="TextBox 16">
                  <a:extLst>
                    <a:ext uri="{FF2B5EF4-FFF2-40B4-BE49-F238E27FC236}">
                      <a16:creationId xmlns:a16="http://schemas.microsoft.com/office/drawing/2014/main" id="{9A8E21EE-3917-096F-8C7C-8BD9EF8FF103}"/>
                    </a:ext>
                  </a:extLst>
                </p:cNvPr>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7" name="Picture 6" descr="A picture containing text&#10;&#10;Description automatically generated">
                <a:extLst>
                  <a:ext uri="{FF2B5EF4-FFF2-40B4-BE49-F238E27FC236}">
                    <a16:creationId xmlns:a16="http://schemas.microsoft.com/office/drawing/2014/main" id="{E82AEA03-564B-2000-4C80-D67A08F21C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5" name="Rectangle 4">
              <a:extLst>
                <a:ext uri="{FF2B5EF4-FFF2-40B4-BE49-F238E27FC236}">
                  <a16:creationId xmlns:a16="http://schemas.microsoft.com/office/drawing/2014/main" id="{5F3C91E2-5FAE-2719-5D86-6C4E80D9A7E4}"/>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Google Shape;2260;p38">
            <a:extLst>
              <a:ext uri="{FF2B5EF4-FFF2-40B4-BE49-F238E27FC236}">
                <a16:creationId xmlns:a16="http://schemas.microsoft.com/office/drawing/2014/main" id="{5BED23E0-BECD-07E1-02DF-BF40B196538B}"/>
              </a:ext>
            </a:extLst>
          </p:cNvPr>
          <p:cNvSpPr txBox="1">
            <a:spLocks/>
          </p:cNvSpPr>
          <p:nvPr/>
        </p:nvSpPr>
        <p:spPr>
          <a:xfrm>
            <a:off x="30079" y="103040"/>
            <a:ext cx="966045" cy="6096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000" dirty="0">
                <a:solidFill>
                  <a:schemeClr val="accent2">
                    <a:lumMod val="75000"/>
                  </a:schemeClr>
                </a:solidFill>
                <a:latin typeface="Hiragino Kaku Gothic StdN W8" panose="020B0800000000000000" pitchFamily="34" charset="-128"/>
                <a:ea typeface="Hiragino Kaku Gothic StdN W8" panose="020B0800000000000000" pitchFamily="34" charset="-128"/>
              </a:rPr>
              <a:t>03</a:t>
            </a:r>
          </a:p>
        </p:txBody>
      </p:sp>
      <p:sp>
        <p:nvSpPr>
          <p:cNvPr id="15" name="Google Shape;2259;p38">
            <a:extLst>
              <a:ext uri="{FF2B5EF4-FFF2-40B4-BE49-F238E27FC236}">
                <a16:creationId xmlns:a16="http://schemas.microsoft.com/office/drawing/2014/main" id="{924860A0-950E-25FB-C05E-34E320445FB7}"/>
              </a:ext>
            </a:extLst>
          </p:cNvPr>
          <p:cNvSpPr txBox="1">
            <a:spLocks/>
          </p:cNvSpPr>
          <p:nvPr/>
        </p:nvSpPr>
        <p:spPr>
          <a:xfrm>
            <a:off x="775505" y="135036"/>
            <a:ext cx="3415495" cy="5334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1800" dirty="0" err="1">
                <a:solidFill>
                  <a:srgbClr val="002060"/>
                </a:solidFill>
                <a:latin typeface="Hiragino Kaku Gothic StdN W8" panose="020B0800000000000000" pitchFamily="34" charset="-128"/>
                <a:ea typeface="Hiragino Kaku Gothic StdN W8" panose="020B0800000000000000" pitchFamily="34" charset="-128"/>
              </a:rPr>
              <a:t>Tingkatan</a:t>
            </a:r>
            <a:r>
              <a:rPr lang="en-US" sz="1800" dirty="0">
                <a:solidFill>
                  <a:srgbClr val="002060"/>
                </a:solidFill>
                <a:latin typeface="Hiragino Kaku Gothic StdN W8" panose="020B0800000000000000" pitchFamily="34" charset="-128"/>
                <a:ea typeface="Hiragino Kaku Gothic StdN W8" panose="020B0800000000000000" pitchFamily="34" charset="-128"/>
              </a:rPr>
              <a:t> </a:t>
            </a:r>
            <a:r>
              <a:rPr lang="en-US" sz="1800" dirty="0" err="1">
                <a:solidFill>
                  <a:srgbClr val="002060"/>
                </a:solidFill>
                <a:latin typeface="Hiragino Kaku Gothic StdN W8" panose="020B0800000000000000" pitchFamily="34" charset="-128"/>
                <a:ea typeface="Hiragino Kaku Gothic StdN W8" panose="020B0800000000000000" pitchFamily="34" charset="-128"/>
              </a:rPr>
              <a:t>Manajemen</a:t>
            </a:r>
            <a:endParaRPr lang="en-US" sz="18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11" name="Google Shape;453;p39">
            <a:extLst>
              <a:ext uri="{FF2B5EF4-FFF2-40B4-BE49-F238E27FC236}">
                <a16:creationId xmlns:a16="http://schemas.microsoft.com/office/drawing/2014/main" id="{446B540B-7A29-4157-A004-E0B1F3C25DA3}"/>
              </a:ext>
            </a:extLst>
          </p:cNvPr>
          <p:cNvSpPr/>
          <p:nvPr/>
        </p:nvSpPr>
        <p:spPr>
          <a:xfrm>
            <a:off x="288683" y="659795"/>
            <a:ext cx="514243" cy="473532"/>
          </a:xfrm>
          <a:prstGeom prst="ellipse">
            <a:avLst/>
          </a:prstGeom>
          <a:solidFill>
            <a:srgbClr val="FFC000">
              <a:alpha val="72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latin typeface="Quire Sans" panose="020B0502040400020003" pitchFamily="34" charset="0"/>
                <a:cs typeface="Quire Sans" panose="020B0502040400020003" pitchFamily="34" charset="0"/>
              </a:rPr>
              <a:t>e.</a:t>
            </a:r>
            <a:endParaRPr sz="16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8FAAEF65-85D1-4109-3878-3FC682D65CA6}"/>
              </a:ext>
            </a:extLst>
          </p:cNvPr>
          <p:cNvSpPr txBox="1"/>
          <p:nvPr/>
        </p:nvSpPr>
        <p:spPr>
          <a:xfrm>
            <a:off x="802926" y="752625"/>
            <a:ext cx="3962400" cy="307777"/>
          </a:xfrm>
          <a:prstGeom prst="rect">
            <a:avLst/>
          </a:prstGeom>
          <a:noFill/>
        </p:spPr>
        <p:txBody>
          <a:bodyPr wrap="square" rtlCol="0">
            <a:spAutoFit/>
          </a:bodyPr>
          <a:lstStyle/>
          <a:p>
            <a:r>
              <a:rPr lang="id-ID" sz="1400" b="1" dirty="0">
                <a:latin typeface="Quire Sans" panose="020B0502040400020003" pitchFamily="34" charset="0"/>
                <a:cs typeface="Quire Sans" panose="020B0502040400020003" pitchFamily="34" charset="0"/>
              </a:rPr>
              <a:t>Manajemen Administrasi</a:t>
            </a:r>
            <a:endParaRPr lang="id-ID" sz="1400" b="1" i="1" dirty="0">
              <a:latin typeface="Quire Sans" panose="020B0502040400020003" pitchFamily="34" charset="0"/>
              <a:cs typeface="Quire Sans" panose="020B0502040400020003" pitchFamily="34" charset="0"/>
            </a:endParaRPr>
          </a:p>
        </p:txBody>
      </p:sp>
      <p:sp>
        <p:nvSpPr>
          <p:cNvPr id="2" name="TextBox 1">
            <a:extLst>
              <a:ext uri="{FF2B5EF4-FFF2-40B4-BE49-F238E27FC236}">
                <a16:creationId xmlns:a16="http://schemas.microsoft.com/office/drawing/2014/main" id="{5E9854BA-D07D-4344-AC95-D13F3CD5EF99}"/>
              </a:ext>
            </a:extLst>
          </p:cNvPr>
          <p:cNvSpPr txBox="1"/>
          <p:nvPr/>
        </p:nvSpPr>
        <p:spPr>
          <a:xfrm>
            <a:off x="802926" y="1049234"/>
            <a:ext cx="7620000" cy="523220"/>
          </a:xfrm>
          <a:prstGeom prst="rect">
            <a:avLst/>
          </a:prstGeom>
          <a:solidFill>
            <a:schemeClr val="bg2"/>
          </a:solidFill>
        </p:spPr>
        <p:txBody>
          <a:bodyPr wrap="square" rtlCol="0">
            <a:spAutoFit/>
          </a:bodyPr>
          <a:lstStyle/>
          <a:p>
            <a:pPr algn="just"/>
            <a:r>
              <a:rPr lang="id-ID" sz="1400" dirty="0">
                <a:latin typeface="Quire Sans Light" panose="020B0302040400020003" pitchFamily="34" charset="0"/>
              </a:rPr>
              <a:t>Manajemen administrasi memberi perhatian pada pemberi layanan di bidang administrasi, penggunaan alat yang efektif, dan kemudahan pada bidang lain. </a:t>
            </a:r>
          </a:p>
        </p:txBody>
      </p:sp>
      <p:sp>
        <p:nvSpPr>
          <p:cNvPr id="16" name="TextBox 15">
            <a:extLst>
              <a:ext uri="{FF2B5EF4-FFF2-40B4-BE49-F238E27FC236}">
                <a16:creationId xmlns:a16="http://schemas.microsoft.com/office/drawing/2014/main" id="{4C070DEE-2984-171F-582A-FA67853F0BCB}"/>
              </a:ext>
            </a:extLst>
          </p:cNvPr>
          <p:cNvSpPr txBox="1"/>
          <p:nvPr/>
        </p:nvSpPr>
        <p:spPr>
          <a:xfrm>
            <a:off x="775505" y="1648001"/>
            <a:ext cx="7620000" cy="2246769"/>
          </a:xfrm>
          <a:prstGeom prst="rect">
            <a:avLst/>
          </a:prstGeom>
          <a:noFill/>
        </p:spPr>
        <p:txBody>
          <a:bodyPr wrap="square" rtlCol="0">
            <a:spAutoFit/>
          </a:bodyPr>
          <a:lstStyle/>
          <a:p>
            <a:pPr algn="just"/>
            <a:r>
              <a:rPr lang="id-ID" sz="1400" dirty="0">
                <a:latin typeface="Quire Sans Light" panose="020B0302040400020003" pitchFamily="34" charset="0"/>
                <a:cs typeface="Quire Sans" panose="020B0502040400020003" pitchFamily="34" charset="0"/>
              </a:rPr>
              <a:t>Untuk itu perlu memperhatikan hal-hal berikut.</a:t>
            </a:r>
          </a:p>
          <a:p>
            <a:pPr marL="342900" indent="-342900" algn="just">
              <a:buFont typeface="+mj-lt"/>
              <a:buAutoNum type="arabicParenR"/>
            </a:pPr>
            <a:r>
              <a:rPr lang="id-ID" sz="1400" b="1" dirty="0" err="1">
                <a:latin typeface="Quire Sans Light" panose="020B0302040400020003" pitchFamily="34" charset="0"/>
                <a:cs typeface="Quire Sans" panose="020B0502040400020003" pitchFamily="34" charset="0"/>
              </a:rPr>
              <a:t>Pengadministrasian</a:t>
            </a:r>
            <a:r>
              <a:rPr lang="id-ID" sz="1400" b="1" dirty="0">
                <a:latin typeface="Quire Sans Light" panose="020B0302040400020003" pitchFamily="34" charset="0"/>
                <a:cs typeface="Quire Sans" panose="020B0502040400020003" pitchFamily="34" charset="0"/>
              </a:rPr>
              <a:t> kegiatan. </a:t>
            </a:r>
            <a:r>
              <a:rPr lang="id-ID" sz="1400" dirty="0">
                <a:latin typeface="Quire Sans Light" panose="020B0302040400020003" pitchFamily="34" charset="0"/>
                <a:cs typeface="Quire Sans" panose="020B0502040400020003" pitchFamily="34" charset="0"/>
              </a:rPr>
              <a:t>Kegiatan dalam organisasi berukuran besar sangat banyak dan beragam sehingga perlu dilengkapi dengan </a:t>
            </a:r>
            <a:r>
              <a:rPr lang="id-ID" sz="1400" dirty="0" err="1">
                <a:latin typeface="Quire Sans Light" panose="020B0302040400020003" pitchFamily="34" charset="0"/>
                <a:cs typeface="Quire Sans" panose="020B0502040400020003" pitchFamily="34" charset="0"/>
              </a:rPr>
              <a:t>pengadministrasi</a:t>
            </a:r>
            <a:r>
              <a:rPr lang="id-ID" sz="1400" dirty="0">
                <a:latin typeface="Quire Sans Light" panose="020B0302040400020003" pitchFamily="34" charset="0"/>
                <a:cs typeface="Quire Sans" panose="020B0502040400020003" pitchFamily="34" charset="0"/>
              </a:rPr>
              <a:t> terpadu. Bentuknya adalah bahwa setiap bagian masih mempunyai hubungan dengan bagian administrasi.</a:t>
            </a:r>
          </a:p>
          <a:p>
            <a:pPr marL="342900" indent="-342900" algn="just">
              <a:buFont typeface="+mj-lt"/>
              <a:buAutoNum type="arabicParenR"/>
            </a:pPr>
            <a:r>
              <a:rPr lang="id-ID" sz="1400" b="1" dirty="0">
                <a:latin typeface="Quire Sans Light" panose="020B0302040400020003" pitchFamily="34" charset="0"/>
                <a:cs typeface="Quire Sans" panose="020B0502040400020003" pitchFamily="34" charset="0"/>
              </a:rPr>
              <a:t>Pemakaian alat-alat perkantoran. </a:t>
            </a:r>
            <a:r>
              <a:rPr lang="id-ID" sz="1400" dirty="0">
                <a:latin typeface="Quire Sans Light" panose="020B0302040400020003" pitchFamily="34" charset="0"/>
                <a:cs typeface="Quire Sans" panose="020B0502040400020003" pitchFamily="34" charset="0"/>
              </a:rPr>
              <a:t>Pemakaian alat-alat kantor harus </a:t>
            </a:r>
            <a:r>
              <a:rPr lang="id-ID" sz="1400" dirty="0" err="1">
                <a:latin typeface="Quire Sans Light" panose="020B0302040400020003" pitchFamily="34" charset="0"/>
                <a:cs typeface="Quire Sans" panose="020B0502040400020003" pitchFamily="34" charset="0"/>
              </a:rPr>
              <a:t>efektid</a:t>
            </a:r>
            <a:r>
              <a:rPr lang="id-ID" sz="1400" dirty="0">
                <a:latin typeface="Quire Sans Light" panose="020B0302040400020003" pitchFamily="34" charset="0"/>
                <a:cs typeface="Quire Sans" panose="020B0502040400020003" pitchFamily="34" charset="0"/>
              </a:rPr>
              <a:t> dan efisien agar dapat menunjang kemajuan organisasi. </a:t>
            </a:r>
          </a:p>
          <a:p>
            <a:pPr marL="342900" indent="-342900" algn="just">
              <a:buFont typeface="+mj-lt"/>
              <a:buAutoNum type="arabicParenR"/>
            </a:pPr>
            <a:r>
              <a:rPr lang="id-ID" sz="1400" b="1" dirty="0">
                <a:latin typeface="Quire Sans Light" panose="020B0302040400020003" pitchFamily="34" charset="0"/>
                <a:cs typeface="Quire Sans" panose="020B0502040400020003" pitchFamily="34" charset="0"/>
              </a:rPr>
              <a:t>Pemeliharaan organisasi. </a:t>
            </a:r>
            <a:r>
              <a:rPr lang="id-ID" sz="1400" dirty="0">
                <a:latin typeface="Quire Sans Light" panose="020B0302040400020003" pitchFamily="34" charset="0"/>
                <a:cs typeface="Quire Sans" panose="020B0502040400020003" pitchFamily="34" charset="0"/>
              </a:rPr>
              <a:t>Manajemen administrasi harus memikirkan keserasian dan efektivitas organisasi secara keseluruhan. Manajemen administrasi harus dapat menyediakan informasi yang dibutuhkan, seperti data akuntansi dalam pengambilan keputusan ekonomi dan melakukan pengarsipan yang baik. </a:t>
            </a:r>
            <a:endParaRPr lang="id-ID" sz="1400" b="1" dirty="0">
              <a:latin typeface="Quire Sans Light" panose="020B0302040400020003" pitchFamily="34" charset="0"/>
              <a:cs typeface="Quire Sans" panose="020B0502040400020003" pitchFamily="34" charset="0"/>
            </a:endParaRPr>
          </a:p>
        </p:txBody>
      </p:sp>
    </p:spTree>
    <p:extLst>
      <p:ext uri="{BB962C8B-B14F-4D97-AF65-F5344CB8AC3E}">
        <p14:creationId xmlns:p14="http://schemas.microsoft.com/office/powerpoint/2010/main" val="218474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screenshot, rectangle, white, design&#10;&#10;Description automatically generated">
            <a:extLst>
              <a:ext uri="{FF2B5EF4-FFF2-40B4-BE49-F238E27FC236}">
                <a16:creationId xmlns:a16="http://schemas.microsoft.com/office/drawing/2014/main" id="{396972F3-2002-1AFC-FFB6-EB0A5A21E4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3" y="0"/>
            <a:ext cx="9170973" cy="4857750"/>
          </a:xfrm>
          <a:prstGeom prst="rect">
            <a:avLst/>
          </a:prstGeom>
        </p:spPr>
      </p:pic>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Google Shape;577;p38">
            <a:extLst>
              <a:ext uri="{FF2B5EF4-FFF2-40B4-BE49-F238E27FC236}">
                <a16:creationId xmlns:a16="http://schemas.microsoft.com/office/drawing/2014/main" id="{0E83FAD4-5EFE-1D4F-AF4F-0C8731223F5C}"/>
              </a:ext>
            </a:extLst>
          </p:cNvPr>
          <p:cNvSpPr txBox="1">
            <a:spLocks/>
          </p:cNvSpPr>
          <p:nvPr/>
        </p:nvSpPr>
        <p:spPr>
          <a:xfrm>
            <a:off x="-30866" y="-13237"/>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200" b="1" dirty="0">
                <a:solidFill>
                  <a:schemeClr val="tx2"/>
                </a:solidFill>
                <a:latin typeface="DM Sans" pitchFamily="2" charset="77"/>
              </a:rPr>
              <a:t>02</a:t>
            </a:r>
          </a:p>
        </p:txBody>
      </p:sp>
      <p:cxnSp>
        <p:nvCxnSpPr>
          <p:cNvPr id="4" name="Google Shape;579;p38">
            <a:extLst>
              <a:ext uri="{FF2B5EF4-FFF2-40B4-BE49-F238E27FC236}">
                <a16:creationId xmlns:a16="http://schemas.microsoft.com/office/drawing/2014/main" id="{B190B8CD-042C-7C40-2FEA-E4E0528A85D2}"/>
              </a:ext>
            </a:extLst>
          </p:cNvPr>
          <p:cNvCxnSpPr>
            <a:cxnSpLocks/>
          </p:cNvCxnSpPr>
          <p:nvPr/>
        </p:nvCxnSpPr>
        <p:spPr>
          <a:xfrm>
            <a:off x="215419" y="672563"/>
            <a:ext cx="813513"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5" name="TextBox 4">
            <a:extLst>
              <a:ext uri="{FF2B5EF4-FFF2-40B4-BE49-F238E27FC236}">
                <a16:creationId xmlns:a16="http://schemas.microsoft.com/office/drawing/2014/main" id="{FF351229-2840-9CFA-F464-BE8FD08712B1}"/>
              </a:ext>
            </a:extLst>
          </p:cNvPr>
          <p:cNvSpPr txBox="1"/>
          <p:nvPr/>
        </p:nvSpPr>
        <p:spPr>
          <a:xfrm>
            <a:off x="1028932" y="457028"/>
            <a:ext cx="4832685" cy="400110"/>
          </a:xfrm>
          <a:prstGeom prst="rect">
            <a:avLst/>
          </a:prstGeom>
          <a:noFill/>
        </p:spPr>
        <p:txBody>
          <a:bodyPr wrap="square" rtlCol="0">
            <a:spAutoFit/>
          </a:bodyPr>
          <a:lstStyle/>
          <a:p>
            <a:r>
              <a:rPr lang="id-ID" sz="2000" b="1" dirty="0">
                <a:solidFill>
                  <a:schemeClr val="bg2">
                    <a:lumMod val="25000"/>
                  </a:schemeClr>
                </a:solidFill>
                <a:latin typeface="DM Sans" pitchFamily="2" charset="77"/>
              </a:rPr>
              <a:t>Fungsi Badan Usaha</a:t>
            </a:r>
          </a:p>
        </p:txBody>
      </p:sp>
      <p:sp>
        <p:nvSpPr>
          <p:cNvPr id="6" name="TextBox 5">
            <a:extLst>
              <a:ext uri="{FF2B5EF4-FFF2-40B4-BE49-F238E27FC236}">
                <a16:creationId xmlns:a16="http://schemas.microsoft.com/office/drawing/2014/main" id="{41277F01-5690-D9AF-8E37-ED39249BD973}"/>
              </a:ext>
            </a:extLst>
          </p:cNvPr>
          <p:cNvSpPr txBox="1"/>
          <p:nvPr/>
        </p:nvSpPr>
        <p:spPr>
          <a:xfrm>
            <a:off x="302656" y="977363"/>
            <a:ext cx="4845224" cy="338554"/>
          </a:xfrm>
          <a:prstGeom prst="rect">
            <a:avLst/>
          </a:prstGeom>
          <a:noFill/>
        </p:spPr>
        <p:txBody>
          <a:bodyPr wrap="square" rtlCol="0">
            <a:spAutoFit/>
          </a:bodyPr>
          <a:lstStyle/>
          <a:p>
            <a:pPr marL="342900" indent="-342900">
              <a:buFont typeface="+mj-lt"/>
              <a:buAutoNum type="alphaLcPeriod"/>
            </a:pPr>
            <a:r>
              <a:rPr lang="id-ID" sz="1600" b="1" dirty="0">
                <a:solidFill>
                  <a:schemeClr val="bg2">
                    <a:lumMod val="10000"/>
                  </a:schemeClr>
                </a:solidFill>
                <a:latin typeface="DM Sans" pitchFamily="2" charset="77"/>
                <a:ea typeface="Cambria Math" panose="02040503050406030204" pitchFamily="18" charset="0"/>
              </a:rPr>
              <a:t>Fungsi Komersial</a:t>
            </a:r>
          </a:p>
        </p:txBody>
      </p:sp>
      <p:sp>
        <p:nvSpPr>
          <p:cNvPr id="7" name="TextBox 6">
            <a:extLst>
              <a:ext uri="{FF2B5EF4-FFF2-40B4-BE49-F238E27FC236}">
                <a16:creationId xmlns:a16="http://schemas.microsoft.com/office/drawing/2014/main" id="{9C86B04B-2382-B059-6207-9239206BF412}"/>
              </a:ext>
            </a:extLst>
          </p:cNvPr>
          <p:cNvSpPr txBox="1"/>
          <p:nvPr/>
        </p:nvSpPr>
        <p:spPr>
          <a:xfrm>
            <a:off x="654433" y="1239795"/>
            <a:ext cx="7848600" cy="954107"/>
          </a:xfrm>
          <a:prstGeom prst="rect">
            <a:avLst/>
          </a:prstGeom>
          <a:noFill/>
        </p:spPr>
        <p:txBody>
          <a:bodyPr wrap="square" rtlCol="0">
            <a:spAutoFit/>
          </a:bodyPr>
          <a:lstStyle/>
          <a:p>
            <a:pPr algn="just"/>
            <a:r>
              <a:rPr lang="id-ID" sz="1400" dirty="0">
                <a:latin typeface="Quire Sans Light" panose="020B0302040400020003" pitchFamily="34" charset="0"/>
              </a:rPr>
              <a:t>Untuk memperoleh keuntungan secara optimal, setiap badan usaha harus bisa menghasilkan produk yang bermutu dan harga bersaing ataupun memberikan pelayanan yang berkualitas kepada pelanggan. Fungsi komersial dapat mencapai sasaran yang ditetapkan dengan menerapkan fungsi manajemen dan fungsi operasional.</a:t>
            </a:r>
          </a:p>
        </p:txBody>
      </p:sp>
      <p:sp>
        <p:nvSpPr>
          <p:cNvPr id="9" name="TextBox 8">
            <a:extLst>
              <a:ext uri="{FF2B5EF4-FFF2-40B4-BE49-F238E27FC236}">
                <a16:creationId xmlns:a16="http://schemas.microsoft.com/office/drawing/2014/main" id="{3D9C5B33-AE59-1742-92C7-6792C0C3416E}"/>
              </a:ext>
            </a:extLst>
          </p:cNvPr>
          <p:cNvSpPr txBox="1"/>
          <p:nvPr/>
        </p:nvSpPr>
        <p:spPr>
          <a:xfrm>
            <a:off x="654433" y="2181850"/>
            <a:ext cx="2209800" cy="307777"/>
          </a:xfrm>
          <a:prstGeom prst="rect">
            <a:avLst/>
          </a:prstGeom>
          <a:noFill/>
        </p:spPr>
        <p:txBody>
          <a:bodyPr wrap="square" rtlCol="0">
            <a:spAutoFit/>
          </a:bodyPr>
          <a:lstStyle/>
          <a:p>
            <a:pPr marL="342900" indent="-342900">
              <a:buFont typeface="+mj-lt"/>
              <a:buAutoNum type="arabicParenR"/>
            </a:pPr>
            <a:r>
              <a:rPr lang="id-ID" sz="1400" dirty="0">
                <a:latin typeface="Quire Sans" panose="020B0502040400020003" pitchFamily="34" charset="0"/>
                <a:cs typeface="Quire Sans" panose="020B0502040400020003" pitchFamily="34" charset="0"/>
              </a:rPr>
              <a:t>Fungsi manajemen</a:t>
            </a:r>
          </a:p>
        </p:txBody>
      </p:sp>
      <p:sp>
        <p:nvSpPr>
          <p:cNvPr id="10" name="TextBox 9">
            <a:extLst>
              <a:ext uri="{FF2B5EF4-FFF2-40B4-BE49-F238E27FC236}">
                <a16:creationId xmlns:a16="http://schemas.microsoft.com/office/drawing/2014/main" id="{FBD927C3-1B0F-9530-45E4-FA06BA3D4202}"/>
              </a:ext>
            </a:extLst>
          </p:cNvPr>
          <p:cNvSpPr txBox="1"/>
          <p:nvPr/>
        </p:nvSpPr>
        <p:spPr>
          <a:xfrm>
            <a:off x="654433" y="3094125"/>
            <a:ext cx="2209800" cy="307777"/>
          </a:xfrm>
          <a:prstGeom prst="rect">
            <a:avLst/>
          </a:prstGeom>
          <a:noFill/>
        </p:spPr>
        <p:txBody>
          <a:bodyPr wrap="square" rtlCol="0">
            <a:spAutoFit/>
          </a:bodyPr>
          <a:lstStyle/>
          <a:p>
            <a:pPr marL="342900" indent="-342900">
              <a:buFont typeface="+mj-lt"/>
              <a:buAutoNum type="arabicParenR" startAt="2"/>
            </a:pPr>
            <a:r>
              <a:rPr lang="id-ID" sz="1400" dirty="0">
                <a:latin typeface="Quire Sans" panose="020B0502040400020003" pitchFamily="34" charset="0"/>
                <a:cs typeface="Quire Sans" panose="020B0502040400020003" pitchFamily="34" charset="0"/>
              </a:rPr>
              <a:t>Fungsi operasional</a:t>
            </a:r>
          </a:p>
        </p:txBody>
      </p:sp>
      <p:sp>
        <p:nvSpPr>
          <p:cNvPr id="11" name="TextBox 10">
            <a:extLst>
              <a:ext uri="{FF2B5EF4-FFF2-40B4-BE49-F238E27FC236}">
                <a16:creationId xmlns:a16="http://schemas.microsoft.com/office/drawing/2014/main" id="{AAF72476-6DB5-8DE0-576D-B7273B5A1521}"/>
              </a:ext>
            </a:extLst>
          </p:cNvPr>
          <p:cNvSpPr txBox="1"/>
          <p:nvPr/>
        </p:nvSpPr>
        <p:spPr>
          <a:xfrm>
            <a:off x="1003428" y="2399810"/>
            <a:ext cx="7512434" cy="692497"/>
          </a:xfrm>
          <a:prstGeom prst="rect">
            <a:avLst/>
          </a:prstGeom>
          <a:noFill/>
        </p:spPr>
        <p:txBody>
          <a:bodyPr wrap="square" rtlCol="0">
            <a:spAutoFit/>
          </a:bodyPr>
          <a:lstStyle/>
          <a:p>
            <a:pPr algn="just"/>
            <a:r>
              <a:rPr lang="id-ID" sz="1300" dirty="0">
                <a:latin typeface="Quire Sans Light" panose="020B0302040400020003" pitchFamily="34" charset="0"/>
              </a:rPr>
              <a:t>Ada beberapa fungsi manajemen yang bisa digunakan untuk mencapai tujuan, seperti fungsi perencanaan, fungsi motivasi, dan fungsi pengawasan. Pemanfaatan fungsi manajemen secara baik sangat penting untuk memastikan bahwa badan usaha tersebut bisa mencapai tujuannya.</a:t>
            </a:r>
          </a:p>
        </p:txBody>
      </p:sp>
      <p:sp>
        <p:nvSpPr>
          <p:cNvPr id="12" name="TextBox 11">
            <a:extLst>
              <a:ext uri="{FF2B5EF4-FFF2-40B4-BE49-F238E27FC236}">
                <a16:creationId xmlns:a16="http://schemas.microsoft.com/office/drawing/2014/main" id="{A0C7C390-EA24-781D-B152-259486505EDA}"/>
              </a:ext>
            </a:extLst>
          </p:cNvPr>
          <p:cNvSpPr txBox="1"/>
          <p:nvPr/>
        </p:nvSpPr>
        <p:spPr>
          <a:xfrm>
            <a:off x="998452" y="3334477"/>
            <a:ext cx="7512434" cy="492443"/>
          </a:xfrm>
          <a:prstGeom prst="rect">
            <a:avLst/>
          </a:prstGeom>
          <a:noFill/>
        </p:spPr>
        <p:txBody>
          <a:bodyPr wrap="square" rtlCol="0">
            <a:spAutoFit/>
          </a:bodyPr>
          <a:lstStyle/>
          <a:p>
            <a:pPr algn="just"/>
            <a:r>
              <a:rPr lang="id-ID" sz="1300" dirty="0">
                <a:latin typeface="Quire Sans Light" panose="020B0302040400020003" pitchFamily="34" charset="0"/>
              </a:rPr>
              <a:t>Untuk menjalankan kegiatannya, badan usaha perlu mengelola sumber daya manusia, produksi, pemasaran, dan pembelanjaan dengan sebaik-baiknya agar dapat mencapai tujuan yang telah ditetapkan.</a:t>
            </a:r>
          </a:p>
        </p:txBody>
      </p:sp>
    </p:spTree>
    <p:extLst>
      <p:ext uri="{BB962C8B-B14F-4D97-AF65-F5344CB8AC3E}">
        <p14:creationId xmlns:p14="http://schemas.microsoft.com/office/powerpoint/2010/main" val="4035406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BE7"/>
        </a:solidFill>
        <a:effectLst/>
      </p:bgPr>
    </p:bg>
    <p:spTree>
      <p:nvGrpSpPr>
        <p:cNvPr id="1" name=""/>
        <p:cNvGrpSpPr/>
        <p:nvPr/>
      </p:nvGrpSpPr>
      <p:grpSpPr>
        <a:xfrm>
          <a:off x="0" y="0"/>
          <a:ext cx="0" cy="0"/>
          <a:chOff x="0" y="0"/>
          <a:chExt cx="0" cy="0"/>
        </a:xfrm>
      </p:grpSpPr>
      <p:pic>
        <p:nvPicPr>
          <p:cNvPr id="9" name="Picture 8" descr="A picture containing outdoor&#10;&#10;Description automatically generated">
            <a:extLst>
              <a:ext uri="{FF2B5EF4-FFF2-40B4-BE49-F238E27FC236}">
                <a16:creationId xmlns:a16="http://schemas.microsoft.com/office/drawing/2014/main" id="{4333F17A-541A-D6F2-D710-8521673D6E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83" t="-305" r="-37"/>
          <a:stretch/>
        </p:blipFill>
        <p:spPr>
          <a:xfrm>
            <a:off x="-107066" y="1733550"/>
            <a:ext cx="9251066" cy="3317493"/>
          </a:xfrm>
          <a:prstGeom prst="rect">
            <a:avLst/>
          </a:prstGeom>
        </p:spPr>
      </p:pic>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Google Shape;577;p38">
            <a:extLst>
              <a:ext uri="{FF2B5EF4-FFF2-40B4-BE49-F238E27FC236}">
                <a16:creationId xmlns:a16="http://schemas.microsoft.com/office/drawing/2014/main" id="{688D0F7F-A778-6A29-8C9E-90A350A58480}"/>
              </a:ext>
            </a:extLst>
          </p:cNvPr>
          <p:cNvSpPr txBox="1">
            <a:spLocks/>
          </p:cNvSpPr>
          <p:nvPr/>
        </p:nvSpPr>
        <p:spPr>
          <a:xfrm>
            <a:off x="-30866" y="-13237"/>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200" b="1" dirty="0">
                <a:solidFill>
                  <a:schemeClr val="tx2"/>
                </a:solidFill>
                <a:latin typeface="DM Sans" pitchFamily="2" charset="77"/>
              </a:rPr>
              <a:t>02</a:t>
            </a:r>
          </a:p>
        </p:txBody>
      </p:sp>
      <p:cxnSp>
        <p:nvCxnSpPr>
          <p:cNvPr id="4" name="Google Shape;579;p38">
            <a:extLst>
              <a:ext uri="{FF2B5EF4-FFF2-40B4-BE49-F238E27FC236}">
                <a16:creationId xmlns:a16="http://schemas.microsoft.com/office/drawing/2014/main" id="{72EB7429-9167-BEC5-ED7D-FFE161A756F7}"/>
              </a:ext>
            </a:extLst>
          </p:cNvPr>
          <p:cNvCxnSpPr>
            <a:cxnSpLocks/>
          </p:cNvCxnSpPr>
          <p:nvPr/>
        </p:nvCxnSpPr>
        <p:spPr>
          <a:xfrm>
            <a:off x="215419" y="672563"/>
            <a:ext cx="813513"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5" name="TextBox 4">
            <a:extLst>
              <a:ext uri="{FF2B5EF4-FFF2-40B4-BE49-F238E27FC236}">
                <a16:creationId xmlns:a16="http://schemas.microsoft.com/office/drawing/2014/main" id="{883D1AF9-4FDF-AF42-09F4-DF80618661AD}"/>
              </a:ext>
            </a:extLst>
          </p:cNvPr>
          <p:cNvSpPr txBox="1"/>
          <p:nvPr/>
        </p:nvSpPr>
        <p:spPr>
          <a:xfrm>
            <a:off x="1028932" y="457028"/>
            <a:ext cx="4832685" cy="400110"/>
          </a:xfrm>
          <a:prstGeom prst="rect">
            <a:avLst/>
          </a:prstGeom>
          <a:noFill/>
        </p:spPr>
        <p:txBody>
          <a:bodyPr wrap="square" rtlCol="0">
            <a:spAutoFit/>
          </a:bodyPr>
          <a:lstStyle/>
          <a:p>
            <a:r>
              <a:rPr lang="id-ID" sz="2000" b="1" dirty="0">
                <a:solidFill>
                  <a:schemeClr val="bg2">
                    <a:lumMod val="25000"/>
                  </a:schemeClr>
                </a:solidFill>
                <a:latin typeface="DM Sans" pitchFamily="2" charset="77"/>
              </a:rPr>
              <a:t>Fungsi Badan Usaha</a:t>
            </a:r>
          </a:p>
        </p:txBody>
      </p:sp>
      <p:sp>
        <p:nvSpPr>
          <p:cNvPr id="13" name="Rounded Rectangle 12">
            <a:extLst>
              <a:ext uri="{FF2B5EF4-FFF2-40B4-BE49-F238E27FC236}">
                <a16:creationId xmlns:a16="http://schemas.microsoft.com/office/drawing/2014/main" id="{8EE680E5-F597-E6CC-AF90-9AA834EA7847}"/>
              </a:ext>
            </a:extLst>
          </p:cNvPr>
          <p:cNvSpPr/>
          <p:nvPr/>
        </p:nvSpPr>
        <p:spPr>
          <a:xfrm>
            <a:off x="317375" y="1006573"/>
            <a:ext cx="4102225" cy="1946177"/>
          </a:xfrm>
          <a:prstGeom prst="roundRect">
            <a:avLst>
              <a:gd name="adj" fmla="val 8935"/>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13">
            <a:extLst>
              <a:ext uri="{FF2B5EF4-FFF2-40B4-BE49-F238E27FC236}">
                <a16:creationId xmlns:a16="http://schemas.microsoft.com/office/drawing/2014/main" id="{A67EBFB7-6DED-261D-F331-266FE64CCE13}"/>
              </a:ext>
            </a:extLst>
          </p:cNvPr>
          <p:cNvSpPr/>
          <p:nvPr/>
        </p:nvSpPr>
        <p:spPr>
          <a:xfrm>
            <a:off x="4724400" y="1004320"/>
            <a:ext cx="4102225" cy="1946177"/>
          </a:xfrm>
          <a:prstGeom prst="roundRect">
            <a:avLst>
              <a:gd name="adj" fmla="val 8935"/>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5BF80F55-8717-3F66-E1EB-DAC96837AFE9}"/>
              </a:ext>
            </a:extLst>
          </p:cNvPr>
          <p:cNvSpPr txBox="1"/>
          <p:nvPr/>
        </p:nvSpPr>
        <p:spPr>
          <a:xfrm>
            <a:off x="1258534" y="1345127"/>
            <a:ext cx="3161066" cy="369332"/>
          </a:xfrm>
          <a:prstGeom prst="rect">
            <a:avLst/>
          </a:prstGeom>
          <a:noFill/>
        </p:spPr>
        <p:txBody>
          <a:bodyPr wrap="square" rtlCol="0">
            <a:spAutoFit/>
          </a:bodyPr>
          <a:lstStyle/>
          <a:p>
            <a:endParaRPr lang="id-ID" dirty="0"/>
          </a:p>
        </p:txBody>
      </p:sp>
      <p:sp>
        <p:nvSpPr>
          <p:cNvPr id="11" name="TextBox 10">
            <a:extLst>
              <a:ext uri="{FF2B5EF4-FFF2-40B4-BE49-F238E27FC236}">
                <a16:creationId xmlns:a16="http://schemas.microsoft.com/office/drawing/2014/main" id="{5F9F6914-26D1-7315-369C-3366453D9FAE}"/>
              </a:ext>
            </a:extLst>
          </p:cNvPr>
          <p:cNvSpPr txBox="1"/>
          <p:nvPr/>
        </p:nvSpPr>
        <p:spPr>
          <a:xfrm>
            <a:off x="757820" y="1413352"/>
            <a:ext cx="3503056" cy="1384995"/>
          </a:xfrm>
          <a:prstGeom prst="rect">
            <a:avLst/>
          </a:prstGeom>
          <a:noFill/>
        </p:spPr>
        <p:txBody>
          <a:bodyPr wrap="square" rtlCol="0">
            <a:spAutoFit/>
          </a:bodyPr>
          <a:lstStyle/>
          <a:p>
            <a:pPr algn="just"/>
            <a:r>
              <a:rPr lang="id-ID" sz="1400" dirty="0">
                <a:latin typeface="Quire Sans" panose="020B0502040400020003" pitchFamily="34" charset="0"/>
                <a:cs typeface="Quire Sans" panose="020B0502040400020003" pitchFamily="34" charset="0"/>
              </a:rPr>
              <a:t>Fungsi sosial berhubungan dengan manfaat badan usaha secara langsung atau tidak langsung terhadap kehidupan masyarakat. Misalnya, dalam penggunaan tenaga kerja hendaknya memprioritaskan tenaga kerja yang berasal dari lingkungan sekitar.</a:t>
            </a:r>
          </a:p>
        </p:txBody>
      </p:sp>
      <p:sp>
        <p:nvSpPr>
          <p:cNvPr id="12" name="TextBox 11">
            <a:extLst>
              <a:ext uri="{FF2B5EF4-FFF2-40B4-BE49-F238E27FC236}">
                <a16:creationId xmlns:a16="http://schemas.microsoft.com/office/drawing/2014/main" id="{05F14561-D7E8-3931-CA73-2BF03E1C6A92}"/>
              </a:ext>
            </a:extLst>
          </p:cNvPr>
          <p:cNvSpPr txBox="1"/>
          <p:nvPr/>
        </p:nvSpPr>
        <p:spPr>
          <a:xfrm>
            <a:off x="5307662" y="1457682"/>
            <a:ext cx="3276600" cy="1384995"/>
          </a:xfrm>
          <a:prstGeom prst="rect">
            <a:avLst/>
          </a:prstGeom>
          <a:noFill/>
        </p:spPr>
        <p:txBody>
          <a:bodyPr wrap="square" rtlCol="0">
            <a:spAutoFit/>
          </a:bodyPr>
          <a:lstStyle/>
          <a:p>
            <a:pPr algn="just"/>
            <a:r>
              <a:rPr lang="id-ID" sz="1400" dirty="0">
                <a:latin typeface="Quire Sans" panose="020B0502040400020003" pitchFamily="34" charset="0"/>
                <a:cs typeface="Quire Sans" panose="020B0502040400020003" pitchFamily="34" charset="0"/>
              </a:rPr>
              <a:t>Badan usaha merupakan mitra pemerintah dalam pembangunan ekonomi nasional, antara lain dalam hal peningkatan ekspor dan sebagai perpanjangan tangan dalam pemerataan pendapatan masyarakat.</a:t>
            </a:r>
          </a:p>
        </p:txBody>
      </p:sp>
      <p:sp>
        <p:nvSpPr>
          <p:cNvPr id="6" name="TextBox 5">
            <a:extLst>
              <a:ext uri="{FF2B5EF4-FFF2-40B4-BE49-F238E27FC236}">
                <a16:creationId xmlns:a16="http://schemas.microsoft.com/office/drawing/2014/main" id="{929187EC-873D-AF95-6A09-9B463D1AA940}"/>
              </a:ext>
            </a:extLst>
          </p:cNvPr>
          <p:cNvSpPr txBox="1"/>
          <p:nvPr/>
        </p:nvSpPr>
        <p:spPr>
          <a:xfrm>
            <a:off x="414033" y="1142419"/>
            <a:ext cx="2059544" cy="338554"/>
          </a:xfrm>
          <a:prstGeom prst="rect">
            <a:avLst/>
          </a:prstGeom>
          <a:noFill/>
        </p:spPr>
        <p:txBody>
          <a:bodyPr wrap="square" rtlCol="0">
            <a:spAutoFit/>
          </a:bodyPr>
          <a:lstStyle/>
          <a:p>
            <a:pPr marL="342900" indent="-342900">
              <a:buFont typeface="+mj-lt"/>
              <a:buAutoNum type="alphaLcPeriod" startAt="2"/>
            </a:pPr>
            <a:r>
              <a:rPr lang="id-ID" sz="1600" b="1" dirty="0">
                <a:solidFill>
                  <a:schemeClr val="bg2">
                    <a:lumMod val="10000"/>
                  </a:schemeClr>
                </a:solidFill>
                <a:latin typeface="DM Sans" pitchFamily="2" charset="77"/>
                <a:ea typeface="Cambria Math" panose="02040503050406030204" pitchFamily="18" charset="0"/>
              </a:rPr>
              <a:t>Fungsi Sosial</a:t>
            </a:r>
          </a:p>
        </p:txBody>
      </p:sp>
      <p:sp>
        <p:nvSpPr>
          <p:cNvPr id="7" name="TextBox 6">
            <a:extLst>
              <a:ext uri="{FF2B5EF4-FFF2-40B4-BE49-F238E27FC236}">
                <a16:creationId xmlns:a16="http://schemas.microsoft.com/office/drawing/2014/main" id="{749B1B47-DCA6-E9DB-216D-C7392BE043FC}"/>
              </a:ext>
            </a:extLst>
          </p:cNvPr>
          <p:cNvSpPr txBox="1"/>
          <p:nvPr/>
        </p:nvSpPr>
        <p:spPr>
          <a:xfrm>
            <a:off x="4965834" y="1149586"/>
            <a:ext cx="3544187" cy="338554"/>
          </a:xfrm>
          <a:prstGeom prst="rect">
            <a:avLst/>
          </a:prstGeom>
          <a:noFill/>
        </p:spPr>
        <p:txBody>
          <a:bodyPr wrap="square" rtlCol="0">
            <a:spAutoFit/>
          </a:bodyPr>
          <a:lstStyle/>
          <a:p>
            <a:pPr marL="342900" indent="-342900">
              <a:buFont typeface="+mj-lt"/>
              <a:buAutoNum type="alphaLcPeriod" startAt="3"/>
            </a:pPr>
            <a:r>
              <a:rPr lang="id-ID" sz="1600" b="1" dirty="0">
                <a:solidFill>
                  <a:schemeClr val="bg2">
                    <a:lumMod val="10000"/>
                  </a:schemeClr>
                </a:solidFill>
                <a:latin typeface="DM Sans" pitchFamily="2" charset="77"/>
                <a:ea typeface="Cambria Math" panose="02040503050406030204" pitchFamily="18" charset="0"/>
              </a:rPr>
              <a:t>Fungsi Pembangunan Ekonomi</a:t>
            </a:r>
          </a:p>
        </p:txBody>
      </p:sp>
    </p:spTree>
    <p:extLst>
      <p:ext uri="{BB962C8B-B14F-4D97-AF65-F5344CB8AC3E}">
        <p14:creationId xmlns:p14="http://schemas.microsoft.com/office/powerpoint/2010/main" val="3479714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4302125"/>
            <a:ext cx="9144000" cy="841375"/>
            <a:chOff x="0" y="4302125"/>
            <a:chExt cx="9144000" cy="841375"/>
          </a:xfrm>
        </p:grpSpPr>
        <p:grpSp>
          <p:nvGrpSpPr>
            <p:cNvPr id="25" name="Group 24"/>
            <p:cNvGrpSpPr/>
            <p:nvPr/>
          </p:nvGrpSpPr>
          <p:grpSpPr>
            <a:xfrm>
              <a:off x="0" y="4302125"/>
              <a:ext cx="9144000" cy="841375"/>
              <a:chOff x="0" y="4302125"/>
              <a:chExt cx="9144000" cy="841375"/>
            </a:xfrm>
          </p:grpSpPr>
          <p:grpSp>
            <p:nvGrpSpPr>
              <p:cNvPr id="27" name="Group 26"/>
              <p:cNvGrpSpPr/>
              <p:nvPr/>
            </p:nvGrpSpPr>
            <p:grpSpPr>
              <a:xfrm>
                <a:off x="0" y="4302125"/>
                <a:ext cx="9144000" cy="841375"/>
                <a:chOff x="0" y="4302125"/>
                <a:chExt cx="9144000" cy="841375"/>
              </a:xfrm>
            </p:grpSpPr>
            <p:pic>
              <p:nvPicPr>
                <p:cNvPr id="29" name="Picture 2" descr="E:\ELISA\ERLANGGA LISA\2017\TEMPLATE PPT\SMP PPKN kelas X kelompok wajib\SMP PPKN kelas X kelompok wajib.png"/>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30" name="TextBox 16"/>
                <p:cNvSpPr txBox="1"/>
                <p:nvPr/>
              </p:nvSpPr>
              <p:spPr>
                <a:xfrm>
                  <a:off x="2057400" y="4732407"/>
                  <a:ext cx="5334000" cy="353943"/>
                </a:xfrm>
                <a:prstGeom prst="rect">
                  <a:avLst/>
                </a:prstGeom>
                <a:solidFill>
                  <a:srgbClr val="FFC000"/>
                </a:solidFill>
              </p:spPr>
              <p:txBody>
                <a:bodyPr wrap="square" rtlCol="0">
                  <a:spAutoFit/>
                </a:bodyPr>
                <a:lstStyle/>
                <a:p>
                  <a:r>
                    <a:rPr lang="id-ID" sz="1700" b="1" dirty="0">
                      <a:solidFill>
                        <a:srgbClr val="002060"/>
                      </a:solidFill>
                      <a:latin typeface="Arial" pitchFamily="34" charset="0"/>
                      <a:cs typeface="Arial" pitchFamily="34" charset="0"/>
                    </a:rPr>
                    <a:t>EKONOMI</a:t>
                  </a:r>
                  <a:endParaRPr lang="en-US" sz="1700" b="1" dirty="0">
                    <a:solidFill>
                      <a:srgbClr val="002060"/>
                    </a:solidFill>
                    <a:latin typeface="Arial" pitchFamily="34" charset="0"/>
                    <a:cs typeface="Arial" pitchFamily="34" charset="0"/>
                  </a:endParaRPr>
                </a:p>
              </p:txBody>
            </p:sp>
          </p:grpSp>
          <p:pic>
            <p:nvPicPr>
              <p:cNvPr id="28" name="Picture 27"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172200" y="4734224"/>
                <a:ext cx="2743200" cy="350308"/>
              </a:xfrm>
              <a:prstGeom prst="rect">
                <a:avLst/>
              </a:prstGeom>
            </p:spPr>
          </p:pic>
        </p:grpSp>
        <p:sp>
          <p:nvSpPr>
            <p:cNvPr id="26" name="Rectangle 25"/>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Google Shape;577;p38">
            <a:extLst>
              <a:ext uri="{FF2B5EF4-FFF2-40B4-BE49-F238E27FC236}">
                <a16:creationId xmlns:a16="http://schemas.microsoft.com/office/drawing/2014/main" id="{7763A03C-2569-3510-F66F-C828CE188E80}"/>
              </a:ext>
            </a:extLst>
          </p:cNvPr>
          <p:cNvSpPr txBox="1">
            <a:spLocks/>
          </p:cNvSpPr>
          <p:nvPr/>
        </p:nvSpPr>
        <p:spPr>
          <a:xfrm>
            <a:off x="-21596" y="-60331"/>
            <a:ext cx="12894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800" b="1" dirty="0">
                <a:solidFill>
                  <a:schemeClr val="tx2"/>
                </a:solidFill>
                <a:latin typeface="DM Sans" pitchFamily="2" charset="77"/>
              </a:rPr>
              <a:t>03</a:t>
            </a:r>
          </a:p>
        </p:txBody>
      </p:sp>
      <p:cxnSp>
        <p:nvCxnSpPr>
          <p:cNvPr id="3" name="Google Shape;579;p38">
            <a:extLst>
              <a:ext uri="{FF2B5EF4-FFF2-40B4-BE49-F238E27FC236}">
                <a16:creationId xmlns:a16="http://schemas.microsoft.com/office/drawing/2014/main" id="{521C042D-7F98-62AB-B5D7-0769B054AB63}"/>
              </a:ext>
            </a:extLst>
          </p:cNvPr>
          <p:cNvCxnSpPr>
            <a:cxnSpLocks/>
          </p:cNvCxnSpPr>
          <p:nvPr/>
        </p:nvCxnSpPr>
        <p:spPr>
          <a:xfrm>
            <a:off x="221794" y="573654"/>
            <a:ext cx="813513" cy="0"/>
          </a:xfrm>
          <a:prstGeom prst="straightConnector1">
            <a:avLst/>
          </a:prstGeom>
          <a:noFill/>
          <a:ln w="9525" cap="rnd" cmpd="sng">
            <a:solidFill>
              <a:schemeClr val="bg2">
                <a:lumMod val="10000"/>
              </a:schemeClr>
            </a:solidFill>
            <a:prstDash val="solid"/>
            <a:round/>
            <a:headEnd type="none" w="med" len="med"/>
            <a:tailEnd type="none" w="med" len="med"/>
          </a:ln>
        </p:spPr>
      </p:cxnSp>
      <p:sp>
        <p:nvSpPr>
          <p:cNvPr id="4" name="TextBox 3">
            <a:extLst>
              <a:ext uri="{FF2B5EF4-FFF2-40B4-BE49-F238E27FC236}">
                <a16:creationId xmlns:a16="http://schemas.microsoft.com/office/drawing/2014/main" id="{6D4F4B9D-9885-6A3A-DAF5-3500A26D87DE}"/>
              </a:ext>
            </a:extLst>
          </p:cNvPr>
          <p:cNvSpPr txBox="1"/>
          <p:nvPr/>
        </p:nvSpPr>
        <p:spPr>
          <a:xfrm>
            <a:off x="1052669" y="388988"/>
            <a:ext cx="4832685" cy="369332"/>
          </a:xfrm>
          <a:prstGeom prst="rect">
            <a:avLst/>
          </a:prstGeom>
          <a:noFill/>
        </p:spPr>
        <p:txBody>
          <a:bodyPr wrap="square" rtlCol="0">
            <a:spAutoFit/>
          </a:bodyPr>
          <a:lstStyle/>
          <a:p>
            <a:r>
              <a:rPr lang="id-ID" b="1" dirty="0">
                <a:solidFill>
                  <a:schemeClr val="bg2">
                    <a:lumMod val="25000"/>
                  </a:schemeClr>
                </a:solidFill>
                <a:latin typeface="DM Sans" pitchFamily="2" charset="77"/>
              </a:rPr>
              <a:t>Jenis Badan Usaha</a:t>
            </a:r>
          </a:p>
        </p:txBody>
      </p:sp>
      <p:sp>
        <p:nvSpPr>
          <p:cNvPr id="6" name="Google Shape;471;p34">
            <a:extLst>
              <a:ext uri="{FF2B5EF4-FFF2-40B4-BE49-F238E27FC236}">
                <a16:creationId xmlns:a16="http://schemas.microsoft.com/office/drawing/2014/main" id="{F363D0C0-094A-BF4D-B351-1B9A3F36D764}"/>
              </a:ext>
            </a:extLst>
          </p:cNvPr>
          <p:cNvSpPr/>
          <p:nvPr/>
        </p:nvSpPr>
        <p:spPr>
          <a:xfrm>
            <a:off x="645913" y="1709007"/>
            <a:ext cx="1142999" cy="410610"/>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solidFill>
                  <a:schemeClr val="bg1"/>
                </a:solidFill>
                <a:latin typeface="Abadi" panose="020B0604020104020204" pitchFamily="34" charset="0"/>
                <a:cs typeface="Quire Sans" panose="020B0502040400020003" pitchFamily="34" charset="0"/>
              </a:rPr>
              <a:t>Ekstraktif</a:t>
            </a:r>
            <a:endParaRPr sz="1600" dirty="0">
              <a:solidFill>
                <a:schemeClr val="bg1"/>
              </a:solidFill>
              <a:latin typeface="Abadi" panose="020B0604020104020204"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6905899C-B659-F459-2F6D-04E87A5A9FC5}"/>
              </a:ext>
            </a:extLst>
          </p:cNvPr>
          <p:cNvSpPr txBox="1"/>
          <p:nvPr/>
        </p:nvSpPr>
        <p:spPr>
          <a:xfrm>
            <a:off x="221794" y="771883"/>
            <a:ext cx="7391400" cy="338554"/>
          </a:xfrm>
          <a:prstGeom prst="rect">
            <a:avLst/>
          </a:prstGeom>
          <a:noFill/>
        </p:spPr>
        <p:txBody>
          <a:bodyPr wrap="square" rtlCol="0">
            <a:spAutoFit/>
          </a:bodyPr>
          <a:lstStyle/>
          <a:p>
            <a:pPr marL="342900" indent="-342900">
              <a:buFont typeface="+mj-lt"/>
              <a:buAutoNum type="alphaLcPeriod"/>
            </a:pPr>
            <a:r>
              <a:rPr lang="id-ID" sz="1600" dirty="0">
                <a:latin typeface="Quire Sans" panose="020B0502040400020003" pitchFamily="34" charset="0"/>
                <a:cs typeface="Quire Sans" panose="020B0502040400020003" pitchFamily="34" charset="0"/>
              </a:rPr>
              <a:t>Pengelompokan Badan Usaha Berdasarkan Kegiatan yang Dilakukan</a:t>
            </a:r>
          </a:p>
        </p:txBody>
      </p:sp>
      <p:sp>
        <p:nvSpPr>
          <p:cNvPr id="13" name="Google Shape;471;p34">
            <a:extLst>
              <a:ext uri="{FF2B5EF4-FFF2-40B4-BE49-F238E27FC236}">
                <a16:creationId xmlns:a16="http://schemas.microsoft.com/office/drawing/2014/main" id="{F0EC93BF-529D-10D0-A447-16EF83C61CF5}"/>
              </a:ext>
            </a:extLst>
          </p:cNvPr>
          <p:cNvSpPr/>
          <p:nvPr/>
        </p:nvSpPr>
        <p:spPr>
          <a:xfrm>
            <a:off x="623104" y="2714035"/>
            <a:ext cx="1165808" cy="410610"/>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solidFill>
                  <a:schemeClr val="bg1"/>
                </a:solidFill>
                <a:latin typeface="Abadi" panose="020B0604020104020204" pitchFamily="34" charset="0"/>
                <a:cs typeface="Quire Sans" panose="020B0502040400020003" pitchFamily="34" charset="0"/>
              </a:rPr>
              <a:t>Agraris</a:t>
            </a:r>
            <a:endParaRPr sz="1600" dirty="0">
              <a:solidFill>
                <a:schemeClr val="bg1"/>
              </a:solidFill>
              <a:latin typeface="Abadi" panose="020B0604020104020204" pitchFamily="34" charset="0"/>
              <a:cs typeface="Quire Sans" panose="020B0502040400020003" pitchFamily="34" charset="0"/>
            </a:endParaRPr>
          </a:p>
        </p:txBody>
      </p:sp>
      <p:sp>
        <p:nvSpPr>
          <p:cNvPr id="14" name="Google Shape;471;p34">
            <a:extLst>
              <a:ext uri="{FF2B5EF4-FFF2-40B4-BE49-F238E27FC236}">
                <a16:creationId xmlns:a16="http://schemas.microsoft.com/office/drawing/2014/main" id="{A12A16D4-8F18-CE02-5044-8C06783E28AB}"/>
              </a:ext>
            </a:extLst>
          </p:cNvPr>
          <p:cNvSpPr/>
          <p:nvPr/>
        </p:nvSpPr>
        <p:spPr>
          <a:xfrm>
            <a:off x="623105" y="3707708"/>
            <a:ext cx="1165807" cy="410610"/>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solidFill>
                  <a:schemeClr val="bg1"/>
                </a:solidFill>
                <a:latin typeface="Abadi" panose="020B0604020104020204" pitchFamily="34" charset="0"/>
                <a:cs typeface="Quire Sans" panose="020B0502040400020003" pitchFamily="34" charset="0"/>
              </a:rPr>
              <a:t>Industri</a:t>
            </a:r>
            <a:endParaRPr sz="1600" dirty="0">
              <a:solidFill>
                <a:schemeClr val="bg1"/>
              </a:solidFill>
              <a:latin typeface="Abadi" panose="020B0604020104020204" pitchFamily="34" charset="0"/>
              <a:cs typeface="Quire Sans" panose="020B0502040400020003" pitchFamily="34" charset="0"/>
            </a:endParaRPr>
          </a:p>
        </p:txBody>
      </p:sp>
      <p:sp>
        <p:nvSpPr>
          <p:cNvPr id="15" name="Google Shape;471;p34">
            <a:extLst>
              <a:ext uri="{FF2B5EF4-FFF2-40B4-BE49-F238E27FC236}">
                <a16:creationId xmlns:a16="http://schemas.microsoft.com/office/drawing/2014/main" id="{4ECB56C5-C196-316A-307E-257B132D0128}"/>
              </a:ext>
            </a:extLst>
          </p:cNvPr>
          <p:cNvSpPr/>
          <p:nvPr/>
        </p:nvSpPr>
        <p:spPr>
          <a:xfrm>
            <a:off x="4743404" y="1667007"/>
            <a:ext cx="1447800" cy="447219"/>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solidFill>
                  <a:schemeClr val="bg1"/>
                </a:solidFill>
                <a:latin typeface="Abadi" panose="020B0604020104020204" pitchFamily="34" charset="0"/>
                <a:cs typeface="Quire Sans" panose="020B0502040400020003" pitchFamily="34" charset="0"/>
              </a:rPr>
              <a:t>Perdagangan</a:t>
            </a:r>
            <a:endParaRPr sz="1600" dirty="0">
              <a:solidFill>
                <a:schemeClr val="bg1"/>
              </a:solidFill>
              <a:latin typeface="Abadi" panose="020B0604020104020204" pitchFamily="34" charset="0"/>
              <a:cs typeface="Quire Sans" panose="020B0502040400020003" pitchFamily="34" charset="0"/>
            </a:endParaRPr>
          </a:p>
        </p:txBody>
      </p:sp>
      <p:sp>
        <p:nvSpPr>
          <p:cNvPr id="17" name="Google Shape;471;p34">
            <a:extLst>
              <a:ext uri="{FF2B5EF4-FFF2-40B4-BE49-F238E27FC236}">
                <a16:creationId xmlns:a16="http://schemas.microsoft.com/office/drawing/2014/main" id="{2137A0EB-C0AE-01CC-F1B1-184F96D146A9}"/>
              </a:ext>
            </a:extLst>
          </p:cNvPr>
          <p:cNvSpPr/>
          <p:nvPr/>
        </p:nvSpPr>
        <p:spPr>
          <a:xfrm>
            <a:off x="4743404" y="3177340"/>
            <a:ext cx="1447800" cy="410611"/>
          </a:xfrm>
          <a:prstGeom prst="roundRect">
            <a:avLst>
              <a:gd name="adj" fmla="val 31018"/>
            </a:avLst>
          </a:prstGeom>
          <a:solidFill>
            <a:schemeClr val="accent5"/>
          </a:solidFill>
          <a:ln>
            <a:noFill/>
          </a:ln>
          <a:effectLst>
            <a:outerShdw dist="38100" dir="3960000" algn="bl" rotWithShape="0">
              <a:schemeClr val="lt2"/>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solidFill>
                <a:latin typeface="Abadi" panose="020B0604020104020204" pitchFamily="34" charset="0"/>
                <a:cs typeface="Quire Sans" panose="020B0502040400020003" pitchFamily="34" charset="0"/>
              </a:rPr>
              <a:t>Jasa</a:t>
            </a:r>
            <a:endParaRPr sz="1600" dirty="0">
              <a:solidFill>
                <a:schemeClr val="bg1"/>
              </a:solidFill>
              <a:latin typeface="Abadi" panose="020B0604020104020204" pitchFamily="34" charset="0"/>
              <a:cs typeface="Quire Sans" panose="020B0502040400020003" pitchFamily="34" charset="0"/>
            </a:endParaRPr>
          </a:p>
        </p:txBody>
      </p:sp>
      <p:sp>
        <p:nvSpPr>
          <p:cNvPr id="18" name="TextBox 17">
            <a:extLst>
              <a:ext uri="{FF2B5EF4-FFF2-40B4-BE49-F238E27FC236}">
                <a16:creationId xmlns:a16="http://schemas.microsoft.com/office/drawing/2014/main" id="{80DE911D-ACB1-2A4A-24D9-8FCA89873F11}"/>
              </a:ext>
            </a:extLst>
          </p:cNvPr>
          <p:cNvSpPr txBox="1"/>
          <p:nvPr/>
        </p:nvSpPr>
        <p:spPr>
          <a:xfrm>
            <a:off x="569712" y="1051883"/>
            <a:ext cx="7888488" cy="523220"/>
          </a:xfrm>
          <a:prstGeom prst="rect">
            <a:avLst/>
          </a:prstGeom>
          <a:noFill/>
        </p:spPr>
        <p:txBody>
          <a:bodyPr wrap="square" rtlCol="0">
            <a:spAutoFit/>
          </a:bodyPr>
          <a:lstStyle/>
          <a:p>
            <a:r>
              <a:rPr lang="id-ID" sz="1400" dirty="0">
                <a:latin typeface="Quire Sans Light" panose="020B0302040400020003" pitchFamily="34" charset="0"/>
              </a:rPr>
              <a:t>Berdasarkan kegiatan yang dilakukan, badan usaha dikelompokkan menjadi badan usaha yang bergerak di bidang :</a:t>
            </a:r>
          </a:p>
        </p:txBody>
      </p:sp>
      <p:sp>
        <p:nvSpPr>
          <p:cNvPr id="19" name="TextBox 18">
            <a:extLst>
              <a:ext uri="{FF2B5EF4-FFF2-40B4-BE49-F238E27FC236}">
                <a16:creationId xmlns:a16="http://schemas.microsoft.com/office/drawing/2014/main" id="{7362E730-7C8A-2B2A-4CDB-605C4FBB0A0B}"/>
              </a:ext>
            </a:extLst>
          </p:cNvPr>
          <p:cNvSpPr txBox="1"/>
          <p:nvPr/>
        </p:nvSpPr>
        <p:spPr>
          <a:xfrm>
            <a:off x="1930079" y="1519840"/>
            <a:ext cx="2641921" cy="954107"/>
          </a:xfrm>
          <a:prstGeom prst="rect">
            <a:avLst/>
          </a:prstGeom>
          <a:noFill/>
        </p:spPr>
        <p:txBody>
          <a:bodyPr wrap="square" rtlCol="0">
            <a:spAutoFit/>
          </a:bodyPr>
          <a:lstStyle/>
          <a:p>
            <a:pPr algn="just"/>
            <a:r>
              <a:rPr lang="id-ID" sz="1400" dirty="0">
                <a:latin typeface="Quire Sans Light" panose="020B0302040400020003" pitchFamily="34" charset="0"/>
              </a:rPr>
              <a:t>Badan usaha ini mengelola sumber daya yang telah bersedia di alam. Contoh: PT Pertamina (Persero).</a:t>
            </a:r>
          </a:p>
        </p:txBody>
      </p:sp>
      <p:sp>
        <p:nvSpPr>
          <p:cNvPr id="20" name="TextBox 19">
            <a:extLst>
              <a:ext uri="{FF2B5EF4-FFF2-40B4-BE49-F238E27FC236}">
                <a16:creationId xmlns:a16="http://schemas.microsoft.com/office/drawing/2014/main" id="{E9487C36-9946-F426-EBEF-AD4982EC0992}"/>
              </a:ext>
            </a:extLst>
          </p:cNvPr>
          <p:cNvSpPr txBox="1"/>
          <p:nvPr/>
        </p:nvSpPr>
        <p:spPr>
          <a:xfrm>
            <a:off x="1930079" y="2515332"/>
            <a:ext cx="2641921" cy="1169551"/>
          </a:xfrm>
          <a:prstGeom prst="rect">
            <a:avLst/>
          </a:prstGeom>
          <a:noFill/>
        </p:spPr>
        <p:txBody>
          <a:bodyPr wrap="square" rtlCol="0">
            <a:spAutoFit/>
          </a:bodyPr>
          <a:lstStyle/>
          <a:p>
            <a:pPr algn="just"/>
            <a:r>
              <a:rPr lang="id-ID" sz="1400" dirty="0">
                <a:latin typeface="Quire Sans Light" panose="020B0302040400020003" pitchFamily="34" charset="0"/>
              </a:rPr>
              <a:t>Badan usaha ini berusaha dalam segala kegiatan yang berkaitan dengan pertanian. Contoh: PT Perkebunan Nusantara III (Persero).</a:t>
            </a:r>
          </a:p>
        </p:txBody>
      </p:sp>
      <p:sp>
        <p:nvSpPr>
          <p:cNvPr id="22" name="TextBox 21">
            <a:extLst>
              <a:ext uri="{FF2B5EF4-FFF2-40B4-BE49-F238E27FC236}">
                <a16:creationId xmlns:a16="http://schemas.microsoft.com/office/drawing/2014/main" id="{9FFC274C-957C-EEB3-3786-33EDC4930ECC}"/>
              </a:ext>
            </a:extLst>
          </p:cNvPr>
          <p:cNvSpPr txBox="1"/>
          <p:nvPr/>
        </p:nvSpPr>
        <p:spPr>
          <a:xfrm>
            <a:off x="1930079" y="3686396"/>
            <a:ext cx="2641921" cy="954107"/>
          </a:xfrm>
          <a:prstGeom prst="rect">
            <a:avLst/>
          </a:prstGeom>
          <a:noFill/>
        </p:spPr>
        <p:txBody>
          <a:bodyPr wrap="square" rtlCol="0">
            <a:spAutoFit/>
          </a:bodyPr>
          <a:lstStyle/>
          <a:p>
            <a:pPr algn="just"/>
            <a:r>
              <a:rPr lang="id-ID" sz="1400" dirty="0">
                <a:latin typeface="Quire Sans Light" panose="020B0302040400020003" pitchFamily="34" charset="0"/>
              </a:rPr>
              <a:t>Badan usaha ini meningkatkan nilai ekonomis barang dengan cara mengubah bentuk. Contoh: PT Kimia Farma Tbk.</a:t>
            </a:r>
          </a:p>
        </p:txBody>
      </p:sp>
      <p:sp>
        <p:nvSpPr>
          <p:cNvPr id="23" name="TextBox 22">
            <a:extLst>
              <a:ext uri="{FF2B5EF4-FFF2-40B4-BE49-F238E27FC236}">
                <a16:creationId xmlns:a16="http://schemas.microsoft.com/office/drawing/2014/main" id="{1A6ACAFC-82E2-C410-D2E4-14D59C6998B9}"/>
              </a:ext>
            </a:extLst>
          </p:cNvPr>
          <p:cNvSpPr txBox="1"/>
          <p:nvPr/>
        </p:nvSpPr>
        <p:spPr>
          <a:xfrm>
            <a:off x="6267404" y="1569712"/>
            <a:ext cx="2514600" cy="1384995"/>
          </a:xfrm>
          <a:prstGeom prst="rect">
            <a:avLst/>
          </a:prstGeom>
          <a:noFill/>
        </p:spPr>
        <p:txBody>
          <a:bodyPr wrap="square" rtlCol="0">
            <a:spAutoFit/>
          </a:bodyPr>
          <a:lstStyle/>
          <a:p>
            <a:pPr algn="just"/>
            <a:r>
              <a:rPr lang="id-ID" sz="1400" dirty="0">
                <a:latin typeface="Quire Sans Light" panose="020B0302040400020003" pitchFamily="34" charset="0"/>
                <a:cs typeface="Quire Sans" panose="020B0502040400020003" pitchFamily="34" charset="0"/>
              </a:rPr>
              <a:t>Badan usaha ini bergerak dalam aktivitas yang berhubungan dengan menjual dan membeli barang untuk memperoleh keuntungan. Contoh: PT Sarinah.</a:t>
            </a:r>
          </a:p>
        </p:txBody>
      </p:sp>
      <p:sp>
        <p:nvSpPr>
          <p:cNvPr id="24" name="TextBox 23">
            <a:extLst>
              <a:ext uri="{FF2B5EF4-FFF2-40B4-BE49-F238E27FC236}">
                <a16:creationId xmlns:a16="http://schemas.microsoft.com/office/drawing/2014/main" id="{D0599B23-F7C2-B62C-DB40-677DB8D7F41A}"/>
              </a:ext>
            </a:extLst>
          </p:cNvPr>
          <p:cNvSpPr txBox="1"/>
          <p:nvPr/>
        </p:nvSpPr>
        <p:spPr>
          <a:xfrm>
            <a:off x="6267404" y="3124645"/>
            <a:ext cx="2514600" cy="954107"/>
          </a:xfrm>
          <a:prstGeom prst="rect">
            <a:avLst/>
          </a:prstGeom>
          <a:noFill/>
        </p:spPr>
        <p:txBody>
          <a:bodyPr wrap="square" rtlCol="0">
            <a:spAutoFit/>
          </a:bodyPr>
          <a:lstStyle/>
          <a:p>
            <a:pPr algn="just"/>
            <a:r>
              <a:rPr lang="id-ID" sz="1400" dirty="0">
                <a:latin typeface="Quire Sans Light" panose="020B0302040400020003" pitchFamily="34" charset="0"/>
              </a:rPr>
              <a:t>Badan usaha ini memenuhi kebutuhan </a:t>
            </a:r>
            <a:r>
              <a:rPr lang="id-ID" sz="1400" dirty="0" err="1">
                <a:latin typeface="Quire Sans Light" panose="020B0302040400020003" pitchFamily="34" charset="0"/>
              </a:rPr>
              <a:t>konsemen</a:t>
            </a:r>
            <a:r>
              <a:rPr lang="id-ID" sz="1400" dirty="0">
                <a:latin typeface="Quire Sans Light" panose="020B0302040400020003" pitchFamily="34" charset="0"/>
              </a:rPr>
              <a:t> dengan menyediakan jasa. Contoh: PT Bank Rakyat Indonesia.</a:t>
            </a:r>
          </a:p>
        </p:txBody>
      </p:sp>
    </p:spTree>
    <p:extLst>
      <p:ext uri="{BB962C8B-B14F-4D97-AF65-F5344CB8AC3E}">
        <p14:creationId xmlns:p14="http://schemas.microsoft.com/office/powerpoint/2010/main" val="118748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5580</TotalTime>
  <Words>5448</Words>
  <Application>Microsoft Office PowerPoint</Application>
  <PresentationFormat>On-screen Show (16:9)</PresentationFormat>
  <Paragraphs>647</Paragraphs>
  <Slides>62</Slides>
  <Notes>29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62</vt:i4>
      </vt:variant>
    </vt:vector>
  </HeadingPairs>
  <TitlesOfParts>
    <vt:vector size="81" baseType="lpstr">
      <vt:lpstr>Abadi</vt:lpstr>
      <vt:lpstr>Aharoni</vt:lpstr>
      <vt:lpstr>Arial</vt:lpstr>
      <vt:lpstr>Batang</vt:lpstr>
      <vt:lpstr>Bodoni MT Condensed</vt:lpstr>
      <vt:lpstr>Calibri</vt:lpstr>
      <vt:lpstr>Cambria</vt:lpstr>
      <vt:lpstr>Cambria Math</vt:lpstr>
      <vt:lpstr>Candara Light</vt:lpstr>
      <vt:lpstr>Cooper Black</vt:lpstr>
      <vt:lpstr>Courier New</vt:lpstr>
      <vt:lpstr>DM Sans</vt:lpstr>
      <vt:lpstr>Eras Bold ITC</vt:lpstr>
      <vt:lpstr>Eras Demi ITC</vt:lpstr>
      <vt:lpstr>Hiragino Kaku Gothic StdN W8</vt:lpstr>
      <vt:lpstr>Oriya MN</vt:lpstr>
      <vt:lpstr>Quire Sans</vt:lpstr>
      <vt:lpstr>Quire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Marsella Putri</dc:creator>
  <cp:lastModifiedBy>LARASATI</cp:lastModifiedBy>
  <cp:revision>46</cp:revision>
  <dcterms:created xsi:type="dcterms:W3CDTF">2006-08-16T00:00:00Z</dcterms:created>
  <dcterms:modified xsi:type="dcterms:W3CDTF">2025-08-12T02:53:30Z</dcterms:modified>
</cp:coreProperties>
</file>