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Lilita One" charset="1" panose="02000000000000000000"/>
      <p:regular r:id="rId23"/>
    </p:embeddedFont>
    <p:embeddedFont>
      <p:font typeface="Handyman"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55.png" Type="http://schemas.openxmlformats.org/officeDocument/2006/relationships/image"/><Relationship Id="rId14" Target="../media/image56.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17" Target="../media/image20.png" Type="http://schemas.openxmlformats.org/officeDocument/2006/relationships/image"/><Relationship Id="rId18" Target="../media/image21.svg" Type="http://schemas.openxmlformats.org/officeDocument/2006/relationships/image"/><Relationship Id="rId19" Target="../media/image45.png" Type="http://schemas.openxmlformats.org/officeDocument/2006/relationships/image"/><Relationship Id="rId2" Target="../media/image1.png" Type="http://schemas.openxmlformats.org/officeDocument/2006/relationships/image"/><Relationship Id="rId20" Target="../media/image46.svg" Type="http://schemas.openxmlformats.org/officeDocument/2006/relationships/image"/><Relationship Id="rId21"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49.png" Type="http://schemas.openxmlformats.org/officeDocument/2006/relationships/image"/><Relationship Id="rId14" Target="../media/image50.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17" Target="../media/image24.pn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5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33.png" Type="http://schemas.openxmlformats.org/officeDocument/2006/relationships/image"/><Relationship Id="rId18" Target="../media/image34.svg" Type="http://schemas.openxmlformats.org/officeDocument/2006/relationships/image"/><Relationship Id="rId19" Target="../media/image4.png" Type="http://schemas.openxmlformats.org/officeDocument/2006/relationships/image"/><Relationship Id="rId2" Target="../media/image1.png" Type="http://schemas.openxmlformats.org/officeDocument/2006/relationships/image"/><Relationship Id="rId20" Target="../media/image5.svg" Type="http://schemas.openxmlformats.org/officeDocument/2006/relationships/image"/><Relationship Id="rId21"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20.png" Type="http://schemas.openxmlformats.org/officeDocument/2006/relationships/image"/><Relationship Id="rId16" Target="../media/image21.svg" Type="http://schemas.openxmlformats.org/officeDocument/2006/relationships/image"/><Relationship Id="rId17" Target="../media/image37.png" Type="http://schemas.openxmlformats.org/officeDocument/2006/relationships/image"/><Relationship Id="rId18" Target="../media/image38.svg" Type="http://schemas.openxmlformats.org/officeDocument/2006/relationships/image"/><Relationship Id="rId19" Target="../media/image24.pn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3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4.png" Type="http://schemas.openxmlformats.org/officeDocument/2006/relationships/image"/><Relationship Id="rId18" Target="../media/image5.svg" Type="http://schemas.openxmlformats.org/officeDocument/2006/relationships/image"/><Relationship Id="rId19" Target="../media/image33.png" Type="http://schemas.openxmlformats.org/officeDocument/2006/relationships/image"/><Relationship Id="rId2" Target="../media/image1.png" Type="http://schemas.openxmlformats.org/officeDocument/2006/relationships/image"/><Relationship Id="rId20" Target="../media/image34.svg" Type="http://schemas.openxmlformats.org/officeDocument/2006/relationships/image"/><Relationship Id="rId21" Target="../media/image45.png" Type="http://schemas.openxmlformats.org/officeDocument/2006/relationships/image"/><Relationship Id="rId22" Target="../media/image46.svg" Type="http://schemas.openxmlformats.org/officeDocument/2006/relationships/image"/><Relationship Id="rId23"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20.png" Type="http://schemas.openxmlformats.org/officeDocument/2006/relationships/image"/><Relationship Id="rId16" Target="../media/image2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17" Target="../media/image45.png" Type="http://schemas.openxmlformats.org/officeDocument/2006/relationships/image"/><Relationship Id="rId18" Target="../media/image46.svg" Type="http://schemas.openxmlformats.org/officeDocument/2006/relationships/image"/><Relationship Id="rId19" Target="../media/image24.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5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1575254" y="3547988"/>
            <a:ext cx="17961663" cy="5710312"/>
          </a:xfrm>
          <a:custGeom>
            <a:avLst/>
            <a:gdLst/>
            <a:ahLst/>
            <a:cxnLst/>
            <a:rect r="r" b="b" t="t" l="l"/>
            <a:pathLst>
              <a:path h="5710312" w="17961663">
                <a:moveTo>
                  <a:pt x="0" y="0"/>
                </a:moveTo>
                <a:lnTo>
                  <a:pt x="17961662" y="0"/>
                </a:lnTo>
                <a:lnTo>
                  <a:pt x="17961662" y="5710312"/>
                </a:lnTo>
                <a:lnTo>
                  <a:pt x="0" y="57103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23827">
            <a:off x="8278665" y="5556393"/>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46000">
            <a:off x="-259945" y="5546868"/>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243908">
            <a:off x="9888480" y="863317"/>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658924" y="641047"/>
            <a:ext cx="3566160" cy="7752521"/>
          </a:xfrm>
          <a:custGeom>
            <a:avLst/>
            <a:gdLst/>
            <a:ahLst/>
            <a:cxnLst/>
            <a:rect r="r" b="b" t="t" l="l"/>
            <a:pathLst>
              <a:path h="7752521" w="3566160">
                <a:moveTo>
                  <a:pt x="0" y="0"/>
                </a:moveTo>
                <a:lnTo>
                  <a:pt x="3566159" y="0"/>
                </a:lnTo>
                <a:lnTo>
                  <a:pt x="3566159" y="7752521"/>
                </a:lnTo>
                <a:lnTo>
                  <a:pt x="0" y="77525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3546779" y="1028700"/>
            <a:ext cx="7596493" cy="7283138"/>
          </a:xfrm>
          <a:custGeom>
            <a:avLst/>
            <a:gdLst/>
            <a:ahLst/>
            <a:cxnLst/>
            <a:rect r="r" b="b" t="t" l="l"/>
            <a:pathLst>
              <a:path h="7283138" w="7596493">
                <a:moveTo>
                  <a:pt x="0" y="0"/>
                </a:moveTo>
                <a:lnTo>
                  <a:pt x="7596492" y="0"/>
                </a:lnTo>
                <a:lnTo>
                  <a:pt x="7596492" y="7283138"/>
                </a:lnTo>
                <a:lnTo>
                  <a:pt x="0" y="72831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665570" y="7488525"/>
            <a:ext cx="19619141" cy="2967395"/>
          </a:xfrm>
          <a:custGeom>
            <a:avLst/>
            <a:gdLst/>
            <a:ahLst/>
            <a:cxnLst/>
            <a:rect r="r" b="b" t="t" l="l"/>
            <a:pathLst>
              <a:path h="2967395" w="19619141">
                <a:moveTo>
                  <a:pt x="0" y="0"/>
                </a:moveTo>
                <a:lnTo>
                  <a:pt x="19619140" y="0"/>
                </a:lnTo>
                <a:lnTo>
                  <a:pt x="19619140" y="2967395"/>
                </a:lnTo>
                <a:lnTo>
                  <a:pt x="0" y="29673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1" id="11"/>
          <p:cNvGrpSpPr/>
          <p:nvPr/>
        </p:nvGrpSpPr>
        <p:grpSpPr>
          <a:xfrm rot="0">
            <a:off x="2897235" y="5580426"/>
            <a:ext cx="6729938" cy="938408"/>
            <a:chOff x="0" y="0"/>
            <a:chExt cx="1772494" cy="247153"/>
          </a:xfrm>
        </p:grpSpPr>
        <p:sp>
          <p:nvSpPr>
            <p:cNvPr name="Freeform 12" id="12"/>
            <p:cNvSpPr/>
            <p:nvPr/>
          </p:nvSpPr>
          <p:spPr>
            <a:xfrm flipH="false" flipV="false" rot="0">
              <a:off x="0" y="0"/>
              <a:ext cx="1772494" cy="247153"/>
            </a:xfrm>
            <a:custGeom>
              <a:avLst/>
              <a:gdLst/>
              <a:ahLst/>
              <a:cxnLst/>
              <a:rect r="r" b="b" t="t" l="l"/>
              <a:pathLst>
                <a:path h="247153" w="1772494">
                  <a:moveTo>
                    <a:pt x="58669" y="0"/>
                  </a:moveTo>
                  <a:lnTo>
                    <a:pt x="1713825" y="0"/>
                  </a:lnTo>
                  <a:cubicBezTo>
                    <a:pt x="1729385" y="0"/>
                    <a:pt x="1744308" y="6181"/>
                    <a:pt x="1755310" y="17184"/>
                  </a:cubicBezTo>
                  <a:cubicBezTo>
                    <a:pt x="1766313" y="28186"/>
                    <a:pt x="1772494" y="43109"/>
                    <a:pt x="1772494" y="58669"/>
                  </a:cubicBezTo>
                  <a:lnTo>
                    <a:pt x="1772494" y="188484"/>
                  </a:lnTo>
                  <a:cubicBezTo>
                    <a:pt x="1772494" y="204044"/>
                    <a:pt x="1766313" y="218966"/>
                    <a:pt x="1755310" y="229969"/>
                  </a:cubicBezTo>
                  <a:cubicBezTo>
                    <a:pt x="1744308" y="240971"/>
                    <a:pt x="1729385" y="247153"/>
                    <a:pt x="1713825" y="247153"/>
                  </a:cubicBezTo>
                  <a:lnTo>
                    <a:pt x="58669" y="247153"/>
                  </a:lnTo>
                  <a:cubicBezTo>
                    <a:pt x="43109" y="247153"/>
                    <a:pt x="28186" y="240971"/>
                    <a:pt x="17184" y="229969"/>
                  </a:cubicBezTo>
                  <a:cubicBezTo>
                    <a:pt x="6181" y="218966"/>
                    <a:pt x="0" y="204044"/>
                    <a:pt x="0" y="188484"/>
                  </a:cubicBezTo>
                  <a:lnTo>
                    <a:pt x="0" y="58669"/>
                  </a:lnTo>
                  <a:cubicBezTo>
                    <a:pt x="0" y="43109"/>
                    <a:pt x="6181" y="28186"/>
                    <a:pt x="17184" y="17184"/>
                  </a:cubicBezTo>
                  <a:cubicBezTo>
                    <a:pt x="28186" y="6181"/>
                    <a:pt x="43109" y="0"/>
                    <a:pt x="58669" y="0"/>
                  </a:cubicBezTo>
                  <a:close/>
                </a:path>
              </a:pathLst>
            </a:custGeom>
            <a:solidFill>
              <a:srgbClr val="4B1F00"/>
            </a:solidFill>
          </p:spPr>
        </p:sp>
        <p:sp>
          <p:nvSpPr>
            <p:cNvPr name="TextBox 13" id="13"/>
            <p:cNvSpPr txBox="true"/>
            <p:nvPr/>
          </p:nvSpPr>
          <p:spPr>
            <a:xfrm>
              <a:off x="0" y="-38100"/>
              <a:ext cx="1772494" cy="285253"/>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761258" y="7741370"/>
            <a:ext cx="996084" cy="1304396"/>
          </a:xfrm>
          <a:custGeom>
            <a:avLst/>
            <a:gdLst/>
            <a:ahLst/>
            <a:cxnLst/>
            <a:rect r="r" b="b" t="t" l="l"/>
            <a:pathLst>
              <a:path h="1304396" w="996084">
                <a:moveTo>
                  <a:pt x="0" y="0"/>
                </a:moveTo>
                <a:lnTo>
                  <a:pt x="996084" y="0"/>
                </a:lnTo>
                <a:lnTo>
                  <a:pt x="996084" y="1304396"/>
                </a:lnTo>
                <a:lnTo>
                  <a:pt x="0" y="130439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1377405" y="1412876"/>
            <a:ext cx="3617415" cy="7863945"/>
          </a:xfrm>
          <a:custGeom>
            <a:avLst/>
            <a:gdLst/>
            <a:ahLst/>
            <a:cxnLst/>
            <a:rect r="r" b="b" t="t" l="l"/>
            <a:pathLst>
              <a:path h="7863945" w="3617415">
                <a:moveTo>
                  <a:pt x="0" y="0"/>
                </a:moveTo>
                <a:lnTo>
                  <a:pt x="3617415" y="0"/>
                </a:lnTo>
                <a:lnTo>
                  <a:pt x="3617415" y="7863945"/>
                </a:lnTo>
                <a:lnTo>
                  <a:pt x="0" y="78639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315962" y="7996797"/>
            <a:ext cx="4661990" cy="2290203"/>
          </a:xfrm>
          <a:custGeom>
            <a:avLst/>
            <a:gdLst/>
            <a:ahLst/>
            <a:cxnLst/>
            <a:rect r="r" b="b" t="t" l="l"/>
            <a:pathLst>
              <a:path h="2290203" w="4661990">
                <a:moveTo>
                  <a:pt x="0" y="0"/>
                </a:moveTo>
                <a:lnTo>
                  <a:pt x="4661990" y="0"/>
                </a:lnTo>
                <a:lnTo>
                  <a:pt x="4661990" y="2290203"/>
                </a:lnTo>
                <a:lnTo>
                  <a:pt x="0" y="229020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 id="17"/>
          <p:cNvSpPr/>
          <p:nvPr/>
        </p:nvSpPr>
        <p:spPr>
          <a:xfrm flipH="false" flipV="false" rot="0">
            <a:off x="11126586" y="4591685"/>
            <a:ext cx="4611785" cy="4816486"/>
          </a:xfrm>
          <a:custGeom>
            <a:avLst/>
            <a:gdLst/>
            <a:ahLst/>
            <a:cxnLst/>
            <a:rect r="r" b="b" t="t" l="l"/>
            <a:pathLst>
              <a:path h="4816486" w="4611785">
                <a:moveTo>
                  <a:pt x="0" y="0"/>
                </a:moveTo>
                <a:lnTo>
                  <a:pt x="4611785" y="0"/>
                </a:lnTo>
                <a:lnTo>
                  <a:pt x="4611785" y="4816486"/>
                </a:lnTo>
                <a:lnTo>
                  <a:pt x="0" y="481648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8" id="18"/>
          <p:cNvSpPr/>
          <p:nvPr/>
        </p:nvSpPr>
        <p:spPr>
          <a:xfrm flipH="false" flipV="false" rot="0">
            <a:off x="14738485" y="8469768"/>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9" id="19"/>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0" id="20"/>
          <p:cNvSpPr/>
          <p:nvPr/>
        </p:nvSpPr>
        <p:spPr>
          <a:xfrm flipH="true" flipV="false" rot="0">
            <a:off x="5966727" y="6680923"/>
            <a:ext cx="2174469" cy="3451538"/>
          </a:xfrm>
          <a:custGeom>
            <a:avLst/>
            <a:gdLst/>
            <a:ahLst/>
            <a:cxnLst/>
            <a:rect r="r" b="b" t="t" l="l"/>
            <a:pathLst>
              <a:path h="3451538" w="2174469">
                <a:moveTo>
                  <a:pt x="2174469" y="0"/>
                </a:moveTo>
                <a:lnTo>
                  <a:pt x="0" y="0"/>
                </a:lnTo>
                <a:lnTo>
                  <a:pt x="0" y="3451537"/>
                </a:lnTo>
                <a:lnTo>
                  <a:pt x="2174469" y="3451537"/>
                </a:lnTo>
                <a:lnTo>
                  <a:pt x="2174469"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1" id="21"/>
          <p:cNvSpPr/>
          <p:nvPr/>
        </p:nvSpPr>
        <p:spPr>
          <a:xfrm flipH="false" flipV="false" rot="0">
            <a:off x="3826392" y="7560020"/>
            <a:ext cx="1305971" cy="582790"/>
          </a:xfrm>
          <a:custGeom>
            <a:avLst/>
            <a:gdLst/>
            <a:ahLst/>
            <a:cxnLst/>
            <a:rect r="r" b="b" t="t" l="l"/>
            <a:pathLst>
              <a:path h="582790" w="1305971">
                <a:moveTo>
                  <a:pt x="0" y="0"/>
                </a:moveTo>
                <a:lnTo>
                  <a:pt x="1305972" y="0"/>
                </a:lnTo>
                <a:lnTo>
                  <a:pt x="1305972" y="582790"/>
                </a:lnTo>
                <a:lnTo>
                  <a:pt x="0" y="582790"/>
                </a:lnTo>
                <a:lnTo>
                  <a:pt x="0" y="0"/>
                </a:lnTo>
                <a:close/>
              </a:path>
            </a:pathLst>
          </a:custGeom>
          <a:blipFill>
            <a:blip r:embed="rId25"/>
            <a:stretch>
              <a:fillRect l="0" t="0" r="0" b="0"/>
            </a:stretch>
          </a:blipFill>
        </p:spPr>
      </p:sp>
      <p:sp>
        <p:nvSpPr>
          <p:cNvPr name="TextBox 22" id="22"/>
          <p:cNvSpPr txBox="true"/>
          <p:nvPr/>
        </p:nvSpPr>
        <p:spPr>
          <a:xfrm rot="0">
            <a:off x="2072183" y="1506241"/>
            <a:ext cx="8380041" cy="1614909"/>
          </a:xfrm>
          <a:prstGeom prst="rect">
            <a:avLst/>
          </a:prstGeom>
        </p:spPr>
        <p:txBody>
          <a:bodyPr anchor="t" rtlCol="false" tIns="0" lIns="0" bIns="0" rIns="0">
            <a:spAutoFit/>
          </a:bodyPr>
          <a:lstStyle/>
          <a:p>
            <a:pPr algn="ctr">
              <a:lnSpc>
                <a:spcPts val="6204"/>
              </a:lnSpc>
            </a:pPr>
            <a:r>
              <a:rPr lang="en-US" sz="6204">
                <a:solidFill>
                  <a:srgbClr val="4B1F00"/>
                </a:solidFill>
                <a:latin typeface="Lilita One"/>
                <a:ea typeface="Lilita One"/>
                <a:cs typeface="Lilita One"/>
                <a:sym typeface="Lilita One"/>
              </a:rPr>
              <a:t>PANCASILA SEBAGAI PEMERSATU BANGSA</a:t>
            </a:r>
          </a:p>
        </p:txBody>
      </p:sp>
      <p:sp>
        <p:nvSpPr>
          <p:cNvPr name="TextBox 23" id="23"/>
          <p:cNvSpPr txBox="true"/>
          <p:nvPr/>
        </p:nvSpPr>
        <p:spPr>
          <a:xfrm rot="0">
            <a:off x="1590146" y="4496435"/>
            <a:ext cx="9344115" cy="647065"/>
          </a:xfrm>
          <a:prstGeom prst="rect">
            <a:avLst/>
          </a:prstGeom>
        </p:spPr>
        <p:txBody>
          <a:bodyPr anchor="t" rtlCol="false" tIns="0" lIns="0" bIns="0" rIns="0">
            <a:spAutoFit/>
          </a:bodyPr>
          <a:lstStyle/>
          <a:p>
            <a:pPr algn="ctr">
              <a:lnSpc>
                <a:spcPts val="4759"/>
              </a:lnSpc>
            </a:pPr>
            <a:r>
              <a:rPr lang="en-US" sz="3399">
                <a:solidFill>
                  <a:srgbClr val="4B1F00"/>
                </a:solidFill>
                <a:latin typeface="Handyman"/>
                <a:ea typeface="Handyman"/>
                <a:cs typeface="Handyman"/>
                <a:sym typeface="Handyman"/>
              </a:rPr>
              <a:t>sejarah dan kedudukan pancasila</a:t>
            </a:r>
          </a:p>
        </p:txBody>
      </p:sp>
      <p:sp>
        <p:nvSpPr>
          <p:cNvPr name="TextBox 24" id="24"/>
          <p:cNvSpPr txBox="true"/>
          <p:nvPr/>
        </p:nvSpPr>
        <p:spPr>
          <a:xfrm rot="0">
            <a:off x="3303474" y="5659422"/>
            <a:ext cx="5917460" cy="647065"/>
          </a:xfrm>
          <a:prstGeom prst="rect">
            <a:avLst/>
          </a:prstGeom>
        </p:spPr>
        <p:txBody>
          <a:bodyPr anchor="t" rtlCol="false" tIns="0" lIns="0" bIns="0" rIns="0">
            <a:spAutoFit/>
          </a:bodyPr>
          <a:lstStyle/>
          <a:p>
            <a:pPr algn="ctr">
              <a:lnSpc>
                <a:spcPts val="4759"/>
              </a:lnSpc>
            </a:pPr>
            <a:r>
              <a:rPr lang="en-US" sz="3399">
                <a:solidFill>
                  <a:srgbClr val="FFFFFF"/>
                </a:solidFill>
                <a:latin typeface="Handyman"/>
                <a:ea typeface="Handyman"/>
                <a:cs typeface="Handyman"/>
                <a:sym typeface="Handyman"/>
              </a:rPr>
              <a:t>Dinta Kartikasari S. Sos</a:t>
            </a:r>
          </a:p>
        </p:txBody>
      </p:sp>
      <p:sp>
        <p:nvSpPr>
          <p:cNvPr name="Freeform 25" id="25"/>
          <p:cNvSpPr/>
          <p:nvPr/>
        </p:nvSpPr>
        <p:spPr>
          <a:xfrm flipH="false" flipV="false" rot="0">
            <a:off x="8974187" y="9173435"/>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25"/>
            <a:stretch>
              <a:fillRect l="0" t="0" r="0" b="0"/>
            </a:stretch>
          </a:blipFill>
        </p:spPr>
      </p:sp>
      <p:sp>
        <p:nvSpPr>
          <p:cNvPr name="Freeform 26" id="26"/>
          <p:cNvSpPr/>
          <p:nvPr/>
        </p:nvSpPr>
        <p:spPr>
          <a:xfrm flipH="false" flipV="false" rot="0">
            <a:off x="10293825" y="7779242"/>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2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188016" y="3356611"/>
            <a:ext cx="16071284" cy="5901689"/>
          </a:xfrm>
          <a:prstGeom prst="rect">
            <a:avLst/>
          </a:prstGeom>
        </p:spPr>
        <p:txBody>
          <a:bodyPr anchor="t" rtlCol="false" tIns="0" lIns="0" bIns="0" rIns="0">
            <a:spAutoFit/>
          </a:bodyPr>
          <a:lstStyle/>
          <a:p>
            <a:pPr algn="ctr">
              <a:lnSpc>
                <a:spcPts val="3360"/>
              </a:lnSpc>
            </a:pPr>
            <a:r>
              <a:rPr lang="en-US" sz="2400">
                <a:solidFill>
                  <a:srgbClr val="4B1F00"/>
                </a:solidFill>
                <a:latin typeface="Handyman"/>
                <a:ea typeface="Handyman"/>
                <a:cs typeface="Handyman"/>
                <a:sym typeface="Handyman"/>
              </a:rPr>
              <a:t>Soekarno mengemukakan rumusan dasar negara pada tanggal 1 Juni 1945 </a:t>
            </a:r>
          </a:p>
          <a:p>
            <a:pPr algn="ctr">
              <a:lnSpc>
                <a:spcPts val="3360"/>
              </a:lnSpc>
            </a:pPr>
            <a:r>
              <a:rPr lang="en-US" sz="2400">
                <a:solidFill>
                  <a:srgbClr val="4B1F00"/>
                </a:solidFill>
                <a:latin typeface="Handyman"/>
                <a:ea typeface="Handyman"/>
                <a:cs typeface="Handyman"/>
                <a:sym typeface="Handyman"/>
              </a:rPr>
              <a:t>Soekarno disebut Founding father : penggali Pancasila </a:t>
            </a:r>
          </a:p>
          <a:p>
            <a:pPr algn="l">
              <a:lnSpc>
                <a:spcPts val="3360"/>
              </a:lnSpc>
            </a:pPr>
            <a:r>
              <a:rPr lang="en-US" sz="2400">
                <a:solidFill>
                  <a:srgbClr val="4B1F00"/>
                </a:solidFill>
                <a:latin typeface="Handyman"/>
                <a:ea typeface="Handyman"/>
                <a:cs typeface="Handyman"/>
                <a:sym typeface="Handyman"/>
              </a:rPr>
              <a:t>Panca dharma = Kewajiban - Pancasila = 5 dasar</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Kebangsaan Indonesia</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Internasionalisme - peri kemanusiaan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Mufakat - demokrasi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Kesejahteraan Sosial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Prinsip Ketuhanan  </a:t>
            </a:r>
          </a:p>
          <a:p>
            <a:pPr algn="l">
              <a:lnSpc>
                <a:spcPts val="3360"/>
              </a:lnSpc>
            </a:pPr>
            <a:r>
              <a:rPr lang="en-US" sz="2400">
                <a:solidFill>
                  <a:srgbClr val="4B1F00"/>
                </a:solidFill>
                <a:latin typeface="Handyman"/>
                <a:ea typeface="Handyman"/>
                <a:cs typeface="Handyman"/>
                <a:sym typeface="Handyman"/>
              </a:rPr>
              <a:t>5 point tersebut dapat ditarik 3 point utama yakni (Tri sila)</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sosio - nasionalisme</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sosio - demokrasi</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ketuhanan </a:t>
            </a:r>
          </a:p>
          <a:p>
            <a:pPr algn="l">
              <a:lnSpc>
                <a:spcPts val="3360"/>
              </a:lnSpc>
            </a:pPr>
            <a:r>
              <a:rPr lang="en-US" sz="2400">
                <a:solidFill>
                  <a:srgbClr val="4B1F00"/>
                </a:solidFill>
                <a:latin typeface="Handyman"/>
                <a:ea typeface="Handyman"/>
                <a:cs typeface="Handyman"/>
                <a:sym typeface="Handyman"/>
              </a:rPr>
              <a:t> 3 point dapat ditarik 1 point yakni (Eka sila)</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Gotong Royong</a:t>
            </a:r>
          </a:p>
        </p:txBody>
      </p:sp>
      <p:sp>
        <p:nvSpPr>
          <p:cNvPr name="TextBox 5" id="5"/>
          <p:cNvSpPr txBox="true"/>
          <p:nvPr/>
        </p:nvSpPr>
        <p:spPr>
          <a:xfrm rot="0">
            <a:off x="2867143" y="2221580"/>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Gagasan Soekarno </a:t>
            </a:r>
          </a:p>
        </p:txBody>
      </p:sp>
      <p:sp>
        <p:nvSpPr>
          <p:cNvPr name="Freeform 6" id="6"/>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188016" y="3356611"/>
            <a:ext cx="16071284" cy="5482589"/>
          </a:xfrm>
          <a:prstGeom prst="rect">
            <a:avLst/>
          </a:prstGeom>
        </p:spPr>
        <p:txBody>
          <a:bodyPr anchor="t" rtlCol="false" tIns="0" lIns="0" bIns="0" rIns="0">
            <a:spAutoFit/>
          </a:bodyPr>
          <a:lstStyle/>
          <a:p>
            <a:pPr algn="ctr">
              <a:lnSpc>
                <a:spcPts val="3360"/>
              </a:lnSpc>
            </a:pPr>
          </a:p>
          <a:p>
            <a:pPr algn="l">
              <a:lnSpc>
                <a:spcPts val="3360"/>
              </a:lnSpc>
            </a:pPr>
            <a:r>
              <a:rPr lang="en-US" sz="2400">
                <a:solidFill>
                  <a:srgbClr val="4B1F00"/>
                </a:solidFill>
                <a:latin typeface="Handyman"/>
                <a:ea typeface="Handyman"/>
                <a:cs typeface="Handyman"/>
                <a:sym typeface="Handyman"/>
              </a:rPr>
              <a:t>22 Juni 1945</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Ketuhanan dengan kewajiban menjalankan syariat Islam bagi pemeluk - pemeluknya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Kemanusiaan yang adil dan beradab</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Persatuan Indonesia</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Kerakyatan yang dipimpin oleh hikmat kebijaksanaan dalam permusyawaratan perwakilan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keadilan sosial bagi seluruh rakyat Indonesia</a:t>
            </a:r>
          </a:p>
          <a:p>
            <a:pPr algn="l">
              <a:lnSpc>
                <a:spcPts val="3360"/>
              </a:lnSpc>
            </a:pPr>
            <a:r>
              <a:rPr lang="en-US" sz="2400">
                <a:solidFill>
                  <a:srgbClr val="4B1F00"/>
                </a:solidFill>
                <a:latin typeface="Handyman"/>
                <a:ea typeface="Handyman"/>
                <a:cs typeface="Handyman"/>
                <a:sym typeface="Handyman"/>
              </a:rPr>
              <a:t>18 Agustus 1945</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Ketuhanan Yang Maha Esa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Kemanusiaan yang adil dan beradab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Persatuan Indonesia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Kerakyatan yang dipimpin oleh hikmat kebijaksanaan dalam permusyawaratan perwakilan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keadilan sosial bagi seluruh rakyat Indonesia </a:t>
            </a:r>
          </a:p>
        </p:txBody>
      </p:sp>
      <p:sp>
        <p:nvSpPr>
          <p:cNvPr name="TextBox 5" id="5"/>
          <p:cNvSpPr txBox="true"/>
          <p:nvPr/>
        </p:nvSpPr>
        <p:spPr>
          <a:xfrm rot="0">
            <a:off x="2867143" y="2221580"/>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Perubahan Rumusan Dasar </a:t>
            </a:r>
          </a:p>
        </p:txBody>
      </p:sp>
      <p:sp>
        <p:nvSpPr>
          <p:cNvPr name="Freeform 6" id="6"/>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394696" y="741312"/>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514229" y="3222243"/>
            <a:ext cx="6199232" cy="5017611"/>
          </a:xfrm>
          <a:prstGeom prst="rect">
            <a:avLst/>
          </a:prstGeom>
        </p:spPr>
        <p:txBody>
          <a:bodyPr anchor="t" rtlCol="false" tIns="0" lIns="0" bIns="0" rIns="0">
            <a:spAutoFit/>
          </a:bodyPr>
          <a:lstStyle/>
          <a:p>
            <a:pPr algn="l">
              <a:lnSpc>
                <a:spcPts val="3088"/>
              </a:lnSpc>
            </a:pPr>
            <a:r>
              <a:rPr lang="en-US" sz="2206">
                <a:solidFill>
                  <a:srgbClr val="4B1F00"/>
                </a:solidFill>
                <a:latin typeface="Handyman"/>
                <a:ea typeface="Handyman"/>
                <a:cs typeface="Handyman"/>
                <a:sym typeface="Handyman"/>
              </a:rPr>
              <a:t>27 Desember 1949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ketuhanan Yang Maha Esa</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peri kemanusiaan</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kebangsaan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kerakyatan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keadilan sosial </a:t>
            </a:r>
          </a:p>
          <a:p>
            <a:pPr algn="l">
              <a:lnSpc>
                <a:spcPts val="3088"/>
              </a:lnSpc>
            </a:pPr>
            <a:r>
              <a:rPr lang="en-US" sz="2206">
                <a:solidFill>
                  <a:srgbClr val="4B1F00"/>
                </a:solidFill>
                <a:latin typeface="Handyman"/>
                <a:ea typeface="Handyman"/>
                <a:cs typeface="Handyman"/>
                <a:sym typeface="Handyman"/>
              </a:rPr>
              <a:t>15 Agustus 1950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Ketuhanan Yang Maha Esa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peri kemanusiaan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kebangsaan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kerakyatan </a:t>
            </a:r>
          </a:p>
          <a:p>
            <a:pPr algn="l" marL="476328" indent="-238164" lvl="1">
              <a:lnSpc>
                <a:spcPts val="3088"/>
              </a:lnSpc>
              <a:buFont typeface="Arial"/>
              <a:buChar char="•"/>
            </a:pPr>
            <a:r>
              <a:rPr lang="en-US" sz="2206">
                <a:solidFill>
                  <a:srgbClr val="4B1F00"/>
                </a:solidFill>
                <a:latin typeface="Handyman"/>
                <a:ea typeface="Handyman"/>
                <a:cs typeface="Handyman"/>
                <a:sym typeface="Handyman"/>
              </a:rPr>
              <a:t>keadilan sosial </a:t>
            </a:r>
          </a:p>
          <a:p>
            <a:pPr algn="ctr">
              <a:lnSpc>
                <a:spcPts val="2388"/>
              </a:lnSpc>
            </a:pPr>
          </a:p>
        </p:txBody>
      </p:sp>
      <p:sp>
        <p:nvSpPr>
          <p:cNvPr name="TextBox 5" id="5"/>
          <p:cNvSpPr txBox="true"/>
          <p:nvPr/>
        </p:nvSpPr>
        <p:spPr>
          <a:xfrm rot="0">
            <a:off x="2867143" y="1892017"/>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Perubahan Rumusan Dasar </a:t>
            </a:r>
          </a:p>
        </p:txBody>
      </p:sp>
      <p:sp>
        <p:nvSpPr>
          <p:cNvPr name="Freeform 6" id="6"/>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7781367" y="3335993"/>
            <a:ext cx="8640273" cy="3510240"/>
          </a:xfrm>
          <a:prstGeom prst="rect">
            <a:avLst/>
          </a:prstGeom>
        </p:spPr>
        <p:txBody>
          <a:bodyPr anchor="t" rtlCol="false" tIns="0" lIns="0" bIns="0" rIns="0">
            <a:spAutoFit/>
          </a:bodyPr>
          <a:lstStyle/>
          <a:p>
            <a:pPr algn="l">
              <a:lnSpc>
                <a:spcPts val="3861"/>
              </a:lnSpc>
            </a:pPr>
            <a:r>
              <a:rPr lang="en-US" sz="2758">
                <a:solidFill>
                  <a:srgbClr val="7C3735"/>
                </a:solidFill>
                <a:latin typeface="Handyman"/>
                <a:ea typeface="Handyman"/>
                <a:cs typeface="Handyman"/>
                <a:sym typeface="Handyman"/>
              </a:rPr>
              <a:t>Dekrit Presiden 5 Juli 1959 - Penetapan Pancasila </a:t>
            </a:r>
          </a:p>
          <a:p>
            <a:pPr algn="l">
              <a:lnSpc>
                <a:spcPts val="2972"/>
              </a:lnSpc>
            </a:pPr>
          </a:p>
          <a:p>
            <a:pPr algn="l" marL="458379" indent="-229190" lvl="1">
              <a:lnSpc>
                <a:spcPts val="2972"/>
              </a:lnSpc>
              <a:buFont typeface="Arial"/>
              <a:buChar char="•"/>
            </a:pPr>
            <a:r>
              <a:rPr lang="en-US" sz="2123">
                <a:solidFill>
                  <a:srgbClr val="4B1F00"/>
                </a:solidFill>
                <a:latin typeface="Handyman"/>
                <a:ea typeface="Handyman"/>
                <a:cs typeface="Handyman"/>
                <a:sym typeface="Handyman"/>
              </a:rPr>
              <a:t>Ketuhanan Yang Maha Esa </a:t>
            </a:r>
          </a:p>
          <a:p>
            <a:pPr algn="l" marL="458379" indent="-229190" lvl="1">
              <a:lnSpc>
                <a:spcPts val="2972"/>
              </a:lnSpc>
              <a:buFont typeface="Arial"/>
              <a:buChar char="•"/>
            </a:pPr>
            <a:r>
              <a:rPr lang="en-US" sz="2123">
                <a:solidFill>
                  <a:srgbClr val="4B1F00"/>
                </a:solidFill>
                <a:latin typeface="Handyman"/>
                <a:ea typeface="Handyman"/>
                <a:cs typeface="Handyman"/>
                <a:sym typeface="Handyman"/>
              </a:rPr>
              <a:t>Kemanusiaan yang adil dan beradab </a:t>
            </a:r>
          </a:p>
          <a:p>
            <a:pPr algn="l" marL="458379" indent="-229190" lvl="1">
              <a:lnSpc>
                <a:spcPts val="2972"/>
              </a:lnSpc>
              <a:buFont typeface="Arial"/>
              <a:buChar char="•"/>
            </a:pPr>
            <a:r>
              <a:rPr lang="en-US" sz="2123">
                <a:solidFill>
                  <a:srgbClr val="4B1F00"/>
                </a:solidFill>
                <a:latin typeface="Handyman"/>
                <a:ea typeface="Handyman"/>
                <a:cs typeface="Handyman"/>
                <a:sym typeface="Handyman"/>
              </a:rPr>
              <a:t>Persatuan Indonesia</a:t>
            </a:r>
          </a:p>
          <a:p>
            <a:pPr algn="l" marL="458379" indent="-229190" lvl="1">
              <a:lnSpc>
                <a:spcPts val="2972"/>
              </a:lnSpc>
              <a:buFont typeface="Arial"/>
              <a:buChar char="•"/>
            </a:pPr>
            <a:r>
              <a:rPr lang="en-US" sz="2123">
                <a:solidFill>
                  <a:srgbClr val="4B1F00"/>
                </a:solidFill>
                <a:latin typeface="Handyman"/>
                <a:ea typeface="Handyman"/>
                <a:cs typeface="Handyman"/>
                <a:sym typeface="Handyman"/>
              </a:rPr>
              <a:t>Kerakyatan dipimpin oleh hikmat kebijaksanaan dalam permusyawaratan perwakilan </a:t>
            </a:r>
          </a:p>
          <a:p>
            <a:pPr algn="l" marL="458379" indent="-229190" lvl="1">
              <a:lnSpc>
                <a:spcPts val="2972"/>
              </a:lnSpc>
              <a:buFont typeface="Arial"/>
              <a:buChar char="•"/>
            </a:pPr>
            <a:r>
              <a:rPr lang="en-US" sz="2123">
                <a:solidFill>
                  <a:srgbClr val="4B1F00"/>
                </a:solidFill>
                <a:latin typeface="Handyman"/>
                <a:ea typeface="Handyman"/>
                <a:cs typeface="Handyman"/>
                <a:sym typeface="Handyman"/>
              </a:rPr>
              <a:t>keadilan sosial bagi seluruh rakyat Indonesia </a:t>
            </a:r>
          </a:p>
          <a:p>
            <a:pPr algn="l">
              <a:lnSpc>
                <a:spcPts val="2972"/>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2102634" y="3547988"/>
            <a:ext cx="17961663" cy="5710312"/>
          </a:xfrm>
          <a:custGeom>
            <a:avLst/>
            <a:gdLst/>
            <a:ahLst/>
            <a:cxnLst/>
            <a:rect r="r" b="b" t="t" l="l"/>
            <a:pathLst>
              <a:path h="5710312" w="17961663">
                <a:moveTo>
                  <a:pt x="0" y="0"/>
                </a:moveTo>
                <a:lnTo>
                  <a:pt x="17961662" y="0"/>
                </a:lnTo>
                <a:lnTo>
                  <a:pt x="17961662" y="5710312"/>
                </a:lnTo>
                <a:lnTo>
                  <a:pt x="0" y="57103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240010" y="1592843"/>
            <a:ext cx="9176490" cy="1055372"/>
          </a:xfrm>
          <a:prstGeom prst="rect">
            <a:avLst/>
          </a:prstGeom>
        </p:spPr>
        <p:txBody>
          <a:bodyPr anchor="t" rtlCol="false" tIns="0" lIns="0" bIns="0" rIns="0">
            <a:spAutoFit/>
          </a:bodyPr>
          <a:lstStyle/>
          <a:p>
            <a:pPr algn="l">
              <a:lnSpc>
                <a:spcPts val="7800"/>
              </a:lnSpc>
            </a:pPr>
            <a:r>
              <a:rPr lang="en-US" sz="7800">
                <a:solidFill>
                  <a:srgbClr val="4B1F00"/>
                </a:solidFill>
                <a:latin typeface="Lilita One"/>
                <a:ea typeface="Lilita One"/>
                <a:cs typeface="Lilita One"/>
                <a:sym typeface="Lilita One"/>
              </a:rPr>
              <a:t>Kedudukan Pancasila </a:t>
            </a: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04061" y="7833901"/>
            <a:ext cx="20348562" cy="2848799"/>
          </a:xfrm>
          <a:custGeom>
            <a:avLst/>
            <a:gdLst/>
            <a:ahLst/>
            <a:cxnLst/>
            <a:rect r="r" b="b" t="t" l="l"/>
            <a:pathLst>
              <a:path h="2848799" w="20348562">
                <a:moveTo>
                  <a:pt x="0" y="0"/>
                </a:moveTo>
                <a:lnTo>
                  <a:pt x="20348562" y="0"/>
                </a:lnTo>
                <a:lnTo>
                  <a:pt x="20348562" y="2848798"/>
                </a:lnTo>
                <a:lnTo>
                  <a:pt x="0" y="28487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2240010" y="3748377"/>
            <a:ext cx="9477527" cy="3257550"/>
          </a:xfrm>
          <a:prstGeom prst="rect">
            <a:avLst/>
          </a:prstGeom>
        </p:spPr>
        <p:txBody>
          <a:bodyPr anchor="t" rtlCol="false" tIns="0" lIns="0" bIns="0" rIns="0">
            <a:spAutoFit/>
          </a:bodyPr>
          <a:lstStyle/>
          <a:p>
            <a:pPr algn="l">
              <a:lnSpc>
                <a:spcPts val="4200"/>
              </a:lnSpc>
            </a:pPr>
            <a:r>
              <a:rPr lang="en-US" sz="3000">
                <a:solidFill>
                  <a:srgbClr val="4B1F00"/>
                </a:solidFill>
                <a:latin typeface="Handyman"/>
                <a:ea typeface="Handyman"/>
                <a:cs typeface="Handyman"/>
                <a:sym typeface="Handyman"/>
              </a:rPr>
              <a:t>Pancasila sebagai Dasar Negara </a:t>
            </a:r>
          </a:p>
          <a:p>
            <a:pPr algn="l">
              <a:lnSpc>
                <a:spcPts val="4200"/>
              </a:lnSpc>
            </a:pPr>
            <a:r>
              <a:rPr lang="en-US" sz="3000">
                <a:solidFill>
                  <a:srgbClr val="4B1F00"/>
                </a:solidFill>
                <a:latin typeface="Handyman"/>
                <a:ea typeface="Handyman"/>
                <a:cs typeface="Handyman"/>
                <a:sym typeface="Handyman"/>
              </a:rPr>
              <a:t>dasar negara sendiri merupakan fondasi negara yang mengandung aturan dasar fundamental sebagai acuan dan arah bagi penyelenggaraan negara. </a:t>
            </a:r>
          </a:p>
          <a:p>
            <a:pPr algn="l">
              <a:lnSpc>
                <a:spcPts val="4200"/>
              </a:lnSpc>
            </a:pPr>
            <a:r>
              <a:rPr lang="en-US" sz="3000">
                <a:solidFill>
                  <a:srgbClr val="4B1F00"/>
                </a:solidFill>
                <a:latin typeface="Handyman"/>
                <a:ea typeface="Handyman"/>
                <a:cs typeface="Handyman"/>
                <a:sym typeface="Handyman"/>
              </a:rPr>
              <a:t>Norma dasar negara tercantum dalam Pembukaan UUD NRI Tahun 1945 Alinea IV sesuai nilai - nilai Pancasila </a:t>
            </a:r>
          </a:p>
        </p:txBody>
      </p:sp>
      <p:sp>
        <p:nvSpPr>
          <p:cNvPr name="Freeform 8" id="8"/>
          <p:cNvSpPr/>
          <p:nvPr/>
        </p:nvSpPr>
        <p:spPr>
          <a:xfrm flipH="false" flipV="false" rot="-243908">
            <a:off x="11773157" y="1462199"/>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true" flipV="false" rot="0">
            <a:off x="15760480" y="540553"/>
            <a:ext cx="4226870" cy="7863945"/>
          </a:xfrm>
          <a:custGeom>
            <a:avLst/>
            <a:gdLst/>
            <a:ahLst/>
            <a:cxnLst/>
            <a:rect r="r" b="b" t="t" l="l"/>
            <a:pathLst>
              <a:path h="7863945" w="4226870">
                <a:moveTo>
                  <a:pt x="4226871" y="0"/>
                </a:moveTo>
                <a:lnTo>
                  <a:pt x="0" y="0"/>
                </a:lnTo>
                <a:lnTo>
                  <a:pt x="0" y="7863945"/>
                </a:lnTo>
                <a:lnTo>
                  <a:pt x="4226871" y="7863945"/>
                </a:lnTo>
                <a:lnTo>
                  <a:pt x="4226871"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3023730" y="3638815"/>
            <a:ext cx="3448302" cy="6213157"/>
          </a:xfrm>
          <a:custGeom>
            <a:avLst/>
            <a:gdLst/>
            <a:ahLst/>
            <a:cxnLst/>
            <a:rect r="r" b="b" t="t" l="l"/>
            <a:pathLst>
              <a:path h="6213157" w="3448302">
                <a:moveTo>
                  <a:pt x="0" y="0"/>
                </a:moveTo>
                <a:lnTo>
                  <a:pt x="3448302" y="0"/>
                </a:lnTo>
                <a:lnTo>
                  <a:pt x="3448302" y="6213158"/>
                </a:lnTo>
                <a:lnTo>
                  <a:pt x="0" y="62131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6819868" y="7853769"/>
            <a:ext cx="1631788" cy="550728"/>
          </a:xfrm>
          <a:custGeom>
            <a:avLst/>
            <a:gdLst/>
            <a:ahLst/>
            <a:cxnLst/>
            <a:rect r="r" b="b" t="t" l="l"/>
            <a:pathLst>
              <a:path h="550728" w="1631788">
                <a:moveTo>
                  <a:pt x="0" y="0"/>
                </a:moveTo>
                <a:lnTo>
                  <a:pt x="1631787" y="0"/>
                </a:lnTo>
                <a:lnTo>
                  <a:pt x="1631787" y="550729"/>
                </a:lnTo>
                <a:lnTo>
                  <a:pt x="0" y="5507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834302"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0">
            <a:off x="-2655084"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4323689"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5" id="15"/>
          <p:cNvSpPr/>
          <p:nvPr/>
        </p:nvSpPr>
        <p:spPr>
          <a:xfrm flipH="false" flipV="false" rot="0">
            <a:off x="7653596" y="8410194"/>
            <a:ext cx="3549515" cy="1876806"/>
          </a:xfrm>
          <a:custGeom>
            <a:avLst/>
            <a:gdLst/>
            <a:ahLst/>
            <a:cxnLst/>
            <a:rect r="r" b="b" t="t" l="l"/>
            <a:pathLst>
              <a:path h="1876806" w="3549515">
                <a:moveTo>
                  <a:pt x="0" y="0"/>
                </a:moveTo>
                <a:lnTo>
                  <a:pt x="3549514" y="0"/>
                </a:lnTo>
                <a:lnTo>
                  <a:pt x="3549514" y="1876806"/>
                </a:lnTo>
                <a:lnTo>
                  <a:pt x="0" y="18768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false" flipV="false" rot="246000">
            <a:off x="-392443" y="6260260"/>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608222" y="7483271"/>
            <a:ext cx="1631788" cy="550728"/>
          </a:xfrm>
          <a:custGeom>
            <a:avLst/>
            <a:gdLst/>
            <a:ahLst/>
            <a:cxnLst/>
            <a:rect r="r" b="b" t="t" l="l"/>
            <a:pathLst>
              <a:path h="550728" w="1631788">
                <a:moveTo>
                  <a:pt x="0" y="0"/>
                </a:moveTo>
                <a:lnTo>
                  <a:pt x="1631788" y="0"/>
                </a:lnTo>
                <a:lnTo>
                  <a:pt x="1631788" y="550729"/>
                </a:lnTo>
                <a:lnTo>
                  <a:pt x="0" y="5507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0">
            <a:off x="7873204" y="7483271"/>
            <a:ext cx="1631788" cy="550728"/>
          </a:xfrm>
          <a:custGeom>
            <a:avLst/>
            <a:gdLst/>
            <a:ahLst/>
            <a:cxnLst/>
            <a:rect r="r" b="b" t="t" l="l"/>
            <a:pathLst>
              <a:path h="550728" w="1631788">
                <a:moveTo>
                  <a:pt x="0" y="0"/>
                </a:moveTo>
                <a:lnTo>
                  <a:pt x="1631788" y="0"/>
                </a:lnTo>
                <a:lnTo>
                  <a:pt x="1631788" y="550729"/>
                </a:lnTo>
                <a:lnTo>
                  <a:pt x="0" y="55072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false" flipV="false" rot="0">
            <a:off x="10763514" y="7853769"/>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21"/>
            <a:stretch>
              <a:fillRect l="0" t="0" r="0" b="0"/>
            </a:stretch>
          </a:blipFill>
        </p:spPr>
      </p:sp>
      <p:sp>
        <p:nvSpPr>
          <p:cNvPr name="Freeform 20" id="20"/>
          <p:cNvSpPr/>
          <p:nvPr/>
        </p:nvSpPr>
        <p:spPr>
          <a:xfrm flipH="false" flipV="false" rot="0">
            <a:off x="4293817" y="7806202"/>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21"/>
            <a:stretch>
              <a:fillRect l="0" t="0" r="0" b="0"/>
            </a:stretch>
          </a:blipFill>
        </p:spPr>
      </p:sp>
      <p:sp>
        <p:nvSpPr>
          <p:cNvPr name="Freeform 21" id="21"/>
          <p:cNvSpPr/>
          <p:nvPr/>
        </p:nvSpPr>
        <p:spPr>
          <a:xfrm flipH="false" flipV="false" rot="0">
            <a:off x="16606314" y="8665985"/>
            <a:ext cx="1305971" cy="582790"/>
          </a:xfrm>
          <a:custGeom>
            <a:avLst/>
            <a:gdLst/>
            <a:ahLst/>
            <a:cxnLst/>
            <a:rect r="r" b="b" t="t" l="l"/>
            <a:pathLst>
              <a:path h="582790" w="1305971">
                <a:moveTo>
                  <a:pt x="0" y="0"/>
                </a:moveTo>
                <a:lnTo>
                  <a:pt x="1305972" y="0"/>
                </a:lnTo>
                <a:lnTo>
                  <a:pt x="1305972" y="582790"/>
                </a:lnTo>
                <a:lnTo>
                  <a:pt x="0" y="582790"/>
                </a:lnTo>
                <a:lnTo>
                  <a:pt x="0" y="0"/>
                </a:lnTo>
                <a:close/>
              </a:path>
            </a:pathLst>
          </a:custGeom>
          <a:blipFill>
            <a:blip r:embed="rId21"/>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68464" y="2434854"/>
            <a:ext cx="16071284" cy="4847590"/>
          </a:xfrm>
          <a:prstGeom prst="rect">
            <a:avLst/>
          </a:prstGeom>
        </p:spPr>
        <p:txBody>
          <a:bodyPr anchor="t" rtlCol="false" tIns="0" lIns="0" bIns="0" rIns="0">
            <a:spAutoFit/>
          </a:bodyPr>
          <a:lstStyle/>
          <a:p>
            <a:pPr algn="ctr">
              <a:lnSpc>
                <a:spcPts val="4060"/>
              </a:lnSpc>
            </a:pPr>
            <a:r>
              <a:rPr lang="en-US" sz="2900">
                <a:solidFill>
                  <a:srgbClr val="4B1F00"/>
                </a:solidFill>
                <a:latin typeface="Handyman"/>
                <a:ea typeface="Handyman"/>
                <a:cs typeface="Handyman"/>
                <a:sym typeface="Handyman"/>
              </a:rPr>
              <a:t>NILAI DASAR DALAM PANCASILA </a:t>
            </a:r>
          </a:p>
          <a:p>
            <a:pPr algn="ctr">
              <a:lnSpc>
                <a:spcPts val="4060"/>
              </a:lnSpc>
            </a:pP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Ketuhanan : pengakuan WNI terhadap kekuasaan Tuhan Yang maha Esa. Disebutkan juga pada pasal 29 ayat (1) negara berdasarkan Ketuhanan Yang Maha  Esa</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Kemanusiaan : sikap menjunjung tinggi harkat dan martabat sebagai manusia, menjunjung tinggi HAM, menghargai dan menjunjung sikap toleransi antar sesama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Persatuan : semangat persatuan dan kesatuan serta mengutamakan kepentingan umum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Musyawarah : mengambil sebuah keputusan untuk mencapai mufakat, setiap manusia memiliki kebebasan memilih dan berpendapat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Keadilan : Menjunjung tinggi nilai keadilan, bersikap adil baik terhadap bangsa maupun negara</a:t>
            </a:r>
          </a:p>
          <a:p>
            <a:pPr algn="l">
              <a:lnSpc>
                <a:spcPts val="3360"/>
              </a:lnSpc>
            </a:pP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68464" y="1539079"/>
            <a:ext cx="16071284" cy="5781040"/>
          </a:xfrm>
          <a:prstGeom prst="rect">
            <a:avLst/>
          </a:prstGeom>
        </p:spPr>
        <p:txBody>
          <a:bodyPr anchor="t" rtlCol="false" tIns="0" lIns="0" bIns="0" rIns="0">
            <a:spAutoFit/>
          </a:bodyPr>
          <a:lstStyle/>
          <a:p>
            <a:pPr algn="ctr">
              <a:lnSpc>
                <a:spcPts val="4060"/>
              </a:lnSpc>
            </a:pPr>
            <a:r>
              <a:rPr lang="en-US" sz="2900">
                <a:solidFill>
                  <a:srgbClr val="4B1F00"/>
                </a:solidFill>
                <a:latin typeface="Handyman"/>
                <a:ea typeface="Handyman"/>
                <a:cs typeface="Handyman"/>
                <a:sym typeface="Handyman"/>
              </a:rPr>
              <a:t>NILAI INSTRUMENTAL DARI NILAI DASAR PANCASILA </a:t>
            </a:r>
          </a:p>
          <a:p>
            <a:pPr algn="ctr">
              <a:lnSpc>
                <a:spcPts val="4060"/>
              </a:lnSpc>
            </a:pPr>
            <a:r>
              <a:rPr lang="en-US" sz="2900">
                <a:solidFill>
                  <a:srgbClr val="4B1F00"/>
                </a:solidFill>
                <a:latin typeface="Handyman"/>
                <a:ea typeface="Handyman"/>
                <a:cs typeface="Handyman"/>
                <a:sym typeface="Handyman"/>
              </a:rPr>
              <a:t>UU No 12 Tahun 2011</a:t>
            </a:r>
          </a:p>
          <a:p>
            <a:pPr algn="ctr">
              <a:lnSpc>
                <a:spcPts val="4060"/>
              </a:lnSpc>
            </a:pP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Ketuhanan : Pasal 29 ayat (1) terkait kebebasan untuk memeluk dan menjalankan ibadah</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Kemanusiaan : Pasal 28 kebebasan dan keadilan sesuai dengan HAM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Persatuan : Pasal 32, 35, 36 terkait identitas nasional, simbol kenegaraan, persatuan dan kesatuan</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Musyawarah : Pasal 1 ayat (2) kekuasaan tertinggi berada di tangan rakyat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Nilai Keadilan : Pasal 33 terkait semua kekayaan negara untuk kesejahteraan Warga Negara</a:t>
            </a:r>
          </a:p>
          <a:p>
            <a:pPr algn="l">
              <a:lnSpc>
                <a:spcPts val="3360"/>
              </a:lnSpc>
            </a:pPr>
          </a:p>
          <a:p>
            <a:pPr algn="ctr">
              <a:lnSpc>
                <a:spcPts val="3360"/>
              </a:lnSpc>
            </a:pPr>
            <a:r>
              <a:rPr lang="en-US" sz="2400">
                <a:solidFill>
                  <a:srgbClr val="4B1F00"/>
                </a:solidFill>
                <a:latin typeface="Handyman"/>
                <a:ea typeface="Handyman"/>
                <a:cs typeface="Handyman"/>
                <a:sym typeface="Handyman"/>
              </a:rPr>
              <a:t>NILAI PRAKSIS DALAM KEHIDUPAN SEHARI - HARI </a:t>
            </a:r>
          </a:p>
          <a:p>
            <a:pPr algn="ctr">
              <a:lnSpc>
                <a:spcPts val="3360"/>
              </a:lnSpc>
            </a:pPr>
          </a:p>
          <a:p>
            <a:pPr algn="l">
              <a:lnSpc>
                <a:spcPts val="3360"/>
              </a:lnSpc>
            </a:pPr>
            <a:r>
              <a:rPr lang="en-US" sz="2400">
                <a:solidFill>
                  <a:srgbClr val="4B1F00"/>
                </a:solidFill>
                <a:latin typeface="Handyman"/>
                <a:ea typeface="Handyman"/>
                <a:cs typeface="Handyman"/>
                <a:sym typeface="Handyman"/>
              </a:rPr>
              <a:t>nilai yang dihasilkan dari penjabaran lanjut dari nilai dasar dan instrumental </a:t>
            </a:r>
          </a:p>
          <a:p>
            <a:pPr algn="l">
              <a:lnSpc>
                <a:spcPts val="3360"/>
              </a:lnSpc>
            </a:pPr>
            <a:r>
              <a:rPr lang="en-US" sz="2400">
                <a:solidFill>
                  <a:srgbClr val="4B1F00"/>
                </a:solidFill>
                <a:latin typeface="Handyman"/>
                <a:ea typeface="Handyman"/>
                <a:cs typeface="Handyman"/>
                <a:sym typeface="Handyman"/>
              </a:rPr>
              <a:t>salah satunya yakni WNI berhak memeluk agama tanpa paksaan dan WNI menghormati antara suku ras dan agama</a:t>
            </a: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68464" y="2434854"/>
            <a:ext cx="16071284" cy="5685790"/>
          </a:xfrm>
          <a:prstGeom prst="rect">
            <a:avLst/>
          </a:prstGeom>
        </p:spPr>
        <p:txBody>
          <a:bodyPr anchor="t" rtlCol="false" tIns="0" lIns="0" bIns="0" rIns="0">
            <a:spAutoFit/>
          </a:bodyPr>
          <a:lstStyle/>
          <a:p>
            <a:pPr algn="ctr">
              <a:lnSpc>
                <a:spcPts val="4060"/>
              </a:lnSpc>
            </a:pPr>
            <a:r>
              <a:rPr lang="en-US" sz="2900">
                <a:solidFill>
                  <a:srgbClr val="4B1F00"/>
                </a:solidFill>
                <a:latin typeface="Handyman"/>
                <a:ea typeface="Handyman"/>
                <a:cs typeface="Handyman"/>
                <a:sym typeface="Handyman"/>
              </a:rPr>
              <a:t>PANCASILA SEBAGAI PANDANGAN HIDUP</a:t>
            </a:r>
          </a:p>
          <a:p>
            <a:pPr algn="l">
              <a:lnSpc>
                <a:spcPts val="4060"/>
              </a:lnSpc>
            </a:pPr>
          </a:p>
          <a:p>
            <a:pPr algn="l">
              <a:lnSpc>
                <a:spcPts val="3360"/>
              </a:lnSpc>
            </a:pPr>
            <a:r>
              <a:rPr lang="en-US" sz="2400">
                <a:solidFill>
                  <a:srgbClr val="4B1F00"/>
                </a:solidFill>
                <a:latin typeface="Handyman"/>
                <a:ea typeface="Handyman"/>
                <a:cs typeface="Handyman"/>
                <a:sym typeface="Handyman"/>
              </a:rPr>
              <a:t>Pancasila dijadikan suatu pandangan untuk mencapai tujuan dan cit - cita yang tercantum dalam konstitusi negara. Pandangan hidup sendiri bertujuan untuk memberikan petunjuk bagaimana kehidupan bangsa Indonesia dimasa sekarang dan masa selanjutnya yang berkelanjutan. Sehingga dengan menggunakan nilai dari sila pancasila diharapkan bangsa Indonesia memiliki arah pegangan dan tujuan</a:t>
            </a:r>
          </a:p>
          <a:p>
            <a:pPr algn="ctr">
              <a:lnSpc>
                <a:spcPts val="3360"/>
              </a:lnSpc>
            </a:pPr>
            <a:r>
              <a:rPr lang="en-US" sz="2400">
                <a:solidFill>
                  <a:srgbClr val="4B1F00"/>
                </a:solidFill>
                <a:latin typeface="Handyman"/>
                <a:ea typeface="Handyman"/>
                <a:cs typeface="Handyman"/>
                <a:sym typeface="Handyman"/>
              </a:rPr>
              <a:t>PANCASILA SEBAGAI IDEOLOGI BANGSA </a:t>
            </a:r>
          </a:p>
          <a:p>
            <a:pPr algn="ctr">
              <a:lnSpc>
                <a:spcPts val="3360"/>
              </a:lnSpc>
            </a:pPr>
            <a:r>
              <a:rPr lang="en-US" sz="2400">
                <a:solidFill>
                  <a:srgbClr val="4B1F00"/>
                </a:solidFill>
                <a:latin typeface="Handyman"/>
                <a:ea typeface="Handyman"/>
                <a:cs typeface="Handyman"/>
                <a:sym typeface="Handyman"/>
              </a:rPr>
              <a:t> </a:t>
            </a:r>
          </a:p>
          <a:p>
            <a:pPr algn="l">
              <a:lnSpc>
                <a:spcPts val="3360"/>
              </a:lnSpc>
            </a:pPr>
            <a:r>
              <a:rPr lang="en-US" sz="2400">
                <a:solidFill>
                  <a:srgbClr val="4B1F00"/>
                </a:solidFill>
                <a:latin typeface="Handyman"/>
                <a:ea typeface="Handyman"/>
                <a:cs typeface="Handyman"/>
                <a:sym typeface="Handyman"/>
              </a:rPr>
              <a:t>setiap negara memiliki tujuan negara yang ingin dicapai. untuk mencapai itudiperlukan ideologi yang menjadi pedoman dan panduan baik dari segi pola pikir dan perilaku masyarakat Indonesia. Pancasila sebgai ideologi harus ditanamkan dalam hati dan direalisikan dengan perilaku di kehidupan sehari - hari yang nantinya membentuk sebuah karakteristik identitas di dalam diri individu sesuai nilai nilai dari sila Pancasila </a:t>
            </a:r>
          </a:p>
          <a:p>
            <a:pPr algn="l">
              <a:lnSpc>
                <a:spcPts val="3360"/>
              </a:lnSpc>
            </a:pP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646089" y="1634754"/>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102634" y="3547988"/>
            <a:ext cx="17961663" cy="5710312"/>
          </a:xfrm>
          <a:custGeom>
            <a:avLst/>
            <a:gdLst/>
            <a:ahLst/>
            <a:cxnLst/>
            <a:rect r="r" b="b" t="t" l="l"/>
            <a:pathLst>
              <a:path h="5710312" w="17961663">
                <a:moveTo>
                  <a:pt x="0" y="0"/>
                </a:moveTo>
                <a:lnTo>
                  <a:pt x="17961662" y="0"/>
                </a:lnTo>
                <a:lnTo>
                  <a:pt x="17961662" y="5710312"/>
                </a:lnTo>
                <a:lnTo>
                  <a:pt x="0" y="57103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503584" y="6435363"/>
            <a:ext cx="19295168" cy="4100223"/>
          </a:xfrm>
          <a:custGeom>
            <a:avLst/>
            <a:gdLst/>
            <a:ahLst/>
            <a:cxnLst/>
            <a:rect r="r" b="b" t="t" l="l"/>
            <a:pathLst>
              <a:path h="4100223" w="19295168">
                <a:moveTo>
                  <a:pt x="0" y="0"/>
                </a:moveTo>
                <a:lnTo>
                  <a:pt x="19295168" y="0"/>
                </a:lnTo>
                <a:lnTo>
                  <a:pt x="19295168" y="4100223"/>
                </a:lnTo>
                <a:lnTo>
                  <a:pt x="0" y="41002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3971354" y="3638815"/>
            <a:ext cx="4504539" cy="6213157"/>
          </a:xfrm>
          <a:custGeom>
            <a:avLst/>
            <a:gdLst/>
            <a:ahLst/>
            <a:cxnLst/>
            <a:rect r="r" b="b" t="t" l="l"/>
            <a:pathLst>
              <a:path h="6213157" w="4504539">
                <a:moveTo>
                  <a:pt x="0" y="0"/>
                </a:moveTo>
                <a:lnTo>
                  <a:pt x="4504539" y="0"/>
                </a:lnTo>
                <a:lnTo>
                  <a:pt x="4504539" y="6213158"/>
                </a:lnTo>
                <a:lnTo>
                  <a:pt x="0" y="62131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822908" y="2583443"/>
            <a:ext cx="9121370" cy="1055372"/>
          </a:xfrm>
          <a:prstGeom prst="rect">
            <a:avLst/>
          </a:prstGeom>
        </p:spPr>
        <p:txBody>
          <a:bodyPr anchor="t" rtlCol="false" tIns="0" lIns="0" bIns="0" rIns="0">
            <a:spAutoFit/>
          </a:bodyPr>
          <a:lstStyle/>
          <a:p>
            <a:pPr algn="l">
              <a:lnSpc>
                <a:spcPts val="7800"/>
              </a:lnSpc>
            </a:pPr>
            <a:r>
              <a:rPr lang="en-US" sz="7800">
                <a:solidFill>
                  <a:srgbClr val="4B1F00"/>
                </a:solidFill>
                <a:latin typeface="Lilita One"/>
                <a:ea typeface="Lilita One"/>
                <a:cs typeface="Lilita One"/>
                <a:sym typeface="Lilita One"/>
              </a:rPr>
              <a:t>FUNGSI PANCASILA</a:t>
            </a:r>
          </a:p>
        </p:txBody>
      </p:sp>
      <p:sp>
        <p:nvSpPr>
          <p:cNvPr name="TextBox 8" id="8"/>
          <p:cNvSpPr txBox="true"/>
          <p:nvPr/>
        </p:nvSpPr>
        <p:spPr>
          <a:xfrm rot="0">
            <a:off x="8475893" y="3748377"/>
            <a:ext cx="8237275" cy="3257550"/>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4B1F00"/>
                </a:solidFill>
                <a:latin typeface="Handyman"/>
                <a:ea typeface="Handyman"/>
                <a:cs typeface="Handyman"/>
                <a:sym typeface="Handyman"/>
              </a:rPr>
              <a:t>Sumber dari segala sumber hukum</a:t>
            </a:r>
          </a:p>
          <a:p>
            <a:pPr algn="l" marL="647702" indent="-323851" lvl="1">
              <a:lnSpc>
                <a:spcPts val="4200"/>
              </a:lnSpc>
              <a:buFont typeface="Arial"/>
              <a:buChar char="•"/>
            </a:pPr>
            <a:r>
              <a:rPr lang="en-US" sz="3000">
                <a:solidFill>
                  <a:srgbClr val="4B1F00"/>
                </a:solidFill>
                <a:latin typeface="Handyman"/>
                <a:ea typeface="Handyman"/>
                <a:cs typeface="Handyman"/>
                <a:sym typeface="Handyman"/>
              </a:rPr>
              <a:t>suasana kebatinan </a:t>
            </a:r>
          </a:p>
          <a:p>
            <a:pPr algn="l" marL="647702" indent="-323851" lvl="1">
              <a:lnSpc>
                <a:spcPts val="4200"/>
              </a:lnSpc>
              <a:buFont typeface="Arial"/>
              <a:buChar char="•"/>
            </a:pPr>
            <a:r>
              <a:rPr lang="en-US" sz="3000">
                <a:solidFill>
                  <a:srgbClr val="4B1F00"/>
                </a:solidFill>
                <a:latin typeface="Handyman"/>
                <a:ea typeface="Handyman"/>
                <a:cs typeface="Handyman"/>
                <a:sym typeface="Handyman"/>
              </a:rPr>
              <a:t>cita cita hukum bagi hukum dasar </a:t>
            </a:r>
          </a:p>
          <a:p>
            <a:pPr algn="l" marL="647702" indent="-323851" lvl="1">
              <a:lnSpc>
                <a:spcPts val="4200"/>
              </a:lnSpc>
              <a:buFont typeface="Arial"/>
              <a:buChar char="•"/>
            </a:pPr>
            <a:r>
              <a:rPr lang="en-US" sz="3000">
                <a:solidFill>
                  <a:srgbClr val="4B1F00"/>
                </a:solidFill>
                <a:latin typeface="Handyman"/>
                <a:ea typeface="Handyman"/>
                <a:cs typeface="Handyman"/>
                <a:sym typeface="Handyman"/>
              </a:rPr>
              <a:t>UU harus disesuaikan dengan norma dan sila Pancasila </a:t>
            </a:r>
          </a:p>
          <a:p>
            <a:pPr algn="l" marL="647702" indent="-323851" lvl="1">
              <a:lnSpc>
                <a:spcPts val="4200"/>
              </a:lnSpc>
              <a:buFont typeface="Arial"/>
              <a:buChar char="•"/>
            </a:pPr>
            <a:r>
              <a:rPr lang="en-US" sz="3000">
                <a:solidFill>
                  <a:srgbClr val="4B1F00"/>
                </a:solidFill>
                <a:latin typeface="Handyman"/>
                <a:ea typeface="Handyman"/>
                <a:cs typeface="Handyman"/>
                <a:sym typeface="Handyman"/>
              </a:rPr>
              <a:t>Sumber semangat </a:t>
            </a:r>
          </a:p>
        </p:txBody>
      </p:sp>
      <p:sp>
        <p:nvSpPr>
          <p:cNvPr name="Freeform 9" id="9"/>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570139" y="1024060"/>
            <a:ext cx="6873828" cy="7461414"/>
          </a:xfrm>
          <a:custGeom>
            <a:avLst/>
            <a:gdLst/>
            <a:ahLst/>
            <a:cxnLst/>
            <a:rect r="r" b="b" t="t" l="l"/>
            <a:pathLst>
              <a:path h="7461414" w="6873828">
                <a:moveTo>
                  <a:pt x="0" y="0"/>
                </a:moveTo>
                <a:lnTo>
                  <a:pt x="6873828" y="0"/>
                </a:lnTo>
                <a:lnTo>
                  <a:pt x="6873828" y="7461415"/>
                </a:lnTo>
                <a:lnTo>
                  <a:pt x="0" y="746141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797220" y="7558715"/>
            <a:ext cx="3651839" cy="1232496"/>
          </a:xfrm>
          <a:custGeom>
            <a:avLst/>
            <a:gdLst/>
            <a:ahLst/>
            <a:cxnLst/>
            <a:rect r="r" b="b" t="t" l="l"/>
            <a:pathLst>
              <a:path h="1232496" w="3651839">
                <a:moveTo>
                  <a:pt x="0" y="0"/>
                </a:moveTo>
                <a:lnTo>
                  <a:pt x="3651840" y="0"/>
                </a:lnTo>
                <a:lnTo>
                  <a:pt x="3651840" y="1232496"/>
                </a:lnTo>
                <a:lnTo>
                  <a:pt x="0" y="123249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1861244" y="8998441"/>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7"/>
            <a:stretch>
              <a:fillRect l="0" t="0" r="0" b="0"/>
            </a:stretch>
          </a:blipFill>
        </p:spPr>
      </p:sp>
      <p:sp>
        <p:nvSpPr>
          <p:cNvPr name="Freeform 13" id="13"/>
          <p:cNvSpPr/>
          <p:nvPr/>
        </p:nvSpPr>
        <p:spPr>
          <a:xfrm flipH="false" flipV="false" rot="0">
            <a:off x="13036578" y="8109207"/>
            <a:ext cx="1305971" cy="582790"/>
          </a:xfrm>
          <a:custGeom>
            <a:avLst/>
            <a:gdLst/>
            <a:ahLst/>
            <a:cxnLst/>
            <a:rect r="r" b="b" t="t" l="l"/>
            <a:pathLst>
              <a:path h="582790" w="1305971">
                <a:moveTo>
                  <a:pt x="0" y="0"/>
                </a:moveTo>
                <a:lnTo>
                  <a:pt x="1305971" y="0"/>
                </a:lnTo>
                <a:lnTo>
                  <a:pt x="1305971" y="582789"/>
                </a:lnTo>
                <a:lnTo>
                  <a:pt x="0" y="582789"/>
                </a:lnTo>
                <a:lnTo>
                  <a:pt x="0" y="0"/>
                </a:lnTo>
                <a:close/>
              </a:path>
            </a:pathLst>
          </a:custGeom>
          <a:blipFill>
            <a:blip r:embed="rId17"/>
            <a:stretch>
              <a:fillRect l="0" t="0" r="0" b="0"/>
            </a:stretch>
          </a:blipFill>
        </p:spPr>
      </p:sp>
      <p:sp>
        <p:nvSpPr>
          <p:cNvPr name="Freeform 14" id="14"/>
          <p:cNvSpPr/>
          <p:nvPr/>
        </p:nvSpPr>
        <p:spPr>
          <a:xfrm flipH="false" flipV="false" rot="0">
            <a:off x="16291292" y="6745394"/>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6317473" y="4097329"/>
            <a:ext cx="16233721" cy="5160971"/>
          </a:xfrm>
          <a:custGeom>
            <a:avLst/>
            <a:gdLst/>
            <a:ahLst/>
            <a:cxnLst/>
            <a:rect r="r" b="b" t="t" l="l"/>
            <a:pathLst>
              <a:path h="5160971" w="16233721">
                <a:moveTo>
                  <a:pt x="0" y="0"/>
                </a:moveTo>
                <a:lnTo>
                  <a:pt x="16233722" y="0"/>
                </a:lnTo>
                <a:lnTo>
                  <a:pt x="16233722" y="5160971"/>
                </a:lnTo>
                <a:lnTo>
                  <a:pt x="0" y="5160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4300" y="7132460"/>
            <a:ext cx="19110668" cy="3320478"/>
          </a:xfrm>
          <a:custGeom>
            <a:avLst/>
            <a:gdLst/>
            <a:ahLst/>
            <a:cxnLst/>
            <a:rect r="r" b="b" t="t" l="l"/>
            <a:pathLst>
              <a:path h="3320478" w="19110668">
                <a:moveTo>
                  <a:pt x="0" y="0"/>
                </a:moveTo>
                <a:lnTo>
                  <a:pt x="19110668" y="0"/>
                </a:lnTo>
                <a:lnTo>
                  <a:pt x="19110668" y="3320478"/>
                </a:lnTo>
                <a:lnTo>
                  <a:pt x="0" y="33204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828800" y="8273738"/>
            <a:ext cx="7315200" cy="3468076"/>
          </a:xfrm>
          <a:custGeom>
            <a:avLst/>
            <a:gdLst/>
            <a:ahLst/>
            <a:cxnLst/>
            <a:rect r="r" b="b" t="t" l="l"/>
            <a:pathLst>
              <a:path h="3468076" w="7315200">
                <a:moveTo>
                  <a:pt x="0" y="0"/>
                </a:moveTo>
                <a:lnTo>
                  <a:pt x="7315200" y="0"/>
                </a:lnTo>
                <a:lnTo>
                  <a:pt x="7315200" y="3468075"/>
                </a:lnTo>
                <a:lnTo>
                  <a:pt x="0" y="34680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215893" y="1305314"/>
            <a:ext cx="9816496" cy="7006524"/>
          </a:xfrm>
          <a:custGeom>
            <a:avLst/>
            <a:gdLst/>
            <a:ahLst/>
            <a:cxnLst/>
            <a:rect r="r" b="b" t="t" l="l"/>
            <a:pathLst>
              <a:path h="7006524" w="9816496">
                <a:moveTo>
                  <a:pt x="0" y="0"/>
                </a:moveTo>
                <a:lnTo>
                  <a:pt x="9816495" y="0"/>
                </a:lnTo>
                <a:lnTo>
                  <a:pt x="9816495" y="7006524"/>
                </a:lnTo>
                <a:lnTo>
                  <a:pt x="0" y="70065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true" flipV="false" rot="0">
            <a:off x="0" y="5640090"/>
            <a:ext cx="5987991" cy="4812848"/>
          </a:xfrm>
          <a:custGeom>
            <a:avLst/>
            <a:gdLst/>
            <a:ahLst/>
            <a:cxnLst/>
            <a:rect r="r" b="b" t="t" l="l"/>
            <a:pathLst>
              <a:path h="4812848" w="5987991">
                <a:moveTo>
                  <a:pt x="5987991" y="0"/>
                </a:moveTo>
                <a:lnTo>
                  <a:pt x="0" y="0"/>
                </a:lnTo>
                <a:lnTo>
                  <a:pt x="0" y="4812848"/>
                </a:lnTo>
                <a:lnTo>
                  <a:pt x="5987991" y="4812848"/>
                </a:lnTo>
                <a:lnTo>
                  <a:pt x="5987991"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1112988"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11771820" y="7251703"/>
            <a:ext cx="1631788" cy="550728"/>
          </a:xfrm>
          <a:custGeom>
            <a:avLst/>
            <a:gdLst/>
            <a:ahLst/>
            <a:cxnLst/>
            <a:rect r="r" b="b" t="t" l="l"/>
            <a:pathLst>
              <a:path h="550728" w="1631788">
                <a:moveTo>
                  <a:pt x="0" y="0"/>
                </a:moveTo>
                <a:lnTo>
                  <a:pt x="1631787" y="0"/>
                </a:lnTo>
                <a:lnTo>
                  <a:pt x="1631787" y="550729"/>
                </a:lnTo>
                <a:lnTo>
                  <a:pt x="0" y="55072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2" id="12"/>
          <p:cNvSpPr txBox="true"/>
          <p:nvPr/>
        </p:nvSpPr>
        <p:spPr>
          <a:xfrm rot="0">
            <a:off x="7859213" y="1622632"/>
            <a:ext cx="8115300" cy="715650"/>
          </a:xfrm>
          <a:prstGeom prst="rect">
            <a:avLst/>
          </a:prstGeom>
        </p:spPr>
        <p:txBody>
          <a:bodyPr anchor="t" rtlCol="false" tIns="0" lIns="0" bIns="0" rIns="0">
            <a:spAutoFit/>
          </a:bodyPr>
          <a:lstStyle/>
          <a:p>
            <a:pPr algn="l">
              <a:lnSpc>
                <a:spcPts val="5300"/>
              </a:lnSpc>
            </a:pPr>
            <a:r>
              <a:rPr lang="en-US" sz="5300">
                <a:solidFill>
                  <a:srgbClr val="4B1F00"/>
                </a:solidFill>
                <a:latin typeface="Lilita One"/>
                <a:ea typeface="Lilita One"/>
                <a:cs typeface="Lilita One"/>
                <a:sym typeface="Lilita One"/>
              </a:rPr>
              <a:t>Sejarah Kelahiran Pancasila</a:t>
            </a:r>
          </a:p>
        </p:txBody>
      </p:sp>
      <p:sp>
        <p:nvSpPr>
          <p:cNvPr name="Freeform 13" id="13"/>
          <p:cNvSpPr/>
          <p:nvPr/>
        </p:nvSpPr>
        <p:spPr>
          <a:xfrm flipH="true" flipV="false" rot="1013374">
            <a:off x="13880808" y="102319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4" id="14"/>
          <p:cNvSpPr/>
          <p:nvPr/>
        </p:nvSpPr>
        <p:spPr>
          <a:xfrm flipH="false" flipV="false" rot="0">
            <a:off x="11561625" y="8336810"/>
            <a:ext cx="1305971" cy="582790"/>
          </a:xfrm>
          <a:custGeom>
            <a:avLst/>
            <a:gdLst/>
            <a:ahLst/>
            <a:cxnLst/>
            <a:rect r="r" b="b" t="t" l="l"/>
            <a:pathLst>
              <a:path h="582790" w="1305971">
                <a:moveTo>
                  <a:pt x="0" y="0"/>
                </a:moveTo>
                <a:lnTo>
                  <a:pt x="1305972" y="0"/>
                </a:lnTo>
                <a:lnTo>
                  <a:pt x="1305972" y="582790"/>
                </a:lnTo>
                <a:lnTo>
                  <a:pt x="0" y="582790"/>
                </a:lnTo>
                <a:lnTo>
                  <a:pt x="0" y="0"/>
                </a:lnTo>
                <a:close/>
              </a:path>
            </a:pathLst>
          </a:custGeom>
          <a:blipFill>
            <a:blip r:embed="rId21"/>
            <a:stretch>
              <a:fillRect l="0" t="0" r="0" b="0"/>
            </a:stretch>
          </a:blipFill>
        </p:spPr>
      </p:sp>
      <p:sp>
        <p:nvSpPr>
          <p:cNvPr name="Freeform 15" id="15"/>
          <p:cNvSpPr/>
          <p:nvPr/>
        </p:nvSpPr>
        <p:spPr>
          <a:xfrm flipH="false" flipV="false" rot="0">
            <a:off x="16606314" y="7827404"/>
            <a:ext cx="1305971" cy="582790"/>
          </a:xfrm>
          <a:custGeom>
            <a:avLst/>
            <a:gdLst/>
            <a:ahLst/>
            <a:cxnLst/>
            <a:rect r="r" b="b" t="t" l="l"/>
            <a:pathLst>
              <a:path h="582790" w="1305971">
                <a:moveTo>
                  <a:pt x="0" y="0"/>
                </a:moveTo>
                <a:lnTo>
                  <a:pt x="1305972" y="0"/>
                </a:lnTo>
                <a:lnTo>
                  <a:pt x="1305972" y="582790"/>
                </a:lnTo>
                <a:lnTo>
                  <a:pt x="0" y="582790"/>
                </a:lnTo>
                <a:lnTo>
                  <a:pt x="0" y="0"/>
                </a:lnTo>
                <a:close/>
              </a:path>
            </a:pathLst>
          </a:custGeom>
          <a:blipFill>
            <a:blip r:embed="rId21"/>
            <a:stretch>
              <a:fillRect l="0" t="0" r="0" b="0"/>
            </a:stretch>
          </a:blipFill>
        </p:spPr>
      </p:sp>
      <p:sp>
        <p:nvSpPr>
          <p:cNvPr name="TextBox 16" id="16"/>
          <p:cNvSpPr txBox="true"/>
          <p:nvPr/>
        </p:nvSpPr>
        <p:spPr>
          <a:xfrm rot="0">
            <a:off x="7918681" y="2935280"/>
            <a:ext cx="7706278" cy="4324350"/>
          </a:xfrm>
          <a:prstGeom prst="rect">
            <a:avLst/>
          </a:prstGeom>
        </p:spPr>
        <p:txBody>
          <a:bodyPr anchor="t" rtlCol="false" tIns="0" lIns="0" bIns="0" rIns="0">
            <a:spAutoFit/>
          </a:bodyPr>
          <a:lstStyle/>
          <a:p>
            <a:pPr algn="l">
              <a:lnSpc>
                <a:spcPts val="4200"/>
              </a:lnSpc>
            </a:pPr>
            <a:r>
              <a:rPr lang="en-US" sz="3000">
                <a:solidFill>
                  <a:srgbClr val="4B1F00"/>
                </a:solidFill>
                <a:latin typeface="Handyman"/>
                <a:ea typeface="Handyman"/>
                <a:cs typeface="Handyman"/>
                <a:sym typeface="Handyman"/>
              </a:rPr>
              <a:t>kekalahan Jepang yang membangkitkan semangat kemerdekaan. Jepang sendiri memberikan janji kemerdekan dengan membentuk BPUPKI (Badan Penyelidik Usaha Persiapan Kemerdekaan Indonesia) pada 29 April 1945. Dipimpin oleh Radjiman Wedyodiningrat dengan beranggotakan tokoh pilihan yang memiliki kepandaian dan beberapa dari perwakilan warga negara Jepang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3908">
            <a:off x="12715693" y="1064851"/>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102634" y="3547988"/>
            <a:ext cx="17961663" cy="5710312"/>
          </a:xfrm>
          <a:custGeom>
            <a:avLst/>
            <a:gdLst/>
            <a:ahLst/>
            <a:cxnLst/>
            <a:rect r="r" b="b" t="t" l="l"/>
            <a:pathLst>
              <a:path h="5710312" w="17961663">
                <a:moveTo>
                  <a:pt x="0" y="0"/>
                </a:moveTo>
                <a:lnTo>
                  <a:pt x="17961662" y="0"/>
                </a:lnTo>
                <a:lnTo>
                  <a:pt x="17961662" y="5710312"/>
                </a:lnTo>
                <a:lnTo>
                  <a:pt x="0" y="57103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486136" y="842581"/>
            <a:ext cx="3566160" cy="7752521"/>
          </a:xfrm>
          <a:custGeom>
            <a:avLst/>
            <a:gdLst/>
            <a:ahLst/>
            <a:cxnLst/>
            <a:rect r="r" b="b" t="t" l="l"/>
            <a:pathLst>
              <a:path h="7752521" w="3566160">
                <a:moveTo>
                  <a:pt x="0" y="0"/>
                </a:moveTo>
                <a:lnTo>
                  <a:pt x="3566160" y="0"/>
                </a:lnTo>
                <a:lnTo>
                  <a:pt x="3566160" y="7752521"/>
                </a:lnTo>
                <a:lnTo>
                  <a:pt x="0" y="77525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246000">
            <a:off x="-259945" y="6491618"/>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2455" y="7048116"/>
            <a:ext cx="20131532" cy="3430749"/>
          </a:xfrm>
          <a:custGeom>
            <a:avLst/>
            <a:gdLst/>
            <a:ahLst/>
            <a:cxnLst/>
            <a:rect r="r" b="b" t="t" l="l"/>
            <a:pathLst>
              <a:path h="3430749" w="20131532">
                <a:moveTo>
                  <a:pt x="0" y="0"/>
                </a:moveTo>
                <a:lnTo>
                  <a:pt x="20131533" y="0"/>
                </a:lnTo>
                <a:lnTo>
                  <a:pt x="20131533" y="3430749"/>
                </a:lnTo>
                <a:lnTo>
                  <a:pt x="0" y="343074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305821" y="941212"/>
            <a:ext cx="10979331" cy="1055372"/>
          </a:xfrm>
          <a:prstGeom prst="rect">
            <a:avLst/>
          </a:prstGeom>
        </p:spPr>
        <p:txBody>
          <a:bodyPr anchor="t" rtlCol="false" tIns="0" lIns="0" bIns="0" rIns="0">
            <a:spAutoFit/>
          </a:bodyPr>
          <a:lstStyle/>
          <a:p>
            <a:pPr algn="l">
              <a:lnSpc>
                <a:spcPts val="7800"/>
              </a:lnSpc>
            </a:pPr>
            <a:r>
              <a:rPr lang="en-US" sz="7800">
                <a:solidFill>
                  <a:srgbClr val="4B1F00"/>
                </a:solidFill>
                <a:latin typeface="Lilita One"/>
                <a:ea typeface="Lilita One"/>
                <a:cs typeface="Lilita One"/>
                <a:sym typeface="Lilita One"/>
              </a:rPr>
              <a:t>Perumusan Pancasila </a:t>
            </a:r>
          </a:p>
        </p:txBody>
      </p:sp>
      <p:sp>
        <p:nvSpPr>
          <p:cNvPr name="TextBox 9" id="9"/>
          <p:cNvSpPr txBox="true"/>
          <p:nvPr/>
        </p:nvSpPr>
        <p:spPr>
          <a:xfrm rot="0">
            <a:off x="3543283" y="2699198"/>
            <a:ext cx="7706278" cy="3790950"/>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4B1F00"/>
                </a:solidFill>
                <a:latin typeface="Handyman"/>
                <a:ea typeface="Handyman"/>
                <a:cs typeface="Handyman"/>
                <a:sym typeface="Handyman"/>
              </a:rPr>
              <a:t>Perbedaan pandangan terkait sila ketuhanan pada sidang 1 menjadi pembentuk panitia kecil yang diketuai oleh Soekarno. Bertugas untuk menyusun rumusan dasar negara yang dapat disetujui semua pihak </a:t>
            </a:r>
          </a:p>
          <a:p>
            <a:pPr algn="l" marL="647702" indent="-323851" lvl="1">
              <a:lnSpc>
                <a:spcPts val="4200"/>
              </a:lnSpc>
              <a:buFont typeface="Arial"/>
              <a:buChar char="•"/>
            </a:pPr>
            <a:r>
              <a:rPr lang="en-US" sz="3000">
                <a:solidFill>
                  <a:srgbClr val="4B1F00"/>
                </a:solidFill>
                <a:latin typeface="Handyman"/>
                <a:ea typeface="Handyman"/>
                <a:cs typeface="Handyman"/>
                <a:sym typeface="Handyman"/>
              </a:rPr>
              <a:t>dibentuklah PPKI untuk merealisasikan janji kemerdekaan pada Indonesia. </a:t>
            </a:r>
          </a:p>
        </p:txBody>
      </p:sp>
      <p:sp>
        <p:nvSpPr>
          <p:cNvPr name="Freeform 10" id="10"/>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377405" y="1412876"/>
            <a:ext cx="3617415" cy="7863945"/>
          </a:xfrm>
          <a:custGeom>
            <a:avLst/>
            <a:gdLst/>
            <a:ahLst/>
            <a:cxnLst/>
            <a:rect r="r" b="b" t="t" l="l"/>
            <a:pathLst>
              <a:path h="7863945" w="3617415">
                <a:moveTo>
                  <a:pt x="0" y="0"/>
                </a:moveTo>
                <a:lnTo>
                  <a:pt x="3617415" y="0"/>
                </a:lnTo>
                <a:lnTo>
                  <a:pt x="3617415" y="7863945"/>
                </a:lnTo>
                <a:lnTo>
                  <a:pt x="0" y="78639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15962" y="7996797"/>
            <a:ext cx="4661990" cy="2290203"/>
          </a:xfrm>
          <a:custGeom>
            <a:avLst/>
            <a:gdLst/>
            <a:ahLst/>
            <a:cxnLst/>
            <a:rect r="r" b="b" t="t" l="l"/>
            <a:pathLst>
              <a:path h="2290203" w="4661990">
                <a:moveTo>
                  <a:pt x="0" y="0"/>
                </a:moveTo>
                <a:lnTo>
                  <a:pt x="4661990" y="0"/>
                </a:lnTo>
                <a:lnTo>
                  <a:pt x="4661990" y="2290203"/>
                </a:lnTo>
                <a:lnTo>
                  <a:pt x="0" y="22902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0">
            <a:off x="12552833" y="2832548"/>
            <a:ext cx="4706467" cy="6213157"/>
          </a:xfrm>
          <a:custGeom>
            <a:avLst/>
            <a:gdLst/>
            <a:ahLst/>
            <a:cxnLst/>
            <a:rect r="r" b="b" t="t" l="l"/>
            <a:pathLst>
              <a:path h="6213157" w="4706467">
                <a:moveTo>
                  <a:pt x="0" y="0"/>
                </a:moveTo>
                <a:lnTo>
                  <a:pt x="4706467" y="0"/>
                </a:lnTo>
                <a:lnTo>
                  <a:pt x="4706467" y="6213158"/>
                </a:lnTo>
                <a:lnTo>
                  <a:pt x="0" y="621315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5" id="15"/>
          <p:cNvSpPr/>
          <p:nvPr/>
        </p:nvSpPr>
        <p:spPr>
          <a:xfrm flipH="false" flipV="false" rot="0">
            <a:off x="5136539" y="7996797"/>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9"/>
            <a:stretch>
              <a:fillRect l="0" t="0" r="0" b="0"/>
            </a:stretch>
          </a:blipFill>
        </p:spPr>
      </p:sp>
      <p:sp>
        <p:nvSpPr>
          <p:cNvPr name="Freeform 16" id="16"/>
          <p:cNvSpPr/>
          <p:nvPr/>
        </p:nvSpPr>
        <p:spPr>
          <a:xfrm flipH="false" flipV="false" rot="0">
            <a:off x="10282930" y="8117628"/>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9"/>
            <a:stretch>
              <a:fillRect l="0" t="0" r="0" b="0"/>
            </a:stretch>
          </a:blipFill>
        </p:spPr>
      </p:sp>
      <p:sp>
        <p:nvSpPr>
          <p:cNvPr name="Freeform 17" id="17"/>
          <p:cNvSpPr/>
          <p:nvPr/>
        </p:nvSpPr>
        <p:spPr>
          <a:xfrm flipH="false" flipV="false" rot="0">
            <a:off x="16982029" y="7996797"/>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9"/>
            <a:stretch>
              <a:fillRect l="0" t="0" r="0" b="0"/>
            </a:stretch>
          </a:blipFill>
        </p:spPr>
      </p:sp>
      <p:sp>
        <p:nvSpPr>
          <p:cNvPr name="Freeform 18" id="18"/>
          <p:cNvSpPr/>
          <p:nvPr/>
        </p:nvSpPr>
        <p:spPr>
          <a:xfrm flipH="false" flipV="false" rot="0">
            <a:off x="17525803"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0">
            <a:off x="14482818"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11259529"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394696" y="741312"/>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867143" y="1143000"/>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Persidangan BPUPKI</a:t>
            </a: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96154" y="2724506"/>
            <a:ext cx="17295692" cy="5864021"/>
          </a:xfrm>
          <a:prstGeom prst="rect">
            <a:avLst/>
          </a:prstGeom>
        </p:spPr>
        <p:txBody>
          <a:bodyPr anchor="t" rtlCol="false" tIns="0" lIns="0" bIns="0" rIns="0">
            <a:spAutoFit/>
          </a:bodyPr>
          <a:lstStyle/>
          <a:p>
            <a:pPr algn="l">
              <a:lnSpc>
                <a:spcPts val="3861"/>
              </a:lnSpc>
            </a:pPr>
            <a:r>
              <a:rPr lang="en-US" sz="2758">
                <a:solidFill>
                  <a:srgbClr val="4B1F00"/>
                </a:solidFill>
                <a:latin typeface="Handyman"/>
                <a:ea typeface="Handyman"/>
                <a:cs typeface="Handyman"/>
                <a:sym typeface="Handyman"/>
              </a:rPr>
              <a:t>Sidang Bpupki dilaksanakan 2 kali yang diawali oleh Radjiman selaku ketua untuk mengawali rapat rumusan dasar negara. Pada sidang 1 terdapat beberapa tokoh yang mengemukakan pendapatnya yakni</a:t>
            </a:r>
            <a:r>
              <a:rPr lang="en-US" sz="2758">
                <a:solidFill>
                  <a:srgbClr val="4B1F00"/>
                </a:solidFill>
                <a:latin typeface="Handyman"/>
                <a:ea typeface="Handyman"/>
                <a:cs typeface="Handyman"/>
                <a:sym typeface="Handyman"/>
              </a:rPr>
              <a:t> </a:t>
            </a:r>
          </a:p>
          <a:p>
            <a:pPr algn="l" marL="595461" indent="-297731" lvl="1">
              <a:lnSpc>
                <a:spcPts val="3861"/>
              </a:lnSpc>
              <a:buAutoNum type="arabicPeriod" startAt="1"/>
            </a:pPr>
            <a:r>
              <a:rPr lang="en-US" sz="2758">
                <a:solidFill>
                  <a:srgbClr val="4B1F00"/>
                </a:solidFill>
                <a:latin typeface="Handyman"/>
                <a:ea typeface="Handyman"/>
                <a:cs typeface="Handyman"/>
                <a:sym typeface="Handyman"/>
              </a:rPr>
              <a:t>Muhammad Yamin</a:t>
            </a:r>
          </a:p>
          <a:p>
            <a:pPr algn="l" marL="595461" indent="-297731" lvl="1">
              <a:lnSpc>
                <a:spcPts val="3861"/>
              </a:lnSpc>
              <a:buAutoNum type="arabicPeriod" startAt="1"/>
            </a:pPr>
            <a:r>
              <a:rPr lang="en-US" sz="2758">
                <a:solidFill>
                  <a:srgbClr val="4B1F00"/>
                </a:solidFill>
                <a:latin typeface="Handyman"/>
                <a:ea typeface="Handyman"/>
                <a:cs typeface="Handyman"/>
                <a:sym typeface="Handyman"/>
              </a:rPr>
              <a:t> Ki Bagus Hadikusuma </a:t>
            </a:r>
          </a:p>
          <a:p>
            <a:pPr algn="l" marL="595461" indent="-297731" lvl="1">
              <a:lnSpc>
                <a:spcPts val="3861"/>
              </a:lnSpc>
              <a:buAutoNum type="arabicPeriod" startAt="1"/>
            </a:pPr>
            <a:r>
              <a:rPr lang="en-US" sz="2758">
                <a:solidFill>
                  <a:srgbClr val="4B1F00"/>
                </a:solidFill>
                <a:latin typeface="Handyman"/>
                <a:ea typeface="Handyman"/>
                <a:cs typeface="Handyman"/>
                <a:sym typeface="Handyman"/>
              </a:rPr>
              <a:t>Soepomo </a:t>
            </a:r>
          </a:p>
          <a:p>
            <a:pPr algn="l" marL="595461" indent="-297731" lvl="1">
              <a:lnSpc>
                <a:spcPts val="3861"/>
              </a:lnSpc>
              <a:buAutoNum type="arabicPeriod" startAt="1"/>
            </a:pPr>
            <a:r>
              <a:rPr lang="en-US" sz="2758">
                <a:solidFill>
                  <a:srgbClr val="4B1F00"/>
                </a:solidFill>
                <a:latin typeface="Handyman"/>
                <a:ea typeface="Handyman"/>
                <a:cs typeface="Handyman"/>
                <a:sym typeface="Handyman"/>
              </a:rPr>
              <a:t>Soekarno</a:t>
            </a:r>
          </a:p>
          <a:p>
            <a:pPr algn="l">
              <a:lnSpc>
                <a:spcPts val="3861"/>
              </a:lnSpc>
            </a:pPr>
          </a:p>
          <a:p>
            <a:pPr algn="l" marL="595461" indent="-297731" lvl="1">
              <a:lnSpc>
                <a:spcPts val="3861"/>
              </a:lnSpc>
              <a:buFont typeface="Arial"/>
              <a:buChar char="•"/>
            </a:pPr>
            <a:r>
              <a:rPr lang="en-US" sz="2758">
                <a:solidFill>
                  <a:srgbClr val="4B1F00"/>
                </a:solidFill>
                <a:latin typeface="Handyman"/>
                <a:ea typeface="Handyman"/>
                <a:cs typeface="Handyman"/>
                <a:sym typeface="Handyman"/>
              </a:rPr>
              <a:t>29 Mei 1945 yang menjadi pembicara antara lain yakni Muhammad Yamin, Wiranatakoesoemah, Woerjoningrat, A.M. Dassad, Soesanto Tirtoprodjo</a:t>
            </a:r>
          </a:p>
          <a:p>
            <a:pPr algn="l" marL="595461" indent="-297731" lvl="1">
              <a:lnSpc>
                <a:spcPts val="3861"/>
              </a:lnSpc>
              <a:buFont typeface="Arial"/>
              <a:buChar char="•"/>
            </a:pPr>
            <a:r>
              <a:rPr lang="en-US" sz="2758">
                <a:solidFill>
                  <a:srgbClr val="4B1F00"/>
                </a:solidFill>
                <a:latin typeface="Handyman"/>
                <a:ea typeface="Handyman"/>
                <a:cs typeface="Handyman"/>
                <a:sym typeface="Handyman"/>
              </a:rPr>
              <a:t>30 Mei 1945 yang menjadi pembicara yakni Moh Hatta, H. Agus Salim, Samsudin, Wongsonegoro, Abdoel Kadir, Soerachman, Soewandi, Abdoel Rahim, Soetardjo, Soekiman</a:t>
            </a:r>
          </a:p>
          <a:p>
            <a:pPr algn="l" marL="595461" indent="-297731" lvl="1">
              <a:lnSpc>
                <a:spcPts val="3861"/>
              </a:lnSpc>
              <a:buFont typeface="Arial"/>
              <a:buChar char="•"/>
            </a:pPr>
            <a:r>
              <a:rPr lang="en-US" sz="2758">
                <a:solidFill>
                  <a:srgbClr val="4B1F00"/>
                </a:solidFill>
                <a:latin typeface="Handyman"/>
                <a:ea typeface="Handyman"/>
                <a:cs typeface="Handyman"/>
                <a:sym typeface="Handyman"/>
              </a:rPr>
              <a:t>1 Juni 1945 yang menjadi pembicara yakni Kaswedan, Muzzakir, Soekarno, Latoeharhary, dan Soekardjo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68464" y="3424001"/>
            <a:ext cx="16071284" cy="4225289"/>
          </a:xfrm>
          <a:prstGeom prst="rect">
            <a:avLst/>
          </a:prstGeom>
        </p:spPr>
        <p:txBody>
          <a:bodyPr anchor="t" rtlCol="false" tIns="0" lIns="0" bIns="0" rIns="0">
            <a:spAutoFit/>
          </a:bodyPr>
          <a:lstStyle/>
          <a:p>
            <a:pPr algn="l" marL="518165" indent="-259082" lvl="1">
              <a:lnSpc>
                <a:spcPts val="3360"/>
              </a:lnSpc>
              <a:buFont typeface="Arial"/>
              <a:buChar char="•"/>
            </a:pPr>
            <a:r>
              <a:rPr lang="en-US" sz="2400">
                <a:solidFill>
                  <a:srgbClr val="4B1F00"/>
                </a:solidFill>
                <a:latin typeface="Handyman"/>
                <a:ea typeface="Handyman"/>
                <a:cs typeface="Handyman"/>
                <a:sym typeface="Handyman"/>
              </a:rPr>
              <a:t>pada tanggal 14 Agustus 1945 Jepang menyerah tanpa syarat dan berakhirnya kekuasaan Jepang.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Rencananya pada tanggal 15 September 1945 tentara inggris ingin mengambil alih kedudukan Jepang di Indonesia </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Melihat peluang yang ada, 17 Agustus 1945 Indonesia mengumumkan kemerdekaan dengan adanya proklamasi Kemerdekaan melalui pembacaan teks proklamasi oleh Soekarno dan Moh Hatta </a:t>
            </a:r>
          </a:p>
          <a:p>
            <a:pPr algn="l">
              <a:lnSpc>
                <a:spcPts val="3360"/>
              </a:lnSpc>
            </a:pPr>
          </a:p>
          <a:p>
            <a:pPr algn="l" marL="518165" indent="-259082" lvl="1">
              <a:lnSpc>
                <a:spcPts val="3360"/>
              </a:lnSpc>
              <a:buFont typeface="Arial"/>
              <a:buChar char="•"/>
            </a:pPr>
            <a:r>
              <a:rPr lang="en-US" sz="2400">
                <a:solidFill>
                  <a:srgbClr val="4B1F00"/>
                </a:solidFill>
                <a:latin typeface="Handyman"/>
                <a:ea typeface="Handyman"/>
                <a:cs typeface="Handyman"/>
                <a:sym typeface="Handyman"/>
              </a:rPr>
              <a:t>pada 18 Agustus PPKI mengadakan sidang, namun Moh Hatta lebih dulu melakukan pertemuan dengan para Tokoh agama Islam karena masyarakat dan Tokoh masyarakat Indonesia bagian Timur tidak setuju rumusan sila pertama terkait ketuhanan yang berakhir diubahlah menjadi “Ketuhanan Yang Maha Esa”</a:t>
            </a:r>
          </a:p>
          <a:p>
            <a:pPr algn="l" marL="518165" indent="-259082" lvl="1">
              <a:lnSpc>
                <a:spcPts val="3360"/>
              </a:lnSpc>
              <a:buFont typeface="Arial"/>
              <a:buChar char="•"/>
            </a:pPr>
          </a:p>
          <a:p>
            <a:pPr algn="l" marL="518165" indent="-259082" lvl="1">
              <a:lnSpc>
                <a:spcPts val="3360"/>
              </a:lnSpc>
              <a:buFont typeface="Arial"/>
              <a:buChar char="•"/>
            </a:pPr>
            <a:r>
              <a:rPr lang="en-US" sz="2400">
                <a:solidFill>
                  <a:srgbClr val="4B1F00"/>
                </a:solidFill>
                <a:latin typeface="Handyman"/>
                <a:ea typeface="Handyman"/>
                <a:cs typeface="Handyman"/>
                <a:sym typeface="Handyman"/>
              </a:rPr>
              <a:t>Tokoh Islam : Ki Bagus Hadikusumo, Wachid Hasyim, Kasman Singodimedjo dan Teuku Hasan</a:t>
            </a:r>
          </a:p>
        </p:txBody>
      </p:sp>
      <p:sp>
        <p:nvSpPr>
          <p:cNvPr name="Freeform 5" id="5"/>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9144000" y="4097329"/>
            <a:ext cx="16233721" cy="5160971"/>
          </a:xfrm>
          <a:custGeom>
            <a:avLst/>
            <a:gdLst/>
            <a:ahLst/>
            <a:cxnLst/>
            <a:rect r="r" b="b" t="t" l="l"/>
            <a:pathLst>
              <a:path h="5160971" w="16233721">
                <a:moveTo>
                  <a:pt x="0" y="0"/>
                </a:moveTo>
                <a:lnTo>
                  <a:pt x="16233721" y="0"/>
                </a:lnTo>
                <a:lnTo>
                  <a:pt x="16233721" y="5160971"/>
                </a:lnTo>
                <a:lnTo>
                  <a:pt x="0" y="5160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1112988" y="5656878"/>
            <a:ext cx="19400988" cy="5408025"/>
          </a:xfrm>
          <a:custGeom>
            <a:avLst/>
            <a:gdLst/>
            <a:ahLst/>
            <a:cxnLst/>
            <a:rect r="r" b="b" t="t" l="l"/>
            <a:pathLst>
              <a:path h="5408025" w="19400988">
                <a:moveTo>
                  <a:pt x="19400988" y="0"/>
                </a:moveTo>
                <a:lnTo>
                  <a:pt x="0" y="0"/>
                </a:lnTo>
                <a:lnTo>
                  <a:pt x="0" y="5408025"/>
                </a:lnTo>
                <a:lnTo>
                  <a:pt x="19400988" y="5408025"/>
                </a:lnTo>
                <a:lnTo>
                  <a:pt x="1940098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15840396" y="2423055"/>
            <a:ext cx="4226870" cy="7863945"/>
          </a:xfrm>
          <a:custGeom>
            <a:avLst/>
            <a:gdLst/>
            <a:ahLst/>
            <a:cxnLst/>
            <a:rect r="r" b="b" t="t" l="l"/>
            <a:pathLst>
              <a:path h="7863945" w="4226870">
                <a:moveTo>
                  <a:pt x="4226870" y="0"/>
                </a:moveTo>
                <a:lnTo>
                  <a:pt x="0" y="0"/>
                </a:lnTo>
                <a:lnTo>
                  <a:pt x="0" y="7863945"/>
                </a:lnTo>
                <a:lnTo>
                  <a:pt x="4226870" y="7863945"/>
                </a:lnTo>
                <a:lnTo>
                  <a:pt x="422687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429470" y="8113199"/>
            <a:ext cx="4661990" cy="2290203"/>
          </a:xfrm>
          <a:custGeom>
            <a:avLst/>
            <a:gdLst/>
            <a:ahLst/>
            <a:cxnLst/>
            <a:rect r="r" b="b" t="t" l="l"/>
            <a:pathLst>
              <a:path h="2290203" w="4661990">
                <a:moveTo>
                  <a:pt x="0" y="0"/>
                </a:moveTo>
                <a:lnTo>
                  <a:pt x="4661990" y="0"/>
                </a:lnTo>
                <a:lnTo>
                  <a:pt x="4661990" y="2290202"/>
                </a:lnTo>
                <a:lnTo>
                  <a:pt x="0" y="22902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2791948" y="3981655"/>
            <a:ext cx="4994116" cy="6099683"/>
          </a:xfrm>
          <a:custGeom>
            <a:avLst/>
            <a:gdLst/>
            <a:ahLst/>
            <a:cxnLst/>
            <a:rect r="r" b="b" t="t" l="l"/>
            <a:pathLst>
              <a:path h="6099683" w="4994116">
                <a:moveTo>
                  <a:pt x="0" y="0"/>
                </a:moveTo>
                <a:lnTo>
                  <a:pt x="4994116" y="0"/>
                </a:lnTo>
                <a:lnTo>
                  <a:pt x="4994116" y="6099683"/>
                </a:lnTo>
                <a:lnTo>
                  <a:pt x="0" y="609968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2240010" y="2932728"/>
            <a:ext cx="9313688" cy="4857750"/>
          </a:xfrm>
          <a:prstGeom prst="rect">
            <a:avLst/>
          </a:prstGeom>
        </p:spPr>
        <p:txBody>
          <a:bodyPr anchor="t" rtlCol="false" tIns="0" lIns="0" bIns="0" rIns="0">
            <a:spAutoFit/>
          </a:bodyPr>
          <a:lstStyle/>
          <a:p>
            <a:pPr algn="l">
              <a:lnSpc>
                <a:spcPts val="4200"/>
              </a:lnSpc>
            </a:pPr>
            <a:r>
              <a:rPr lang="en-US" sz="3000">
                <a:solidFill>
                  <a:srgbClr val="4B1F00"/>
                </a:solidFill>
                <a:latin typeface="Handyman"/>
                <a:ea typeface="Handyman"/>
                <a:cs typeface="Handyman"/>
                <a:sym typeface="Handyman"/>
              </a:rPr>
              <a:t>pancasila merupakan suatu pegangan untuk mencapai tujuan negara Indonesia. Pancasila sendiri sebagai pendorong semnagat kesatuan dan persatuan. </a:t>
            </a:r>
          </a:p>
          <a:p>
            <a:pPr algn="l">
              <a:lnSpc>
                <a:spcPts val="4200"/>
              </a:lnSpc>
            </a:pPr>
          </a:p>
          <a:p>
            <a:pPr algn="l">
              <a:lnSpc>
                <a:spcPts val="4200"/>
              </a:lnSpc>
            </a:pPr>
            <a:r>
              <a:rPr lang="en-US" sz="3000">
                <a:solidFill>
                  <a:srgbClr val="4B1F00"/>
                </a:solidFill>
                <a:latin typeface="Handyman"/>
                <a:ea typeface="Handyman"/>
                <a:cs typeface="Handyman"/>
                <a:sym typeface="Handyman"/>
              </a:rPr>
              <a:t>Pancasila sendiri tercetus ketika pihak Jepang membentuk BPUPKI yang diketuai oleh Radjiman Wedyodiningrat. </a:t>
            </a:r>
          </a:p>
          <a:p>
            <a:pPr algn="l">
              <a:lnSpc>
                <a:spcPts val="4200"/>
              </a:lnSpc>
            </a:pPr>
          </a:p>
          <a:p>
            <a:pPr algn="l">
              <a:lnSpc>
                <a:spcPts val="4200"/>
              </a:lnSpc>
            </a:pPr>
            <a:r>
              <a:rPr lang="en-US" sz="3000">
                <a:solidFill>
                  <a:srgbClr val="4B1F00"/>
                </a:solidFill>
                <a:latin typeface="Handyman"/>
                <a:ea typeface="Handyman"/>
                <a:cs typeface="Handyman"/>
                <a:sym typeface="Handyman"/>
              </a:rPr>
              <a:t>2 kali sidang yakni pada tanggal 29 Mei - 1 Juni 1945 dan 10 - 17 Juli 1945</a:t>
            </a:r>
          </a:p>
        </p:txBody>
      </p:sp>
      <p:sp>
        <p:nvSpPr>
          <p:cNvPr name="TextBox 9" id="9"/>
          <p:cNvSpPr txBox="true"/>
          <p:nvPr/>
        </p:nvSpPr>
        <p:spPr>
          <a:xfrm rot="0">
            <a:off x="2240010" y="1554743"/>
            <a:ext cx="9756356" cy="785500"/>
          </a:xfrm>
          <a:prstGeom prst="rect">
            <a:avLst/>
          </a:prstGeom>
        </p:spPr>
        <p:txBody>
          <a:bodyPr anchor="t" rtlCol="false" tIns="0" lIns="0" bIns="0" rIns="0">
            <a:spAutoFit/>
          </a:bodyPr>
          <a:lstStyle/>
          <a:p>
            <a:pPr algn="l">
              <a:lnSpc>
                <a:spcPts val="5800"/>
              </a:lnSpc>
            </a:pPr>
            <a:r>
              <a:rPr lang="en-US" sz="5800">
                <a:solidFill>
                  <a:srgbClr val="4B1F00"/>
                </a:solidFill>
                <a:latin typeface="Lilita One"/>
                <a:ea typeface="Lilita One"/>
                <a:cs typeface="Lilita One"/>
                <a:sym typeface="Lilita One"/>
              </a:rPr>
              <a:t>Gagasan tentang Dasar Negara</a:t>
            </a:r>
          </a:p>
        </p:txBody>
      </p:sp>
      <p:sp>
        <p:nvSpPr>
          <p:cNvPr name="Freeform 10" id="10"/>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112988"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243908">
            <a:off x="11104169" y="1461030"/>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364578" y="9805974"/>
            <a:ext cx="1631788" cy="550728"/>
          </a:xfrm>
          <a:custGeom>
            <a:avLst/>
            <a:gdLst/>
            <a:ahLst/>
            <a:cxnLst/>
            <a:rect r="r" b="b" t="t" l="l"/>
            <a:pathLst>
              <a:path h="550728" w="1631788">
                <a:moveTo>
                  <a:pt x="0" y="0"/>
                </a:moveTo>
                <a:lnTo>
                  <a:pt x="1631787" y="0"/>
                </a:lnTo>
                <a:lnTo>
                  <a:pt x="1631787" y="550728"/>
                </a:lnTo>
                <a:lnTo>
                  <a:pt x="0" y="55072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5" id="15"/>
          <p:cNvSpPr/>
          <p:nvPr/>
        </p:nvSpPr>
        <p:spPr>
          <a:xfrm flipH="false" flipV="false" rot="0">
            <a:off x="5395059" y="7790478"/>
            <a:ext cx="1631788" cy="550728"/>
          </a:xfrm>
          <a:custGeom>
            <a:avLst/>
            <a:gdLst/>
            <a:ahLst/>
            <a:cxnLst/>
            <a:rect r="r" b="b" t="t" l="l"/>
            <a:pathLst>
              <a:path h="550728" w="1631788">
                <a:moveTo>
                  <a:pt x="0" y="0"/>
                </a:moveTo>
                <a:lnTo>
                  <a:pt x="1631788" y="0"/>
                </a:lnTo>
                <a:lnTo>
                  <a:pt x="1631788" y="550728"/>
                </a:lnTo>
                <a:lnTo>
                  <a:pt x="0" y="55072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6" id="16"/>
          <p:cNvSpPr/>
          <p:nvPr/>
        </p:nvSpPr>
        <p:spPr>
          <a:xfrm flipH="false" flipV="false" rot="0">
            <a:off x="12342817" y="9810750"/>
            <a:ext cx="1631788" cy="550728"/>
          </a:xfrm>
          <a:custGeom>
            <a:avLst/>
            <a:gdLst/>
            <a:ahLst/>
            <a:cxnLst/>
            <a:rect r="r" b="b" t="t" l="l"/>
            <a:pathLst>
              <a:path h="550728" w="1631788">
                <a:moveTo>
                  <a:pt x="0" y="0"/>
                </a:moveTo>
                <a:lnTo>
                  <a:pt x="1631788" y="0"/>
                </a:lnTo>
                <a:lnTo>
                  <a:pt x="1631788" y="550728"/>
                </a:lnTo>
                <a:lnTo>
                  <a:pt x="0" y="55072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7" id="17"/>
          <p:cNvSpPr/>
          <p:nvPr/>
        </p:nvSpPr>
        <p:spPr>
          <a:xfrm flipH="false" flipV="false" rot="0">
            <a:off x="7026847" y="8473266"/>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23"/>
            <a:stretch>
              <a:fillRect l="0" t="0" r="0" b="0"/>
            </a:stretch>
          </a:blipFill>
        </p:spPr>
      </p:sp>
      <p:sp>
        <p:nvSpPr>
          <p:cNvPr name="Freeform 18" id="18"/>
          <p:cNvSpPr/>
          <p:nvPr/>
        </p:nvSpPr>
        <p:spPr>
          <a:xfrm flipH="false" flipV="false" rot="0">
            <a:off x="375714" y="6031953"/>
            <a:ext cx="1305971" cy="582790"/>
          </a:xfrm>
          <a:custGeom>
            <a:avLst/>
            <a:gdLst/>
            <a:ahLst/>
            <a:cxnLst/>
            <a:rect r="r" b="b" t="t" l="l"/>
            <a:pathLst>
              <a:path h="582790" w="1305971">
                <a:moveTo>
                  <a:pt x="0" y="0"/>
                </a:moveTo>
                <a:lnTo>
                  <a:pt x="1305972" y="0"/>
                </a:lnTo>
                <a:lnTo>
                  <a:pt x="1305972" y="582789"/>
                </a:lnTo>
                <a:lnTo>
                  <a:pt x="0" y="582789"/>
                </a:lnTo>
                <a:lnTo>
                  <a:pt x="0" y="0"/>
                </a:lnTo>
                <a:close/>
              </a:path>
            </a:pathLst>
          </a:custGeom>
          <a:blipFill>
            <a:blip r:embed="rId2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6317473" y="4097329"/>
            <a:ext cx="16233721" cy="5160971"/>
          </a:xfrm>
          <a:custGeom>
            <a:avLst/>
            <a:gdLst/>
            <a:ahLst/>
            <a:cxnLst/>
            <a:rect r="r" b="b" t="t" l="l"/>
            <a:pathLst>
              <a:path h="5160971" w="16233721">
                <a:moveTo>
                  <a:pt x="0" y="0"/>
                </a:moveTo>
                <a:lnTo>
                  <a:pt x="16233722" y="0"/>
                </a:lnTo>
                <a:lnTo>
                  <a:pt x="16233722" y="5160971"/>
                </a:lnTo>
                <a:lnTo>
                  <a:pt x="0" y="5160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46000">
            <a:off x="-2046618" y="2151678"/>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468464" y="1573793"/>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Gagasan Muhammad Yamin</a:t>
            </a:r>
          </a:p>
        </p:txBody>
      </p:sp>
      <p:sp>
        <p:nvSpPr>
          <p:cNvPr name="Freeform 6" id="6"/>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377405" y="1412876"/>
            <a:ext cx="3617415" cy="7863945"/>
          </a:xfrm>
          <a:custGeom>
            <a:avLst/>
            <a:gdLst/>
            <a:ahLst/>
            <a:cxnLst/>
            <a:rect r="r" b="b" t="t" l="l"/>
            <a:pathLst>
              <a:path h="7863945" w="3617415">
                <a:moveTo>
                  <a:pt x="0" y="0"/>
                </a:moveTo>
                <a:lnTo>
                  <a:pt x="3617415" y="0"/>
                </a:lnTo>
                <a:lnTo>
                  <a:pt x="3617415" y="7863945"/>
                </a:lnTo>
                <a:lnTo>
                  <a:pt x="0" y="78639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true" flipV="false" rot="0">
            <a:off x="884787" y="4445452"/>
            <a:ext cx="4114985" cy="4812848"/>
          </a:xfrm>
          <a:custGeom>
            <a:avLst/>
            <a:gdLst/>
            <a:ahLst/>
            <a:cxnLst/>
            <a:rect r="r" b="b" t="t" l="l"/>
            <a:pathLst>
              <a:path h="4812848" w="4114985">
                <a:moveTo>
                  <a:pt x="4114985" y="0"/>
                </a:moveTo>
                <a:lnTo>
                  <a:pt x="0" y="0"/>
                </a:lnTo>
                <a:lnTo>
                  <a:pt x="0" y="4812848"/>
                </a:lnTo>
                <a:lnTo>
                  <a:pt x="4114985" y="4812848"/>
                </a:lnTo>
                <a:lnTo>
                  <a:pt x="411498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315962" y="7996797"/>
            <a:ext cx="4661990" cy="2290203"/>
          </a:xfrm>
          <a:custGeom>
            <a:avLst/>
            <a:gdLst/>
            <a:ahLst/>
            <a:cxnLst/>
            <a:rect r="r" b="b" t="t" l="l"/>
            <a:pathLst>
              <a:path h="2290203" w="4661990">
                <a:moveTo>
                  <a:pt x="0" y="0"/>
                </a:moveTo>
                <a:lnTo>
                  <a:pt x="4661990" y="0"/>
                </a:lnTo>
                <a:lnTo>
                  <a:pt x="4661990" y="2290203"/>
                </a:lnTo>
                <a:lnTo>
                  <a:pt x="0" y="22902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4999772" y="3581757"/>
            <a:ext cx="12834162" cy="5063489"/>
          </a:xfrm>
          <a:prstGeom prst="rect">
            <a:avLst/>
          </a:prstGeom>
        </p:spPr>
        <p:txBody>
          <a:bodyPr anchor="t" rtlCol="false" tIns="0" lIns="0" bIns="0" rIns="0">
            <a:spAutoFit/>
          </a:bodyPr>
          <a:lstStyle/>
          <a:p>
            <a:pPr algn="ctr">
              <a:lnSpc>
                <a:spcPts val="3360"/>
              </a:lnSpc>
            </a:pPr>
            <a:r>
              <a:rPr lang="en-US" sz="2400">
                <a:solidFill>
                  <a:srgbClr val="4B1F00"/>
                </a:solidFill>
                <a:latin typeface="Handyman"/>
                <a:ea typeface="Handyman"/>
                <a:cs typeface="Handyman"/>
                <a:sym typeface="Handyman"/>
              </a:rPr>
              <a:t>Gagasan Yamin diutarakan pada sidang 1 tanggal 29 Mei - 1 Juni 2025. Disampaikan pada pidato “ASAS DAN DASAR NEGARA KESATUAN REPUBLIK INDONESIA” yang terdiri dari 5 point</a:t>
            </a:r>
          </a:p>
          <a:p>
            <a:pPr algn="ctr">
              <a:lnSpc>
                <a:spcPts val="3360"/>
              </a:lnSpc>
            </a:pPr>
          </a:p>
          <a:p>
            <a:pPr algn="l" marL="518165" indent="-259082" lvl="1">
              <a:lnSpc>
                <a:spcPts val="3360"/>
              </a:lnSpc>
              <a:buFont typeface="Arial"/>
              <a:buChar char="•"/>
            </a:pPr>
            <a:r>
              <a:rPr lang="en-US" sz="2400">
                <a:solidFill>
                  <a:srgbClr val="4B1F00"/>
                </a:solidFill>
                <a:latin typeface="Handyman"/>
                <a:ea typeface="Handyman"/>
                <a:cs typeface="Handyman"/>
                <a:sym typeface="Handyman"/>
              </a:rPr>
              <a:t>1. Peri kebangsaan bermakna setiap WNI harus memiliki nilai kebangsaan yang menjadi ciri khas bangsa ini</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2. Peri kemanusiaan bermakna setiap WNI harus memiliki rasa empati simpati peduli cinta kasih satu sama lain yang menjadi point utama nilai kejiwaan</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3. Peri Ketuhanan bermakna setiap WNI harus memiliki pedoman agama untuk menjalani kehidupan sehari - hari</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4. Peri kerakyatan bermakna para pemimpin harus memiliki sifat merakyat atau peduli rakyat</a:t>
            </a:r>
          </a:p>
          <a:p>
            <a:pPr algn="l" marL="518165" indent="-259082" lvl="1">
              <a:lnSpc>
                <a:spcPts val="3360"/>
              </a:lnSpc>
              <a:buFont typeface="Arial"/>
              <a:buChar char="•"/>
            </a:pPr>
            <a:r>
              <a:rPr lang="en-US" sz="2400">
                <a:solidFill>
                  <a:srgbClr val="4B1F00"/>
                </a:solidFill>
                <a:latin typeface="Handyman"/>
                <a:ea typeface="Handyman"/>
                <a:cs typeface="Handyman"/>
                <a:sym typeface="Handyman"/>
              </a:rPr>
              <a:t> 5. Kesejahteraan rakyat bermakna mengutamakan kepentingan sesama atau WNI </a:t>
            </a:r>
          </a:p>
          <a:p>
            <a:pPr algn="ctr">
              <a:lnSpc>
                <a:spcPts val="336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6317473" y="4097329"/>
            <a:ext cx="16233721" cy="5160971"/>
          </a:xfrm>
          <a:custGeom>
            <a:avLst/>
            <a:gdLst/>
            <a:ahLst/>
            <a:cxnLst/>
            <a:rect r="r" b="b" t="t" l="l"/>
            <a:pathLst>
              <a:path h="5160971" w="16233721">
                <a:moveTo>
                  <a:pt x="0" y="0"/>
                </a:moveTo>
                <a:lnTo>
                  <a:pt x="16233722" y="0"/>
                </a:lnTo>
                <a:lnTo>
                  <a:pt x="16233722" y="5160971"/>
                </a:lnTo>
                <a:lnTo>
                  <a:pt x="0" y="5160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246000">
            <a:off x="-2189136" y="1070875"/>
            <a:ext cx="7315200" cy="1828800"/>
          </a:xfrm>
          <a:custGeom>
            <a:avLst/>
            <a:gdLst/>
            <a:ahLst/>
            <a:cxnLst/>
            <a:rect r="r" b="b" t="t" l="l"/>
            <a:pathLst>
              <a:path h="1828800" w="7315200">
                <a:moveTo>
                  <a:pt x="0" y="0"/>
                </a:moveTo>
                <a:lnTo>
                  <a:pt x="7315200" y="0"/>
                </a:lnTo>
                <a:lnTo>
                  <a:pt x="7315200" y="1828800"/>
                </a:lnTo>
                <a:lnTo>
                  <a:pt x="0" y="1828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188016" y="2801303"/>
            <a:ext cx="16071284" cy="7158989"/>
          </a:xfrm>
          <a:prstGeom prst="rect">
            <a:avLst/>
          </a:prstGeom>
        </p:spPr>
        <p:txBody>
          <a:bodyPr anchor="t" rtlCol="false" tIns="0" lIns="0" bIns="0" rIns="0">
            <a:spAutoFit/>
          </a:bodyPr>
          <a:lstStyle/>
          <a:p>
            <a:pPr algn="ctr">
              <a:lnSpc>
                <a:spcPts val="3360"/>
              </a:lnSpc>
            </a:pPr>
            <a:r>
              <a:rPr lang="en-US" sz="2400">
                <a:solidFill>
                  <a:srgbClr val="4B1F00"/>
                </a:solidFill>
                <a:latin typeface="Handyman"/>
                <a:ea typeface="Handyman"/>
                <a:cs typeface="Handyman"/>
                <a:sym typeface="Handyman"/>
              </a:rPr>
              <a:t>Gagasan Soepomo diutarakan pada 31 Mei 2025. Disampaikan pada pidato nya yang diawali “Soal yang kita bicara ialah bagaimanakah akan dasar - dasarnya negara Indonesia merdeka” </a:t>
            </a:r>
          </a:p>
          <a:p>
            <a:pPr algn="ctr">
              <a:lnSpc>
                <a:spcPts val="3360"/>
              </a:lnSpc>
            </a:pPr>
            <a:r>
              <a:rPr lang="en-US" sz="2400">
                <a:solidFill>
                  <a:srgbClr val="4B1F00"/>
                </a:solidFill>
                <a:latin typeface="Handyman"/>
                <a:ea typeface="Handyman"/>
                <a:cs typeface="Handyman"/>
                <a:sym typeface="Handyman"/>
              </a:rPr>
              <a:t>soepomo juga menyampaikan 3 konsep kenegaraan yakni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teori intergralistik : segala golongan, bagian dan segala anggota berhubungan erat satu sama lain dan merupakan persatuan masyarakat yang organis.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keluarga : pentingnya keluarga sebagai unit dasar masyarakat dan negara</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Gotong royong : menekankan pentingnya gotong royong sebagai prinsip dasar kehidupan bermasyarakat dan bernegara </a:t>
            </a:r>
          </a:p>
          <a:p>
            <a:pPr algn="l">
              <a:lnSpc>
                <a:spcPts val="3360"/>
              </a:lnSpc>
            </a:pPr>
          </a:p>
          <a:p>
            <a:pPr algn="l">
              <a:lnSpc>
                <a:spcPts val="3360"/>
              </a:lnSpc>
            </a:pPr>
            <a:r>
              <a:rPr lang="en-US" sz="2400">
                <a:solidFill>
                  <a:srgbClr val="4B1F00"/>
                </a:solidFill>
                <a:latin typeface="Handyman"/>
                <a:ea typeface="Handyman"/>
                <a:cs typeface="Handyman"/>
                <a:sym typeface="Handyman"/>
              </a:rPr>
              <a:t>5 asas rumusan dasara negara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Persatuan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Kekeluargaan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Keseimbangan lahir dan batin</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musyawarah </a:t>
            </a:r>
          </a:p>
          <a:p>
            <a:pPr algn="l" marL="518165" indent="-259082" lvl="1">
              <a:lnSpc>
                <a:spcPts val="3360"/>
              </a:lnSpc>
              <a:buAutoNum type="arabicPeriod" startAt="1"/>
            </a:pPr>
            <a:r>
              <a:rPr lang="en-US" sz="2400">
                <a:solidFill>
                  <a:srgbClr val="4B1F00"/>
                </a:solidFill>
                <a:latin typeface="Handyman"/>
                <a:ea typeface="Handyman"/>
                <a:cs typeface="Handyman"/>
                <a:sym typeface="Handyman"/>
              </a:rPr>
              <a:t>keadilan rakyat </a:t>
            </a:r>
          </a:p>
          <a:p>
            <a:pPr algn="l">
              <a:lnSpc>
                <a:spcPts val="3360"/>
              </a:lnSpc>
            </a:pPr>
          </a:p>
          <a:p>
            <a:pPr algn="l">
              <a:lnSpc>
                <a:spcPts val="3360"/>
              </a:lnSpc>
            </a:pPr>
            <a:r>
              <a:rPr lang="en-US" sz="2400">
                <a:solidFill>
                  <a:srgbClr val="4B1F00"/>
                </a:solidFill>
                <a:latin typeface="Handyman"/>
                <a:ea typeface="Handyman"/>
                <a:cs typeface="Handyman"/>
                <a:sym typeface="Handyman"/>
              </a:rPr>
              <a:t>Soepomo beranggapan bahwa negaea nasionalis tidak berarti negara itu akan bersifat religius </a:t>
            </a:r>
          </a:p>
          <a:p>
            <a:pPr algn="ctr">
              <a:lnSpc>
                <a:spcPts val="3360"/>
              </a:lnSpc>
            </a:pPr>
          </a:p>
        </p:txBody>
      </p:sp>
      <p:sp>
        <p:nvSpPr>
          <p:cNvPr name="TextBox 6" id="6"/>
          <p:cNvSpPr txBox="true"/>
          <p:nvPr/>
        </p:nvSpPr>
        <p:spPr>
          <a:xfrm rot="0">
            <a:off x="2867143" y="1573793"/>
            <a:ext cx="12553713" cy="937264"/>
          </a:xfrm>
          <a:prstGeom prst="rect">
            <a:avLst/>
          </a:prstGeom>
        </p:spPr>
        <p:txBody>
          <a:bodyPr anchor="t" rtlCol="false" tIns="0" lIns="0" bIns="0" rIns="0">
            <a:spAutoFit/>
          </a:bodyPr>
          <a:lstStyle/>
          <a:p>
            <a:pPr algn="ctr">
              <a:lnSpc>
                <a:spcPts val="6900"/>
              </a:lnSpc>
            </a:pPr>
            <a:r>
              <a:rPr lang="en-US" sz="6900">
                <a:solidFill>
                  <a:srgbClr val="4B1F00"/>
                </a:solidFill>
                <a:latin typeface="Lilita One"/>
                <a:ea typeface="Lilita One"/>
                <a:cs typeface="Lilita One"/>
                <a:sym typeface="Lilita One"/>
              </a:rPr>
              <a:t>Gagasan Soepomo</a:t>
            </a:r>
          </a:p>
        </p:txBody>
      </p:sp>
      <p:sp>
        <p:nvSpPr>
          <p:cNvPr name="Freeform 7" id="7"/>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true" flipV="false" rot="1013374">
            <a:off x="13601700" y="1634754"/>
            <a:ext cx="7315200" cy="1828800"/>
          </a:xfrm>
          <a:custGeom>
            <a:avLst/>
            <a:gdLst/>
            <a:ahLst/>
            <a:cxnLst/>
            <a:rect r="r" b="b" t="t" l="l"/>
            <a:pathLst>
              <a:path h="1828800" w="7315200">
                <a:moveTo>
                  <a:pt x="7315200" y="0"/>
                </a:moveTo>
                <a:lnTo>
                  <a:pt x="0" y="0"/>
                </a:lnTo>
                <a:lnTo>
                  <a:pt x="0" y="1828800"/>
                </a:lnTo>
                <a:lnTo>
                  <a:pt x="7315200" y="1828800"/>
                </a:lnTo>
                <a:lnTo>
                  <a:pt x="731520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704" r="0" b="-58072"/>
            </a:stretch>
          </a:blipFill>
        </p:spPr>
      </p:sp>
      <p:sp>
        <p:nvSpPr>
          <p:cNvPr name="Freeform 3" id="3"/>
          <p:cNvSpPr/>
          <p:nvPr/>
        </p:nvSpPr>
        <p:spPr>
          <a:xfrm flipH="false" flipV="false" rot="0">
            <a:off x="-2102634" y="3547988"/>
            <a:ext cx="17961663" cy="5710312"/>
          </a:xfrm>
          <a:custGeom>
            <a:avLst/>
            <a:gdLst/>
            <a:ahLst/>
            <a:cxnLst/>
            <a:rect r="r" b="b" t="t" l="l"/>
            <a:pathLst>
              <a:path h="5710312" w="17961663">
                <a:moveTo>
                  <a:pt x="0" y="0"/>
                </a:moveTo>
                <a:lnTo>
                  <a:pt x="17961662" y="0"/>
                </a:lnTo>
                <a:lnTo>
                  <a:pt x="17961662" y="5710312"/>
                </a:lnTo>
                <a:lnTo>
                  <a:pt x="0" y="57103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99935" y="-1777717"/>
            <a:ext cx="3614165" cy="3555434"/>
          </a:xfrm>
          <a:custGeom>
            <a:avLst/>
            <a:gdLst/>
            <a:ahLst/>
            <a:cxnLst/>
            <a:rect r="r" b="b" t="t" l="l"/>
            <a:pathLst>
              <a:path h="3555434" w="3614165">
                <a:moveTo>
                  <a:pt x="0" y="0"/>
                </a:moveTo>
                <a:lnTo>
                  <a:pt x="3614164" y="0"/>
                </a:lnTo>
                <a:lnTo>
                  <a:pt x="3614164" y="3555434"/>
                </a:lnTo>
                <a:lnTo>
                  <a:pt x="0" y="35554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298808" y="630771"/>
            <a:ext cx="6873828" cy="7461414"/>
          </a:xfrm>
          <a:custGeom>
            <a:avLst/>
            <a:gdLst/>
            <a:ahLst/>
            <a:cxnLst/>
            <a:rect r="r" b="b" t="t" l="l"/>
            <a:pathLst>
              <a:path h="7461414" w="6873828">
                <a:moveTo>
                  <a:pt x="0" y="0"/>
                </a:moveTo>
                <a:lnTo>
                  <a:pt x="6873828" y="0"/>
                </a:lnTo>
                <a:lnTo>
                  <a:pt x="6873828" y="7461414"/>
                </a:lnTo>
                <a:lnTo>
                  <a:pt x="0" y="74614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568230" y="7053132"/>
            <a:ext cx="21273419" cy="3616481"/>
          </a:xfrm>
          <a:custGeom>
            <a:avLst/>
            <a:gdLst/>
            <a:ahLst/>
            <a:cxnLst/>
            <a:rect r="r" b="b" t="t" l="l"/>
            <a:pathLst>
              <a:path h="3616481" w="21273419">
                <a:moveTo>
                  <a:pt x="0" y="0"/>
                </a:moveTo>
                <a:lnTo>
                  <a:pt x="21273420" y="0"/>
                </a:lnTo>
                <a:lnTo>
                  <a:pt x="21273420" y="3616481"/>
                </a:lnTo>
                <a:lnTo>
                  <a:pt x="0" y="36164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315962" y="7996797"/>
            <a:ext cx="4661990" cy="2290203"/>
          </a:xfrm>
          <a:custGeom>
            <a:avLst/>
            <a:gdLst/>
            <a:ahLst/>
            <a:cxnLst/>
            <a:rect r="r" b="b" t="t" l="l"/>
            <a:pathLst>
              <a:path h="2290203" w="4661990">
                <a:moveTo>
                  <a:pt x="0" y="0"/>
                </a:moveTo>
                <a:lnTo>
                  <a:pt x="4661990" y="0"/>
                </a:lnTo>
                <a:lnTo>
                  <a:pt x="4661990" y="2290203"/>
                </a:lnTo>
                <a:lnTo>
                  <a:pt x="0" y="229020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16341793" y="8469768"/>
            <a:ext cx="3549515" cy="1876806"/>
          </a:xfrm>
          <a:custGeom>
            <a:avLst/>
            <a:gdLst/>
            <a:ahLst/>
            <a:cxnLst/>
            <a:rect r="r" b="b" t="t" l="l"/>
            <a:pathLst>
              <a:path h="1876806" w="3549515">
                <a:moveTo>
                  <a:pt x="0" y="0"/>
                </a:moveTo>
                <a:lnTo>
                  <a:pt x="3549514" y="0"/>
                </a:lnTo>
                <a:lnTo>
                  <a:pt x="3549514"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2240010" y="8410194"/>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3298808" y="8469768"/>
            <a:ext cx="3549515" cy="1876806"/>
          </a:xfrm>
          <a:custGeom>
            <a:avLst/>
            <a:gdLst/>
            <a:ahLst/>
            <a:cxnLst/>
            <a:rect r="r" b="b" t="t" l="l"/>
            <a:pathLst>
              <a:path h="1876806" w="3549515">
                <a:moveTo>
                  <a:pt x="0" y="0"/>
                </a:moveTo>
                <a:lnTo>
                  <a:pt x="3549515" y="0"/>
                </a:lnTo>
                <a:lnTo>
                  <a:pt x="3549515" y="1876806"/>
                </a:lnTo>
                <a:lnTo>
                  <a:pt x="0" y="1876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7512212" y="7919040"/>
            <a:ext cx="1631788" cy="550728"/>
          </a:xfrm>
          <a:custGeom>
            <a:avLst/>
            <a:gdLst/>
            <a:ahLst/>
            <a:cxnLst/>
            <a:rect r="r" b="b" t="t" l="l"/>
            <a:pathLst>
              <a:path h="550728" w="1631788">
                <a:moveTo>
                  <a:pt x="0" y="0"/>
                </a:moveTo>
                <a:lnTo>
                  <a:pt x="1631788" y="0"/>
                </a:lnTo>
                <a:lnTo>
                  <a:pt x="1631788" y="550728"/>
                </a:lnTo>
                <a:lnTo>
                  <a:pt x="0" y="55072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14227241" y="7306860"/>
            <a:ext cx="1631788" cy="550728"/>
          </a:xfrm>
          <a:custGeom>
            <a:avLst/>
            <a:gdLst/>
            <a:ahLst/>
            <a:cxnLst/>
            <a:rect r="r" b="b" t="t" l="l"/>
            <a:pathLst>
              <a:path h="550728" w="1631788">
                <a:moveTo>
                  <a:pt x="0" y="0"/>
                </a:moveTo>
                <a:lnTo>
                  <a:pt x="1631787" y="0"/>
                </a:lnTo>
                <a:lnTo>
                  <a:pt x="1631787" y="550729"/>
                </a:lnTo>
                <a:lnTo>
                  <a:pt x="0" y="55072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0">
            <a:off x="10249765" y="7306860"/>
            <a:ext cx="1631788" cy="550728"/>
          </a:xfrm>
          <a:custGeom>
            <a:avLst/>
            <a:gdLst/>
            <a:ahLst/>
            <a:cxnLst/>
            <a:rect r="r" b="b" t="t" l="l"/>
            <a:pathLst>
              <a:path h="550728" w="1631788">
                <a:moveTo>
                  <a:pt x="0" y="0"/>
                </a:moveTo>
                <a:lnTo>
                  <a:pt x="1631787" y="0"/>
                </a:lnTo>
                <a:lnTo>
                  <a:pt x="1631787" y="550729"/>
                </a:lnTo>
                <a:lnTo>
                  <a:pt x="0" y="5507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4" id="14"/>
          <p:cNvSpPr txBox="true"/>
          <p:nvPr/>
        </p:nvSpPr>
        <p:spPr>
          <a:xfrm rot="0">
            <a:off x="4265822" y="1564268"/>
            <a:ext cx="12582501" cy="925199"/>
          </a:xfrm>
          <a:prstGeom prst="rect">
            <a:avLst/>
          </a:prstGeom>
        </p:spPr>
        <p:txBody>
          <a:bodyPr anchor="t" rtlCol="false" tIns="0" lIns="0" bIns="0" rIns="0">
            <a:spAutoFit/>
          </a:bodyPr>
          <a:lstStyle/>
          <a:p>
            <a:pPr algn="ctr">
              <a:lnSpc>
                <a:spcPts val="6800"/>
              </a:lnSpc>
            </a:pPr>
            <a:r>
              <a:rPr lang="en-US" sz="6800">
                <a:solidFill>
                  <a:srgbClr val="4B1F00"/>
                </a:solidFill>
                <a:latin typeface="Lilita One"/>
                <a:ea typeface="Lilita One"/>
                <a:cs typeface="Lilita One"/>
                <a:sym typeface="Lilita One"/>
              </a:rPr>
              <a:t>Gagasan Ki Bagus Hadikusumo</a:t>
            </a:r>
          </a:p>
        </p:txBody>
      </p:sp>
      <p:sp>
        <p:nvSpPr>
          <p:cNvPr name="Freeform 15" id="15"/>
          <p:cNvSpPr/>
          <p:nvPr/>
        </p:nvSpPr>
        <p:spPr>
          <a:xfrm flipH="false" flipV="false" rot="0">
            <a:off x="10412673" y="8209909"/>
            <a:ext cx="1305971" cy="582790"/>
          </a:xfrm>
          <a:custGeom>
            <a:avLst/>
            <a:gdLst/>
            <a:ahLst/>
            <a:cxnLst/>
            <a:rect r="r" b="b" t="t" l="l"/>
            <a:pathLst>
              <a:path h="582790" w="1305971">
                <a:moveTo>
                  <a:pt x="0" y="0"/>
                </a:moveTo>
                <a:lnTo>
                  <a:pt x="1305971" y="0"/>
                </a:lnTo>
                <a:lnTo>
                  <a:pt x="1305971" y="582790"/>
                </a:lnTo>
                <a:lnTo>
                  <a:pt x="0" y="582790"/>
                </a:lnTo>
                <a:lnTo>
                  <a:pt x="0" y="0"/>
                </a:lnTo>
                <a:close/>
              </a:path>
            </a:pathLst>
          </a:custGeom>
          <a:blipFill>
            <a:blip r:embed="rId19"/>
            <a:stretch>
              <a:fillRect l="0" t="0" r="0" b="0"/>
            </a:stretch>
          </a:blipFill>
        </p:spPr>
      </p:sp>
      <p:sp>
        <p:nvSpPr>
          <p:cNvPr name="Freeform 16" id="16"/>
          <p:cNvSpPr/>
          <p:nvPr/>
        </p:nvSpPr>
        <p:spPr>
          <a:xfrm flipH="false" flipV="false" rot="0">
            <a:off x="11992837" y="7446323"/>
            <a:ext cx="1305971" cy="582790"/>
          </a:xfrm>
          <a:custGeom>
            <a:avLst/>
            <a:gdLst/>
            <a:ahLst/>
            <a:cxnLst/>
            <a:rect r="r" b="b" t="t" l="l"/>
            <a:pathLst>
              <a:path h="582790" w="1305971">
                <a:moveTo>
                  <a:pt x="0" y="0"/>
                </a:moveTo>
                <a:lnTo>
                  <a:pt x="1305971" y="0"/>
                </a:lnTo>
                <a:lnTo>
                  <a:pt x="1305971" y="582789"/>
                </a:lnTo>
                <a:lnTo>
                  <a:pt x="0" y="582789"/>
                </a:lnTo>
                <a:lnTo>
                  <a:pt x="0" y="0"/>
                </a:lnTo>
                <a:close/>
              </a:path>
            </a:pathLst>
          </a:custGeom>
          <a:blipFill>
            <a:blip r:embed="rId19"/>
            <a:stretch>
              <a:fillRect l="0" t="0" r="0" b="0"/>
            </a:stretch>
          </a:blipFill>
        </p:spPr>
      </p:sp>
      <p:sp>
        <p:nvSpPr>
          <p:cNvPr name="TextBox 17" id="17"/>
          <p:cNvSpPr txBox="true"/>
          <p:nvPr/>
        </p:nvSpPr>
        <p:spPr>
          <a:xfrm rot="0">
            <a:off x="1028700" y="3319696"/>
            <a:ext cx="12834162" cy="4413249"/>
          </a:xfrm>
          <a:prstGeom prst="rect">
            <a:avLst/>
          </a:prstGeom>
        </p:spPr>
        <p:txBody>
          <a:bodyPr anchor="t" rtlCol="false" tIns="0" lIns="0" bIns="0" rIns="0">
            <a:spAutoFit/>
          </a:bodyPr>
          <a:lstStyle/>
          <a:p>
            <a:pPr algn="ctr">
              <a:lnSpc>
                <a:spcPts val="3500"/>
              </a:lnSpc>
            </a:pPr>
            <a:r>
              <a:rPr lang="en-US" sz="2500">
                <a:solidFill>
                  <a:srgbClr val="4B1F00"/>
                </a:solidFill>
                <a:latin typeface="Handyman"/>
                <a:ea typeface="Handyman"/>
                <a:cs typeface="Handyman"/>
                <a:sym typeface="Handyman"/>
              </a:rPr>
              <a:t>Sidang BPUPKI pertama Bagus menyampaikan pidato terkait “Islam sebagai dasar negara”</a:t>
            </a:r>
          </a:p>
          <a:p>
            <a:pPr algn="ctr">
              <a:lnSpc>
                <a:spcPts val="3500"/>
              </a:lnSpc>
            </a:pPr>
            <a:r>
              <a:rPr lang="en-US" sz="2500">
                <a:solidFill>
                  <a:srgbClr val="4B1F00"/>
                </a:solidFill>
                <a:latin typeface="Handyman"/>
                <a:ea typeface="Handyman"/>
                <a:cs typeface="Handyman"/>
                <a:sym typeface="Handyman"/>
              </a:rPr>
              <a:t>rumusan tersebut menuai polemik diantara tokoh nasional </a:t>
            </a:r>
          </a:p>
          <a:p>
            <a:pPr algn="ctr">
              <a:lnSpc>
                <a:spcPts val="3500"/>
              </a:lnSpc>
            </a:pPr>
          </a:p>
          <a:p>
            <a:pPr algn="ctr">
              <a:lnSpc>
                <a:spcPts val="3500"/>
              </a:lnSpc>
            </a:pPr>
          </a:p>
          <a:p>
            <a:pPr algn="ctr">
              <a:lnSpc>
                <a:spcPts val="3500"/>
              </a:lnSpc>
            </a:pPr>
            <a:r>
              <a:rPr lang="en-US" sz="2500">
                <a:solidFill>
                  <a:srgbClr val="4B1F00"/>
                </a:solidFill>
                <a:latin typeface="Handyman"/>
                <a:ea typeface="Handyman"/>
                <a:cs typeface="Handyman"/>
                <a:sym typeface="Handyman"/>
              </a:rPr>
              <a:t>Piagam Jakarta </a:t>
            </a:r>
          </a:p>
          <a:p>
            <a:pPr algn="ctr">
              <a:lnSpc>
                <a:spcPts val="3500"/>
              </a:lnSpc>
            </a:pPr>
            <a:r>
              <a:rPr lang="en-US" sz="2500">
                <a:solidFill>
                  <a:srgbClr val="4B1F00"/>
                </a:solidFill>
                <a:latin typeface="Handyman"/>
                <a:ea typeface="Handyman"/>
                <a:cs typeface="Handyman"/>
                <a:sym typeface="Handyman"/>
              </a:rPr>
              <a:t>“bagi pemeluk - pemeluknya” diubah menjadi “dengan menjalankan syariat Islam bagi pemeluk - pemeluknya”</a:t>
            </a:r>
          </a:p>
          <a:p>
            <a:pPr algn="ctr">
              <a:lnSpc>
                <a:spcPts val="3500"/>
              </a:lnSpc>
            </a:pPr>
          </a:p>
          <a:p>
            <a:pPr algn="ctr">
              <a:lnSpc>
                <a:spcPts val="3500"/>
              </a:lnSpc>
            </a:pPr>
            <a:r>
              <a:rPr lang="en-US" sz="2500">
                <a:solidFill>
                  <a:srgbClr val="4B1F00"/>
                </a:solidFill>
                <a:latin typeface="Handyman"/>
                <a:ea typeface="Handyman"/>
                <a:cs typeface="Handyman"/>
                <a:sym typeface="Handyman"/>
              </a:rPr>
              <a:t>Abikuso Tjokrosoejoso mengemukakan bahwasannya yang terpenting adalah persatuan semua golongan.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DAGrKcDpd2c</dc:identifier>
  <dcterms:modified xsi:type="dcterms:W3CDTF">2011-08-01T06:04:30Z</dcterms:modified>
  <cp:revision>1</cp:revision>
  <dc:title>Hijau Ilustratif Presentasi Hari Guru Nasional</dc:title>
</cp:coreProperties>
</file>