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Staatliches" charset="1" panose="00000000000000000000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EB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34754" y="-1856759"/>
            <a:ext cx="14349450" cy="1434945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15492">
            <a:off x="12243355" y="338506"/>
            <a:ext cx="4414186" cy="3476172"/>
          </a:xfrm>
          <a:custGeom>
            <a:avLst/>
            <a:gdLst/>
            <a:ahLst/>
            <a:cxnLst/>
            <a:rect r="r" b="b" t="t" l="l"/>
            <a:pathLst>
              <a:path h="3476172" w="4414186">
                <a:moveTo>
                  <a:pt x="0" y="0"/>
                </a:moveTo>
                <a:lnTo>
                  <a:pt x="4414186" y="0"/>
                </a:lnTo>
                <a:lnTo>
                  <a:pt x="4414186" y="3476171"/>
                </a:lnTo>
                <a:lnTo>
                  <a:pt x="0" y="3476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86613">
            <a:off x="10427965" y="3900104"/>
            <a:ext cx="4413578" cy="2835724"/>
          </a:xfrm>
          <a:custGeom>
            <a:avLst/>
            <a:gdLst/>
            <a:ahLst/>
            <a:cxnLst/>
            <a:rect r="r" b="b" t="t" l="l"/>
            <a:pathLst>
              <a:path h="2835724" w="4413578">
                <a:moveTo>
                  <a:pt x="0" y="0"/>
                </a:moveTo>
                <a:lnTo>
                  <a:pt x="4413578" y="0"/>
                </a:lnTo>
                <a:lnTo>
                  <a:pt x="4413578" y="2835724"/>
                </a:lnTo>
                <a:lnTo>
                  <a:pt x="0" y="2835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76583">
            <a:off x="13321453" y="5619641"/>
            <a:ext cx="4285624" cy="3980274"/>
          </a:xfrm>
          <a:custGeom>
            <a:avLst/>
            <a:gdLst/>
            <a:ahLst/>
            <a:cxnLst/>
            <a:rect r="r" b="b" t="t" l="l"/>
            <a:pathLst>
              <a:path h="3980274" w="4285624">
                <a:moveTo>
                  <a:pt x="0" y="0"/>
                </a:moveTo>
                <a:lnTo>
                  <a:pt x="4285624" y="0"/>
                </a:lnTo>
                <a:lnTo>
                  <a:pt x="4285624" y="3980273"/>
                </a:lnTo>
                <a:lnTo>
                  <a:pt x="0" y="3980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71365" y="1198165"/>
            <a:ext cx="446159" cy="391393"/>
            <a:chOff x="0" y="0"/>
            <a:chExt cx="594879" cy="521857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0">
              <a:off x="0" y="216479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rot="0">
              <a:off x="0" y="432957"/>
              <a:ext cx="594861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271365" y="8863445"/>
            <a:ext cx="1200806" cy="394855"/>
            <a:chOff x="0" y="0"/>
            <a:chExt cx="1305437" cy="4292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-5080"/>
              <a:ext cx="1305437" cy="434340"/>
            </a:xfrm>
            <a:custGeom>
              <a:avLst/>
              <a:gdLst/>
              <a:ahLst/>
              <a:cxnLst/>
              <a:rect r="r" b="b" t="t" l="l"/>
              <a:pathLst>
                <a:path h="434340" w="1305437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17524" y="1688963"/>
            <a:ext cx="8947881" cy="7075077"/>
            <a:chOff x="0" y="0"/>
            <a:chExt cx="11930507" cy="943343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401666"/>
              <a:ext cx="10216398" cy="82905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816"/>
                </a:lnSpc>
              </a:pPr>
              <a:r>
                <a:rPr lang="en-US" sz="13428">
                  <a:solidFill>
                    <a:srgbClr val="FFFFFF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UPAYA MEMBANGUN HARMONI SOSIAL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878405"/>
              <a:ext cx="11930507" cy="559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55"/>
                </a:lnSpc>
                <a:spcBef>
                  <a:spcPct val="0"/>
                </a:spcBef>
              </a:pPr>
              <a:r>
                <a:rPr lang="en-US" sz="253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Nurul Azizah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EF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45095" y="-1795054"/>
            <a:ext cx="14349450" cy="1434945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592376" y="1309995"/>
            <a:ext cx="3697721" cy="369772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23345" t="-29656" r="0" b="-1921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592376" y="5279285"/>
            <a:ext cx="3697721" cy="3697721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4991" t="0" r="-24991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561579" y="1309995"/>
            <a:ext cx="3697721" cy="3697721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15" t="0" r="-25015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561579" y="5279285"/>
            <a:ext cx="3697721" cy="3697721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0" t="-28624" r="0" b="-4682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-750627">
            <a:off x="7023898" y="639511"/>
            <a:ext cx="2639732" cy="2260271"/>
          </a:xfrm>
          <a:custGeom>
            <a:avLst/>
            <a:gdLst/>
            <a:ahLst/>
            <a:cxnLst/>
            <a:rect r="r" b="b" t="t" l="l"/>
            <a:pathLst>
              <a:path h="2260271" w="2639732">
                <a:moveTo>
                  <a:pt x="0" y="0"/>
                </a:moveTo>
                <a:lnTo>
                  <a:pt x="2639732" y="0"/>
                </a:lnTo>
                <a:lnTo>
                  <a:pt x="2639732" y="2260271"/>
                </a:lnTo>
                <a:lnTo>
                  <a:pt x="0" y="2260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75748">
            <a:off x="11737638" y="8012437"/>
            <a:ext cx="2606009" cy="2228138"/>
          </a:xfrm>
          <a:custGeom>
            <a:avLst/>
            <a:gdLst/>
            <a:ahLst/>
            <a:cxnLst/>
            <a:rect r="r" b="b" t="t" l="l"/>
            <a:pathLst>
              <a:path h="2228138" w="2606009">
                <a:moveTo>
                  <a:pt x="0" y="0"/>
                </a:moveTo>
                <a:lnTo>
                  <a:pt x="2606009" y="0"/>
                </a:lnTo>
                <a:lnTo>
                  <a:pt x="2606009" y="2228138"/>
                </a:lnTo>
                <a:lnTo>
                  <a:pt x="0" y="22281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71365" y="1198165"/>
            <a:ext cx="446159" cy="391393"/>
            <a:chOff x="0" y="0"/>
            <a:chExt cx="594879" cy="521857"/>
          </a:xfrm>
        </p:grpSpPr>
        <p:sp>
          <p:nvSpPr>
            <p:cNvPr name="AutoShape 15" id="15"/>
            <p:cNvSpPr/>
            <p:nvPr/>
          </p:nvSpPr>
          <p:spPr>
            <a:xfrm rot="0">
              <a:off x="0" y="0"/>
              <a:ext cx="594879" cy="0"/>
            </a:xfrm>
            <a:prstGeom prst="line">
              <a:avLst/>
            </a:prstGeom>
            <a:ln cap="rnd" w="88900">
              <a:solidFill>
                <a:srgbClr val="244C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rot="0">
              <a:off x="0" y="216479"/>
              <a:ext cx="594879" cy="0"/>
            </a:xfrm>
            <a:prstGeom prst="line">
              <a:avLst/>
            </a:prstGeom>
            <a:ln cap="rnd" w="88900">
              <a:solidFill>
                <a:srgbClr val="244C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rot="0">
              <a:off x="0" y="432957"/>
              <a:ext cx="594861" cy="0"/>
            </a:xfrm>
            <a:prstGeom prst="line">
              <a:avLst/>
            </a:prstGeom>
            <a:ln cap="rnd" w="88900">
              <a:solidFill>
                <a:srgbClr val="244C7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271365" y="8863445"/>
            <a:ext cx="1200806" cy="394855"/>
            <a:chOff x="0" y="0"/>
            <a:chExt cx="1305437" cy="4292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-5080"/>
              <a:ext cx="1305437" cy="434340"/>
            </a:xfrm>
            <a:custGeom>
              <a:avLst/>
              <a:gdLst/>
              <a:ahLst/>
              <a:cxnLst/>
              <a:rect r="r" b="b" t="t" l="l"/>
              <a:pathLst>
                <a:path h="434340" w="1305437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244C76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71365" y="2587894"/>
            <a:ext cx="6157569" cy="556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34"/>
              </a:lnSpc>
            </a:pPr>
            <a:r>
              <a:rPr lang="en-US" sz="4499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Hal yang perlu dipersiapkan dalam membangun harmoni sosial adalah sikap mental masyarakat. Sikap dan mental sangat penting dalam menghadapi berbagai macam problem dalam kehidupan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EF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999173" y="3197139"/>
            <a:ext cx="6209156" cy="403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10499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SIKAP MENTAL YANG DIPERLUKAN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85528" y="646583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Menyikapi perbedaan secara positif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85528" y="4706851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Berempati pada penderitaan orang lain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85528" y="5465844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Peduli pada orang lain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85528" y="6510588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Menjaga kelestarian lingkungan hidup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85528" y="7558338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Menjaga penegakan hukum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71365" y="1198165"/>
            <a:ext cx="446159" cy="391393"/>
            <a:chOff x="0" y="0"/>
            <a:chExt cx="594879" cy="521857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rot="0">
              <a:off x="0" y="216479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 rot="0">
              <a:off x="0" y="432957"/>
              <a:ext cx="594861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271365" y="8863445"/>
            <a:ext cx="1200806" cy="394855"/>
            <a:chOff x="0" y="0"/>
            <a:chExt cx="1305437" cy="42926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-5080"/>
              <a:ext cx="1305437" cy="434340"/>
            </a:xfrm>
            <a:custGeom>
              <a:avLst/>
              <a:gdLst/>
              <a:ahLst/>
              <a:cxnLst/>
              <a:rect r="r" b="b" t="t" l="l"/>
              <a:pathLst>
                <a:path h="434340" w="1305437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582026" y="493315"/>
            <a:ext cx="592583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82026" y="1654089"/>
            <a:ext cx="592583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82026" y="2635164"/>
            <a:ext cx="592583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3.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51417" y="3672436"/>
            <a:ext cx="59258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4.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51417" y="4640176"/>
            <a:ext cx="592583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5.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556774">
            <a:off x="15735728" y="245006"/>
            <a:ext cx="3047145" cy="2689105"/>
          </a:xfrm>
          <a:custGeom>
            <a:avLst/>
            <a:gdLst/>
            <a:ahLst/>
            <a:cxnLst/>
            <a:rect r="r" b="b" t="t" l="l"/>
            <a:pathLst>
              <a:path h="2689105" w="3047145">
                <a:moveTo>
                  <a:pt x="0" y="0"/>
                </a:moveTo>
                <a:lnTo>
                  <a:pt x="3047144" y="0"/>
                </a:lnTo>
                <a:lnTo>
                  <a:pt x="3047144" y="2689105"/>
                </a:lnTo>
                <a:lnTo>
                  <a:pt x="0" y="2689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69877">
            <a:off x="5424646" y="7111093"/>
            <a:ext cx="2913566" cy="2826159"/>
          </a:xfrm>
          <a:custGeom>
            <a:avLst/>
            <a:gdLst/>
            <a:ahLst/>
            <a:cxnLst/>
            <a:rect r="r" b="b" t="t" l="l"/>
            <a:pathLst>
              <a:path h="2826159" w="2913566">
                <a:moveTo>
                  <a:pt x="0" y="0"/>
                </a:moveTo>
                <a:lnTo>
                  <a:pt x="2913565" y="0"/>
                </a:lnTo>
                <a:lnTo>
                  <a:pt x="2913565" y="2826159"/>
                </a:lnTo>
                <a:lnTo>
                  <a:pt x="0" y="2826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8551417" y="5537133"/>
            <a:ext cx="59258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6.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51417" y="6501063"/>
            <a:ext cx="59258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7.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51417" y="7474518"/>
            <a:ext cx="59258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8.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51417" y="8505123"/>
            <a:ext cx="59258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9.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85528" y="1892214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Menyikapi sikap akomodatif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385528" y="2873289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Berjiwa heterogen dan menghargai HAM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385528" y="3792451"/>
            <a:ext cx="746147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Berkomitmen terhadap kesepakatan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385528" y="8606088"/>
            <a:ext cx="89024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Mengutamakan transparansi atau keterbukaan informasi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EB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2769" y="4229632"/>
            <a:ext cx="17342463" cy="1734246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872407">
            <a:off x="-347356" y="5137615"/>
            <a:ext cx="3240216" cy="2276251"/>
          </a:xfrm>
          <a:custGeom>
            <a:avLst/>
            <a:gdLst/>
            <a:ahLst/>
            <a:cxnLst/>
            <a:rect r="r" b="b" t="t" l="l"/>
            <a:pathLst>
              <a:path h="2276251" w="3240216">
                <a:moveTo>
                  <a:pt x="0" y="0"/>
                </a:moveTo>
                <a:lnTo>
                  <a:pt x="3240216" y="0"/>
                </a:lnTo>
                <a:lnTo>
                  <a:pt x="3240216" y="2276252"/>
                </a:lnTo>
                <a:lnTo>
                  <a:pt x="0" y="2276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7466">
            <a:off x="16044251" y="4338016"/>
            <a:ext cx="3399393" cy="3468768"/>
          </a:xfrm>
          <a:custGeom>
            <a:avLst/>
            <a:gdLst/>
            <a:ahLst/>
            <a:cxnLst/>
            <a:rect r="r" b="b" t="t" l="l"/>
            <a:pathLst>
              <a:path h="3468768" w="3399393">
                <a:moveTo>
                  <a:pt x="0" y="0"/>
                </a:moveTo>
                <a:lnTo>
                  <a:pt x="3399392" y="0"/>
                </a:lnTo>
                <a:lnTo>
                  <a:pt x="3399392" y="3468768"/>
                </a:lnTo>
                <a:lnTo>
                  <a:pt x="0" y="346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46806" y="5190917"/>
            <a:ext cx="560936" cy="599530"/>
          </a:xfrm>
          <a:custGeom>
            <a:avLst/>
            <a:gdLst/>
            <a:ahLst/>
            <a:cxnLst/>
            <a:rect r="r" b="b" t="t" l="l"/>
            <a:pathLst>
              <a:path h="599530" w="560936">
                <a:moveTo>
                  <a:pt x="0" y="0"/>
                </a:moveTo>
                <a:lnTo>
                  <a:pt x="560936" y="0"/>
                </a:lnTo>
                <a:lnTo>
                  <a:pt x="560936" y="599530"/>
                </a:lnTo>
                <a:lnTo>
                  <a:pt x="0" y="599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35997">
            <a:off x="14587846" y="-229631"/>
            <a:ext cx="3597061" cy="3183399"/>
          </a:xfrm>
          <a:custGeom>
            <a:avLst/>
            <a:gdLst/>
            <a:ahLst/>
            <a:cxnLst/>
            <a:rect r="r" b="b" t="t" l="l"/>
            <a:pathLst>
              <a:path h="3183399" w="3597061">
                <a:moveTo>
                  <a:pt x="0" y="0"/>
                </a:moveTo>
                <a:lnTo>
                  <a:pt x="3597061" y="0"/>
                </a:lnTo>
                <a:lnTo>
                  <a:pt x="3597061" y="3183399"/>
                </a:lnTo>
                <a:lnTo>
                  <a:pt x="0" y="3183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91836">
            <a:off x="167104" y="1158294"/>
            <a:ext cx="3616285" cy="2915630"/>
          </a:xfrm>
          <a:custGeom>
            <a:avLst/>
            <a:gdLst/>
            <a:ahLst/>
            <a:cxnLst/>
            <a:rect r="r" b="b" t="t" l="l"/>
            <a:pathLst>
              <a:path h="2915630" w="3616285">
                <a:moveTo>
                  <a:pt x="0" y="0"/>
                </a:moveTo>
                <a:lnTo>
                  <a:pt x="3616285" y="0"/>
                </a:lnTo>
                <a:lnTo>
                  <a:pt x="3616285" y="2915629"/>
                </a:lnTo>
                <a:lnTo>
                  <a:pt x="0" y="2915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65579" y="6495297"/>
            <a:ext cx="11297992" cy="338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68"/>
              </a:lnSpc>
              <a:spcBef>
                <a:spcPct val="0"/>
              </a:spcBef>
            </a:pPr>
            <a:r>
              <a:rPr lang="en-US" b="true" sz="4473">
                <a:solidFill>
                  <a:srgbClr val="244C76"/>
                </a:solidFill>
                <a:latin typeface="DM Sans Bold"/>
                <a:ea typeface="DM Sans Bold"/>
                <a:cs typeface="DM Sans Bold"/>
                <a:sym typeface="DM Sans Bold"/>
              </a:rPr>
              <a:t>M</a:t>
            </a:r>
            <a:r>
              <a:rPr lang="en-US" b="true" sz="4473">
                <a:solidFill>
                  <a:srgbClr val="244C76"/>
                </a:solidFill>
                <a:latin typeface="DM Sans Bold"/>
                <a:ea typeface="DM Sans Bold"/>
                <a:cs typeface="DM Sans Bold"/>
                <a:sym typeface="DM Sans Bold"/>
              </a:rPr>
              <a:t>anisha Sharma (2015) menyebutkan bahwa upaya menciptakan dan mendorong harmoni dapat dilakukan pada tingkat pribadi atau individu dan institusi atau lembaga sosial.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EB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1365" y="2159718"/>
            <a:ext cx="13299180" cy="5425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40"/>
              </a:lnSpc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hal yang dapat dilakukan pada tingkat pribadi atau individu untuk menciptakan harmoni sosial adalah sebagai berikut:</a:t>
            </a:r>
          </a:p>
          <a:p>
            <a:pPr algn="just" marL="1023494" indent="-511747" lvl="1">
              <a:lnSpc>
                <a:spcPts val="4740"/>
              </a:lnSpc>
              <a:buAutoNum type="arabicPeriod" startAt="1"/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Mengembangkan empati</a:t>
            </a:r>
          </a:p>
          <a:p>
            <a:pPr algn="just">
              <a:lnSpc>
                <a:spcPts val="4740"/>
              </a:lnSpc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2. membangun kelompok persahabatan atau pertemanan</a:t>
            </a:r>
          </a:p>
          <a:p>
            <a:pPr algn="just">
              <a:lnSpc>
                <a:spcPts val="4740"/>
              </a:lnSpc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3. Saling menguatkan</a:t>
            </a:r>
          </a:p>
          <a:p>
            <a:pPr algn="just">
              <a:lnSpc>
                <a:spcPts val="4740"/>
              </a:lnSpc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4. membentuk persekutuan</a:t>
            </a:r>
          </a:p>
          <a:p>
            <a:pPr algn="just">
              <a:lnSpc>
                <a:spcPts val="4740"/>
              </a:lnSpc>
            </a:pPr>
            <a:r>
              <a:rPr lang="en-US" sz="474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5. menjembatani kesenjangan</a:t>
            </a:r>
          </a:p>
          <a:p>
            <a:pPr algn="just">
              <a:lnSpc>
                <a:spcPts val="474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-857387">
            <a:off x="14633391" y="45243"/>
            <a:ext cx="2930225" cy="1966913"/>
          </a:xfrm>
          <a:custGeom>
            <a:avLst/>
            <a:gdLst/>
            <a:ahLst/>
            <a:cxnLst/>
            <a:rect r="r" b="b" t="t" l="l"/>
            <a:pathLst>
              <a:path h="1966913" w="2930225">
                <a:moveTo>
                  <a:pt x="0" y="0"/>
                </a:moveTo>
                <a:lnTo>
                  <a:pt x="2930225" y="0"/>
                </a:lnTo>
                <a:lnTo>
                  <a:pt x="2930225" y="1966914"/>
                </a:lnTo>
                <a:lnTo>
                  <a:pt x="0" y="196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04247">
            <a:off x="15905523" y="3735149"/>
            <a:ext cx="2707555" cy="2816702"/>
          </a:xfrm>
          <a:custGeom>
            <a:avLst/>
            <a:gdLst/>
            <a:ahLst/>
            <a:cxnLst/>
            <a:rect r="r" b="b" t="t" l="l"/>
            <a:pathLst>
              <a:path h="2816702" w="2707555">
                <a:moveTo>
                  <a:pt x="0" y="0"/>
                </a:moveTo>
                <a:lnTo>
                  <a:pt x="2707554" y="0"/>
                </a:lnTo>
                <a:lnTo>
                  <a:pt x="2707554" y="2816702"/>
                </a:lnTo>
                <a:lnTo>
                  <a:pt x="0" y="2816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93255">
            <a:off x="-359401" y="7438248"/>
            <a:ext cx="2776203" cy="2380594"/>
          </a:xfrm>
          <a:custGeom>
            <a:avLst/>
            <a:gdLst/>
            <a:ahLst/>
            <a:cxnLst/>
            <a:rect r="r" b="b" t="t" l="l"/>
            <a:pathLst>
              <a:path h="2380594" w="2776203">
                <a:moveTo>
                  <a:pt x="0" y="0"/>
                </a:moveTo>
                <a:lnTo>
                  <a:pt x="2776202" y="0"/>
                </a:lnTo>
                <a:lnTo>
                  <a:pt x="2776202" y="2380594"/>
                </a:lnTo>
                <a:lnTo>
                  <a:pt x="0" y="238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71365" y="1198165"/>
            <a:ext cx="446159" cy="391393"/>
            <a:chOff x="0" y="0"/>
            <a:chExt cx="594879" cy="521857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0">
              <a:off x="0" y="216479"/>
              <a:ext cx="594879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0">
              <a:off x="0" y="432957"/>
              <a:ext cx="594861" cy="0"/>
            </a:xfrm>
            <a:prstGeom prst="line">
              <a:avLst/>
            </a:prstGeom>
            <a:ln cap="rnd" w="889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6098504" y="8863445"/>
            <a:ext cx="1200806" cy="394855"/>
            <a:chOff x="0" y="0"/>
            <a:chExt cx="1305437" cy="4292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5080"/>
              <a:ext cx="1305437" cy="434340"/>
            </a:xfrm>
            <a:custGeom>
              <a:avLst/>
              <a:gdLst/>
              <a:ahLst/>
              <a:cxnLst/>
              <a:rect r="r" b="b" t="t" l="l"/>
              <a:pathLst>
                <a:path h="434340" w="1305437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2" id="12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DAGlUfn9BJQ</dc:identifier>
  <dcterms:modified xsi:type="dcterms:W3CDTF">2011-08-01T06:04:30Z</dcterms:modified>
  <cp:revision>1</cp:revision>
  <dc:title>UPAYA MEMBANGUN HARMONI SOSIAL</dc:title>
</cp:coreProperties>
</file>