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Bobby Jones" charset="1" panose="00000000000000000000"/>
      <p:regular r:id="rId16"/>
    </p:embeddedFont>
    <p:embeddedFont>
      <p:font typeface="Century Gothic Paneuropean Bold" charset="1" panose="020B070202020202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grpSp>
        <p:nvGrpSpPr>
          <p:cNvPr name="Group 2" id="2"/>
          <p:cNvGrpSpPr/>
          <p:nvPr/>
        </p:nvGrpSpPr>
        <p:grpSpPr>
          <a:xfrm rot="0">
            <a:off x="0" y="1459900"/>
            <a:ext cx="18288000" cy="5317316"/>
            <a:chOff x="0" y="0"/>
            <a:chExt cx="4816593" cy="1400445"/>
          </a:xfrm>
        </p:grpSpPr>
        <p:sp>
          <p:nvSpPr>
            <p:cNvPr name="Freeform 3" id="3"/>
            <p:cNvSpPr/>
            <p:nvPr/>
          </p:nvSpPr>
          <p:spPr>
            <a:xfrm flipH="false" flipV="false" rot="0">
              <a:off x="0" y="0"/>
              <a:ext cx="4816592" cy="1400445"/>
            </a:xfrm>
            <a:custGeom>
              <a:avLst/>
              <a:gdLst/>
              <a:ahLst/>
              <a:cxnLst/>
              <a:rect r="r" b="b" t="t" l="l"/>
              <a:pathLst>
                <a:path h="1400445" w="4816592">
                  <a:moveTo>
                    <a:pt x="0" y="0"/>
                  </a:moveTo>
                  <a:lnTo>
                    <a:pt x="4816592" y="0"/>
                  </a:lnTo>
                  <a:lnTo>
                    <a:pt x="4816592" y="1400445"/>
                  </a:lnTo>
                  <a:lnTo>
                    <a:pt x="0" y="1400445"/>
                  </a:lnTo>
                  <a:close/>
                </a:path>
              </a:pathLst>
            </a:custGeom>
            <a:solidFill>
              <a:srgbClr val="9D3E1E"/>
            </a:solidFill>
          </p:spPr>
        </p:sp>
        <p:sp>
          <p:nvSpPr>
            <p:cNvPr name="TextBox 4" id="4"/>
            <p:cNvSpPr txBox="true"/>
            <p:nvPr/>
          </p:nvSpPr>
          <p:spPr>
            <a:xfrm>
              <a:off x="0" y="-38100"/>
              <a:ext cx="4816593" cy="143854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8700" y="1117000"/>
            <a:ext cx="16230600" cy="5569311"/>
          </a:xfrm>
          <a:prstGeom prst="rect">
            <a:avLst/>
          </a:prstGeom>
        </p:spPr>
        <p:txBody>
          <a:bodyPr anchor="t" rtlCol="false" tIns="0" lIns="0" bIns="0" rIns="0">
            <a:spAutoFit/>
          </a:bodyPr>
          <a:lstStyle/>
          <a:p>
            <a:pPr algn="ctr">
              <a:lnSpc>
                <a:spcPts val="22357"/>
              </a:lnSpc>
            </a:pPr>
            <a:r>
              <a:rPr lang="en-US" sz="15969">
                <a:solidFill>
                  <a:srgbClr val="EFE6DD"/>
                </a:solidFill>
                <a:latin typeface="Bobby Jones"/>
                <a:ea typeface="Bobby Jones"/>
                <a:cs typeface="Bobby Jones"/>
                <a:sym typeface="Bobby Jones"/>
              </a:rPr>
              <a:t>INDONESIA </a:t>
            </a:r>
          </a:p>
          <a:p>
            <a:pPr algn="ctr">
              <a:lnSpc>
                <a:spcPts val="22357"/>
              </a:lnSpc>
              <a:spcBef>
                <a:spcPct val="0"/>
              </a:spcBef>
            </a:pPr>
            <a:r>
              <a:rPr lang="en-US" sz="15969">
                <a:solidFill>
                  <a:srgbClr val="EFE6DD"/>
                </a:solidFill>
                <a:latin typeface="Bobby Jones"/>
                <a:ea typeface="Bobby Jones"/>
                <a:cs typeface="Bobby Jones"/>
                <a:sym typeface="Bobby Jones"/>
              </a:rPr>
              <a:t>MASA REFORMASI</a:t>
            </a:r>
          </a:p>
        </p:txBody>
      </p:sp>
      <p:sp>
        <p:nvSpPr>
          <p:cNvPr name="Freeform 6" id="6"/>
          <p:cNvSpPr/>
          <p:nvPr/>
        </p:nvSpPr>
        <p:spPr>
          <a:xfrm flipH="false" flipV="false" rot="0">
            <a:off x="-1434813" y="6487275"/>
            <a:ext cx="6662954" cy="3913557"/>
          </a:xfrm>
          <a:custGeom>
            <a:avLst/>
            <a:gdLst/>
            <a:ahLst/>
            <a:cxnLst/>
            <a:rect r="r" b="b" t="t" l="l"/>
            <a:pathLst>
              <a:path h="3913557" w="6662954">
                <a:moveTo>
                  <a:pt x="0" y="0"/>
                </a:moveTo>
                <a:lnTo>
                  <a:pt x="6662953" y="0"/>
                </a:lnTo>
                <a:lnTo>
                  <a:pt x="6662953" y="3913556"/>
                </a:lnTo>
                <a:lnTo>
                  <a:pt x="0" y="3913556"/>
                </a:lnTo>
                <a:lnTo>
                  <a:pt x="0" y="0"/>
                </a:lnTo>
                <a:close/>
              </a:path>
            </a:pathLst>
          </a:custGeom>
          <a:blipFill>
            <a:blip r:embed="rId2"/>
            <a:stretch>
              <a:fillRect l="0" t="0" r="0" b="0"/>
            </a:stretch>
          </a:blipFill>
        </p:spPr>
      </p:sp>
      <p:sp>
        <p:nvSpPr>
          <p:cNvPr name="Freeform 7" id="7"/>
          <p:cNvSpPr/>
          <p:nvPr/>
        </p:nvSpPr>
        <p:spPr>
          <a:xfrm flipH="false" flipV="false" rot="0">
            <a:off x="3575205" y="6607749"/>
            <a:ext cx="6570091" cy="3679251"/>
          </a:xfrm>
          <a:custGeom>
            <a:avLst/>
            <a:gdLst/>
            <a:ahLst/>
            <a:cxnLst/>
            <a:rect r="r" b="b" t="t" l="l"/>
            <a:pathLst>
              <a:path h="3679251" w="6570091">
                <a:moveTo>
                  <a:pt x="0" y="0"/>
                </a:moveTo>
                <a:lnTo>
                  <a:pt x="6570091" y="0"/>
                </a:lnTo>
                <a:lnTo>
                  <a:pt x="6570091" y="3679251"/>
                </a:lnTo>
                <a:lnTo>
                  <a:pt x="0" y="3679251"/>
                </a:lnTo>
                <a:lnTo>
                  <a:pt x="0" y="0"/>
                </a:lnTo>
                <a:close/>
              </a:path>
            </a:pathLst>
          </a:custGeom>
          <a:blipFill>
            <a:blip r:embed="rId3"/>
            <a:stretch>
              <a:fillRect l="0" t="0" r="0" b="0"/>
            </a:stretch>
          </a:blipFill>
        </p:spPr>
      </p:sp>
      <p:sp>
        <p:nvSpPr>
          <p:cNvPr name="Freeform 8" id="8"/>
          <p:cNvSpPr/>
          <p:nvPr/>
        </p:nvSpPr>
        <p:spPr>
          <a:xfrm flipH="false" flipV="false" rot="0">
            <a:off x="5990087" y="6089429"/>
            <a:ext cx="6307826" cy="4197571"/>
          </a:xfrm>
          <a:custGeom>
            <a:avLst/>
            <a:gdLst/>
            <a:ahLst/>
            <a:cxnLst/>
            <a:rect r="r" b="b" t="t" l="l"/>
            <a:pathLst>
              <a:path h="4197571" w="6307826">
                <a:moveTo>
                  <a:pt x="0" y="0"/>
                </a:moveTo>
                <a:lnTo>
                  <a:pt x="6307826" y="0"/>
                </a:lnTo>
                <a:lnTo>
                  <a:pt x="6307826" y="4197571"/>
                </a:lnTo>
                <a:lnTo>
                  <a:pt x="0" y="4197571"/>
                </a:lnTo>
                <a:lnTo>
                  <a:pt x="0" y="0"/>
                </a:lnTo>
                <a:close/>
              </a:path>
            </a:pathLst>
          </a:custGeom>
          <a:blipFill>
            <a:blip r:embed="rId4"/>
            <a:stretch>
              <a:fillRect l="0" t="0" r="0" b="0"/>
            </a:stretch>
          </a:blipFill>
        </p:spPr>
      </p:sp>
      <p:sp>
        <p:nvSpPr>
          <p:cNvPr name="Freeform 9" id="9"/>
          <p:cNvSpPr/>
          <p:nvPr/>
        </p:nvSpPr>
        <p:spPr>
          <a:xfrm flipH="false" flipV="false" rot="0">
            <a:off x="11194437" y="6559791"/>
            <a:ext cx="3692935" cy="3775166"/>
          </a:xfrm>
          <a:custGeom>
            <a:avLst/>
            <a:gdLst/>
            <a:ahLst/>
            <a:cxnLst/>
            <a:rect r="r" b="b" t="t" l="l"/>
            <a:pathLst>
              <a:path h="3775166" w="3692935">
                <a:moveTo>
                  <a:pt x="0" y="0"/>
                </a:moveTo>
                <a:lnTo>
                  <a:pt x="3692935" y="0"/>
                </a:lnTo>
                <a:lnTo>
                  <a:pt x="3692935" y="3775167"/>
                </a:lnTo>
                <a:lnTo>
                  <a:pt x="0" y="3775167"/>
                </a:lnTo>
                <a:lnTo>
                  <a:pt x="0" y="0"/>
                </a:lnTo>
                <a:close/>
              </a:path>
            </a:pathLst>
          </a:custGeom>
          <a:blipFill>
            <a:blip r:embed="rId5"/>
            <a:stretch>
              <a:fillRect l="0" t="0" r="0" b="0"/>
            </a:stretch>
          </a:blipFill>
        </p:spPr>
      </p:sp>
      <p:sp>
        <p:nvSpPr>
          <p:cNvPr name="Freeform 10" id="10"/>
          <p:cNvSpPr/>
          <p:nvPr/>
        </p:nvSpPr>
        <p:spPr>
          <a:xfrm flipH="false" flipV="false" rot="0">
            <a:off x="12587821" y="5737784"/>
            <a:ext cx="7364683" cy="4900862"/>
          </a:xfrm>
          <a:custGeom>
            <a:avLst/>
            <a:gdLst/>
            <a:ahLst/>
            <a:cxnLst/>
            <a:rect r="r" b="b" t="t" l="l"/>
            <a:pathLst>
              <a:path h="4900862" w="7364683">
                <a:moveTo>
                  <a:pt x="0" y="0"/>
                </a:moveTo>
                <a:lnTo>
                  <a:pt x="7364683" y="0"/>
                </a:lnTo>
                <a:lnTo>
                  <a:pt x="7364683" y="4900861"/>
                </a:lnTo>
                <a:lnTo>
                  <a:pt x="0" y="4900861"/>
                </a:lnTo>
                <a:lnTo>
                  <a:pt x="0" y="0"/>
                </a:lnTo>
                <a:close/>
              </a:path>
            </a:pathLst>
          </a:custGeom>
          <a:blipFill>
            <a:blip r:embed="rId6"/>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E1BDA2"/>
        </a:solidFill>
      </p:bgPr>
    </p:bg>
    <p:spTree>
      <p:nvGrpSpPr>
        <p:cNvPr id="1" name=""/>
        <p:cNvGrpSpPr/>
        <p:nvPr/>
      </p:nvGrpSpPr>
      <p:grpSpPr>
        <a:xfrm>
          <a:off x="0" y="0"/>
          <a:ext cx="0" cy="0"/>
          <a:chOff x="0" y="0"/>
          <a:chExt cx="0" cy="0"/>
        </a:xfrm>
      </p:grpSpPr>
      <p:grpSp>
        <p:nvGrpSpPr>
          <p:cNvPr name="Group 2" id="2"/>
          <p:cNvGrpSpPr/>
          <p:nvPr/>
        </p:nvGrpSpPr>
        <p:grpSpPr>
          <a:xfrm rot="0">
            <a:off x="0" y="565343"/>
            <a:ext cx="18288000" cy="1930649"/>
            <a:chOff x="0" y="0"/>
            <a:chExt cx="4816593" cy="508484"/>
          </a:xfrm>
        </p:grpSpPr>
        <p:sp>
          <p:nvSpPr>
            <p:cNvPr name="Freeform 3" id="3"/>
            <p:cNvSpPr/>
            <p:nvPr/>
          </p:nvSpPr>
          <p:spPr>
            <a:xfrm flipH="false" flipV="false" rot="0">
              <a:off x="0" y="0"/>
              <a:ext cx="4816592" cy="508484"/>
            </a:xfrm>
            <a:custGeom>
              <a:avLst/>
              <a:gdLst/>
              <a:ahLst/>
              <a:cxnLst/>
              <a:rect r="r" b="b" t="t" l="l"/>
              <a:pathLst>
                <a:path h="508484" w="4816592">
                  <a:moveTo>
                    <a:pt x="0" y="0"/>
                  </a:moveTo>
                  <a:lnTo>
                    <a:pt x="4816592" y="0"/>
                  </a:lnTo>
                  <a:lnTo>
                    <a:pt x="4816592" y="508484"/>
                  </a:lnTo>
                  <a:lnTo>
                    <a:pt x="0" y="508484"/>
                  </a:lnTo>
                  <a:close/>
                </a:path>
              </a:pathLst>
            </a:custGeom>
            <a:solidFill>
              <a:srgbClr val="A34023"/>
            </a:solidFill>
          </p:spPr>
        </p:sp>
        <p:sp>
          <p:nvSpPr>
            <p:cNvPr name="TextBox 4" id="4"/>
            <p:cNvSpPr txBox="true"/>
            <p:nvPr/>
          </p:nvSpPr>
          <p:spPr>
            <a:xfrm>
              <a:off x="0" y="-38100"/>
              <a:ext cx="4816593" cy="54658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4238428"/>
            <a:ext cx="16230600" cy="5019872"/>
            <a:chOff x="0" y="0"/>
            <a:chExt cx="4274726" cy="1322106"/>
          </a:xfrm>
        </p:grpSpPr>
        <p:sp>
          <p:nvSpPr>
            <p:cNvPr name="Freeform 6" id="6"/>
            <p:cNvSpPr/>
            <p:nvPr/>
          </p:nvSpPr>
          <p:spPr>
            <a:xfrm flipH="false" flipV="false" rot="0">
              <a:off x="0" y="0"/>
              <a:ext cx="4274726" cy="1322106"/>
            </a:xfrm>
            <a:custGeom>
              <a:avLst/>
              <a:gdLst/>
              <a:ahLst/>
              <a:cxnLst/>
              <a:rect r="r" b="b" t="t" l="l"/>
              <a:pathLst>
                <a:path h="1322106" w="4274726">
                  <a:moveTo>
                    <a:pt x="24327" y="0"/>
                  </a:moveTo>
                  <a:lnTo>
                    <a:pt x="4250399" y="0"/>
                  </a:lnTo>
                  <a:cubicBezTo>
                    <a:pt x="4263834" y="0"/>
                    <a:pt x="4274726" y="10891"/>
                    <a:pt x="4274726" y="24327"/>
                  </a:cubicBezTo>
                  <a:lnTo>
                    <a:pt x="4274726" y="1297779"/>
                  </a:lnTo>
                  <a:cubicBezTo>
                    <a:pt x="4274726" y="1304231"/>
                    <a:pt x="4272163" y="1310419"/>
                    <a:pt x="4267601" y="1314981"/>
                  </a:cubicBezTo>
                  <a:cubicBezTo>
                    <a:pt x="4263039" y="1319543"/>
                    <a:pt x="4256851" y="1322106"/>
                    <a:pt x="4250399" y="1322106"/>
                  </a:cubicBezTo>
                  <a:lnTo>
                    <a:pt x="24327" y="1322106"/>
                  </a:lnTo>
                  <a:cubicBezTo>
                    <a:pt x="10891" y="1322106"/>
                    <a:pt x="0" y="1311215"/>
                    <a:pt x="0" y="1297779"/>
                  </a:cubicBezTo>
                  <a:lnTo>
                    <a:pt x="0" y="24327"/>
                  </a:lnTo>
                  <a:cubicBezTo>
                    <a:pt x="0" y="10891"/>
                    <a:pt x="10891" y="0"/>
                    <a:pt x="24327" y="0"/>
                  </a:cubicBezTo>
                  <a:close/>
                </a:path>
              </a:pathLst>
            </a:custGeom>
            <a:solidFill>
              <a:srgbClr val="EFE6DD"/>
            </a:solidFill>
            <a:ln cap="rnd">
              <a:noFill/>
              <a:prstDash val="solid"/>
              <a:round/>
            </a:ln>
          </p:spPr>
        </p:sp>
        <p:sp>
          <p:nvSpPr>
            <p:cNvPr name="TextBox 7" id="7"/>
            <p:cNvSpPr txBox="true"/>
            <p:nvPr/>
          </p:nvSpPr>
          <p:spPr>
            <a:xfrm>
              <a:off x="0" y="-38100"/>
              <a:ext cx="4274726" cy="1360206"/>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73778" y="904875"/>
            <a:ext cx="17940443" cy="2142138"/>
          </a:xfrm>
          <a:prstGeom prst="rect">
            <a:avLst/>
          </a:prstGeom>
        </p:spPr>
        <p:txBody>
          <a:bodyPr anchor="t" rtlCol="false" tIns="0" lIns="0" bIns="0" rIns="0">
            <a:spAutoFit/>
          </a:bodyPr>
          <a:lstStyle/>
          <a:p>
            <a:pPr algn="ctr">
              <a:lnSpc>
                <a:spcPts val="8572"/>
              </a:lnSpc>
            </a:pPr>
            <a:r>
              <a:rPr lang="en-US" sz="6123">
                <a:solidFill>
                  <a:srgbClr val="EFE6DD"/>
                </a:solidFill>
                <a:latin typeface="Bobby Jones"/>
                <a:ea typeface="Bobby Jones"/>
                <a:cs typeface="Bobby Jones"/>
                <a:sym typeface="Bobby Jones"/>
              </a:rPr>
              <a:t>Sistem Pemerintahan Indonesia pada Masa Reformasi</a:t>
            </a:r>
          </a:p>
          <a:p>
            <a:pPr algn="ctr">
              <a:lnSpc>
                <a:spcPts val="8572"/>
              </a:lnSpc>
              <a:spcBef>
                <a:spcPct val="0"/>
              </a:spcBef>
            </a:pPr>
          </a:p>
        </p:txBody>
      </p:sp>
      <p:sp>
        <p:nvSpPr>
          <p:cNvPr name="TextBox 9" id="9"/>
          <p:cNvSpPr txBox="true"/>
          <p:nvPr/>
        </p:nvSpPr>
        <p:spPr>
          <a:xfrm rot="0">
            <a:off x="1398289" y="4391305"/>
            <a:ext cx="14508110" cy="6781801"/>
          </a:xfrm>
          <a:prstGeom prst="rect">
            <a:avLst/>
          </a:prstGeom>
        </p:spPr>
        <p:txBody>
          <a:bodyPr anchor="t" rtlCol="false" tIns="0" lIns="0" bIns="0" rIns="0">
            <a:spAutoFit/>
          </a:bodyPr>
          <a:lstStyle/>
          <a:p>
            <a:pPr algn="just">
              <a:lnSpc>
                <a:spcPts val="4199"/>
              </a:lnSpc>
            </a:pPr>
            <a:r>
              <a:rPr lang="en-US" sz="2999" b="true">
                <a:solidFill>
                  <a:srgbClr val="634038"/>
                </a:solidFill>
                <a:latin typeface="Century Gothic Paneuropean Bold"/>
                <a:ea typeface="Century Gothic Paneuropean Bold"/>
                <a:cs typeface="Century Gothic Paneuropean Bold"/>
                <a:sym typeface="Century Gothic Paneuropean Bold"/>
              </a:rPr>
              <a:t>1. Pembatasan Masa Jabatan Presiden</a:t>
            </a:r>
          </a:p>
          <a:p>
            <a:pPr algn="just">
              <a:lnSpc>
                <a:spcPts val="4199"/>
              </a:lnSpc>
            </a:pPr>
            <a:r>
              <a:rPr lang="en-US" sz="2999" b="true">
                <a:solidFill>
                  <a:srgbClr val="634038"/>
                </a:solidFill>
                <a:latin typeface="Century Gothic Paneuropean Bold"/>
                <a:ea typeface="Century Gothic Paneuropean Bold"/>
                <a:cs typeface="Century Gothic Paneuropean Bold"/>
                <a:sym typeface="Century Gothic Paneuropean Bold"/>
              </a:rPr>
              <a:t>2. Pemilihan Umum yang Lebih Demokratis</a:t>
            </a:r>
          </a:p>
          <a:p>
            <a:pPr algn="just">
              <a:lnSpc>
                <a:spcPts val="4199"/>
              </a:lnSpc>
            </a:pPr>
            <a:r>
              <a:rPr lang="en-US" sz="2999" b="true">
                <a:solidFill>
                  <a:srgbClr val="634038"/>
                </a:solidFill>
                <a:latin typeface="Century Gothic Paneuropean Bold"/>
                <a:ea typeface="Century Gothic Paneuropean Bold"/>
                <a:cs typeface="Century Gothic Paneuropean Bold"/>
                <a:sym typeface="Century Gothic Paneuropean Bold"/>
              </a:rPr>
              <a:t>3. Desentralisasi dan Otonomi Daerah</a:t>
            </a:r>
          </a:p>
          <a:p>
            <a:pPr algn="just">
              <a:lnSpc>
                <a:spcPts val="4199"/>
              </a:lnSpc>
            </a:pPr>
            <a:r>
              <a:rPr lang="en-US" sz="2999" b="true">
                <a:solidFill>
                  <a:srgbClr val="634038"/>
                </a:solidFill>
                <a:latin typeface="Century Gothic Paneuropean Bold"/>
                <a:ea typeface="Century Gothic Paneuropean Bold"/>
                <a:cs typeface="Century Gothic Paneuropean Bold"/>
                <a:sym typeface="Century Gothic Paneuropean Bold"/>
              </a:rPr>
              <a:t>4. Penguatan Lembaga Legislatif</a:t>
            </a:r>
          </a:p>
          <a:p>
            <a:pPr algn="just">
              <a:lnSpc>
                <a:spcPts val="4199"/>
              </a:lnSpc>
            </a:pPr>
            <a:r>
              <a:rPr lang="en-US" sz="2999" b="true">
                <a:solidFill>
                  <a:srgbClr val="634038"/>
                </a:solidFill>
                <a:latin typeface="Century Gothic Paneuropean Bold"/>
                <a:ea typeface="Century Gothic Paneuropean Bold"/>
                <a:cs typeface="Century Gothic Paneuropean Bold"/>
                <a:sym typeface="Century Gothic Paneuropean Bold"/>
              </a:rPr>
              <a:t>5. Pembentukan Lembaga-Lembaga Baru</a:t>
            </a:r>
          </a:p>
          <a:p>
            <a:pPr algn="just">
              <a:lnSpc>
                <a:spcPts val="4199"/>
              </a:lnSpc>
            </a:pPr>
            <a:r>
              <a:rPr lang="en-US" sz="2999" b="true">
                <a:solidFill>
                  <a:srgbClr val="634038"/>
                </a:solidFill>
                <a:latin typeface="Century Gothic Paneuropean Bold"/>
                <a:ea typeface="Century Gothic Paneuropean Bold"/>
                <a:cs typeface="Century Gothic Paneuropean Bold"/>
                <a:sym typeface="Century Gothic Paneuropean Bold"/>
              </a:rPr>
              <a:t>6. Reformasi Birokrasi dan Hukum</a:t>
            </a:r>
          </a:p>
          <a:p>
            <a:pPr algn="just">
              <a:lnSpc>
                <a:spcPts val="4199"/>
              </a:lnSpc>
            </a:pPr>
            <a:r>
              <a:rPr lang="en-US" sz="2999" b="true">
                <a:solidFill>
                  <a:srgbClr val="634038"/>
                </a:solidFill>
                <a:latin typeface="Century Gothic Paneuropean Bold"/>
                <a:ea typeface="Century Gothic Paneuropean Bold"/>
                <a:cs typeface="Century Gothic Paneuropean Bold"/>
                <a:sym typeface="Century Gothic Paneuropean Bold"/>
              </a:rPr>
              <a:t>7. Kebebasan Pers dan Hak Asasi Manusia</a:t>
            </a:r>
          </a:p>
          <a:p>
            <a:pPr algn="just">
              <a:lnSpc>
                <a:spcPts val="4199"/>
              </a:lnSpc>
            </a:pPr>
            <a:r>
              <a:rPr lang="en-US" sz="2999" b="true">
                <a:solidFill>
                  <a:srgbClr val="634038"/>
                </a:solidFill>
                <a:latin typeface="Century Gothic Paneuropean Bold"/>
                <a:ea typeface="Century Gothic Paneuropean Bold"/>
                <a:cs typeface="Century Gothic Paneuropean Bold"/>
                <a:sym typeface="Century Gothic Paneuropean Bold"/>
              </a:rPr>
              <a:t>8. Partisipasi Publik dan Masyarakat Sipil</a:t>
            </a:r>
          </a:p>
          <a:p>
            <a:pPr algn="just">
              <a:lnSpc>
                <a:spcPts val="4199"/>
              </a:lnSpc>
            </a:pPr>
          </a:p>
          <a:p>
            <a:pPr algn="just">
              <a:lnSpc>
                <a:spcPts val="4199"/>
              </a:lnSpc>
            </a:pPr>
          </a:p>
          <a:p>
            <a:pPr algn="just">
              <a:lnSpc>
                <a:spcPts val="4199"/>
              </a:lnSpc>
            </a:pPr>
          </a:p>
          <a:p>
            <a:pPr algn="just">
              <a:lnSpc>
                <a:spcPts val="4199"/>
              </a:lnSpc>
            </a:pPr>
          </a:p>
          <a:p>
            <a:pPr algn="just">
              <a:lnSpc>
                <a:spcPts val="4199"/>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sp>
        <p:nvSpPr>
          <p:cNvPr name="Freeform 2" id="2"/>
          <p:cNvSpPr/>
          <p:nvPr/>
        </p:nvSpPr>
        <p:spPr>
          <a:xfrm flipH="false" flipV="false" rot="0">
            <a:off x="12516924" y="3018331"/>
            <a:ext cx="4742376" cy="6239969"/>
          </a:xfrm>
          <a:custGeom>
            <a:avLst/>
            <a:gdLst/>
            <a:ahLst/>
            <a:cxnLst/>
            <a:rect r="r" b="b" t="t" l="l"/>
            <a:pathLst>
              <a:path h="6239969" w="4742376">
                <a:moveTo>
                  <a:pt x="0" y="0"/>
                </a:moveTo>
                <a:lnTo>
                  <a:pt x="4742376" y="0"/>
                </a:lnTo>
                <a:lnTo>
                  <a:pt x="4742376" y="6239969"/>
                </a:lnTo>
                <a:lnTo>
                  <a:pt x="0" y="62399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565343"/>
            <a:ext cx="18288000" cy="1930649"/>
            <a:chOff x="0" y="0"/>
            <a:chExt cx="4816593" cy="508484"/>
          </a:xfrm>
        </p:grpSpPr>
        <p:sp>
          <p:nvSpPr>
            <p:cNvPr name="Freeform 4" id="4"/>
            <p:cNvSpPr/>
            <p:nvPr/>
          </p:nvSpPr>
          <p:spPr>
            <a:xfrm flipH="false" flipV="false" rot="0">
              <a:off x="0" y="0"/>
              <a:ext cx="4816592" cy="508484"/>
            </a:xfrm>
            <a:custGeom>
              <a:avLst/>
              <a:gdLst/>
              <a:ahLst/>
              <a:cxnLst/>
              <a:rect r="r" b="b" t="t" l="l"/>
              <a:pathLst>
                <a:path h="508484" w="4816592">
                  <a:moveTo>
                    <a:pt x="0" y="0"/>
                  </a:moveTo>
                  <a:lnTo>
                    <a:pt x="4816592" y="0"/>
                  </a:lnTo>
                  <a:lnTo>
                    <a:pt x="4816592" y="508484"/>
                  </a:lnTo>
                  <a:lnTo>
                    <a:pt x="0" y="508484"/>
                  </a:lnTo>
                  <a:close/>
                </a:path>
              </a:pathLst>
            </a:custGeom>
            <a:solidFill>
              <a:srgbClr val="A34023"/>
            </a:solidFill>
          </p:spPr>
        </p:sp>
        <p:sp>
          <p:nvSpPr>
            <p:cNvPr name="TextBox 5" id="5"/>
            <p:cNvSpPr txBox="true"/>
            <p:nvPr/>
          </p:nvSpPr>
          <p:spPr>
            <a:xfrm>
              <a:off x="0" y="-38100"/>
              <a:ext cx="4816593" cy="546584"/>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885825"/>
            <a:ext cx="16230600" cy="2318385"/>
          </a:xfrm>
          <a:prstGeom prst="rect">
            <a:avLst/>
          </a:prstGeom>
        </p:spPr>
        <p:txBody>
          <a:bodyPr anchor="t" rtlCol="false" tIns="0" lIns="0" bIns="0" rIns="0">
            <a:spAutoFit/>
          </a:bodyPr>
          <a:lstStyle/>
          <a:p>
            <a:pPr algn="ctr">
              <a:lnSpc>
                <a:spcPts val="9240"/>
              </a:lnSpc>
            </a:pPr>
            <a:r>
              <a:rPr lang="en-US" sz="6600">
                <a:solidFill>
                  <a:srgbClr val="EFE6DD"/>
                </a:solidFill>
                <a:latin typeface="Bobby Jones"/>
                <a:ea typeface="Bobby Jones"/>
                <a:cs typeface="Bobby Jones"/>
                <a:sym typeface="Bobby Jones"/>
              </a:rPr>
              <a:t>Pengertian Reformasi</a:t>
            </a:r>
          </a:p>
          <a:p>
            <a:pPr algn="ctr">
              <a:lnSpc>
                <a:spcPts val="9240"/>
              </a:lnSpc>
              <a:spcBef>
                <a:spcPct val="0"/>
              </a:spcBef>
            </a:pPr>
          </a:p>
        </p:txBody>
      </p:sp>
      <p:grpSp>
        <p:nvGrpSpPr>
          <p:cNvPr name="Group 7" id="7"/>
          <p:cNvGrpSpPr/>
          <p:nvPr/>
        </p:nvGrpSpPr>
        <p:grpSpPr>
          <a:xfrm rot="0">
            <a:off x="1028700" y="3018331"/>
            <a:ext cx="10714256" cy="6239969"/>
            <a:chOff x="0" y="0"/>
            <a:chExt cx="2821862" cy="1643449"/>
          </a:xfrm>
        </p:grpSpPr>
        <p:sp>
          <p:nvSpPr>
            <p:cNvPr name="Freeform 8" id="8"/>
            <p:cNvSpPr/>
            <p:nvPr/>
          </p:nvSpPr>
          <p:spPr>
            <a:xfrm flipH="false" flipV="false" rot="0">
              <a:off x="0" y="0"/>
              <a:ext cx="2821862" cy="1643449"/>
            </a:xfrm>
            <a:custGeom>
              <a:avLst/>
              <a:gdLst/>
              <a:ahLst/>
              <a:cxnLst/>
              <a:rect r="r" b="b" t="t" l="l"/>
              <a:pathLst>
                <a:path h="1643449" w="2821862">
                  <a:moveTo>
                    <a:pt x="36852" y="0"/>
                  </a:moveTo>
                  <a:lnTo>
                    <a:pt x="2785010" y="0"/>
                  </a:lnTo>
                  <a:cubicBezTo>
                    <a:pt x="2794784" y="0"/>
                    <a:pt x="2804157" y="3883"/>
                    <a:pt x="2811068" y="10794"/>
                  </a:cubicBezTo>
                  <a:cubicBezTo>
                    <a:pt x="2817979" y="17705"/>
                    <a:pt x="2821862" y="27078"/>
                    <a:pt x="2821862" y="36852"/>
                  </a:cubicBezTo>
                  <a:lnTo>
                    <a:pt x="2821862" y="1606597"/>
                  </a:lnTo>
                  <a:cubicBezTo>
                    <a:pt x="2821862" y="1616371"/>
                    <a:pt x="2817979" y="1625744"/>
                    <a:pt x="2811068" y="1632655"/>
                  </a:cubicBezTo>
                  <a:cubicBezTo>
                    <a:pt x="2804157" y="1639566"/>
                    <a:pt x="2794784" y="1643449"/>
                    <a:pt x="2785010" y="1643449"/>
                  </a:cubicBezTo>
                  <a:lnTo>
                    <a:pt x="36852" y="1643449"/>
                  </a:lnTo>
                  <a:cubicBezTo>
                    <a:pt x="16499" y="1643449"/>
                    <a:pt x="0" y="1626950"/>
                    <a:pt x="0" y="1606597"/>
                  </a:cubicBezTo>
                  <a:lnTo>
                    <a:pt x="0" y="36852"/>
                  </a:lnTo>
                  <a:cubicBezTo>
                    <a:pt x="0" y="27078"/>
                    <a:pt x="3883" y="17705"/>
                    <a:pt x="10794" y="10794"/>
                  </a:cubicBezTo>
                  <a:cubicBezTo>
                    <a:pt x="17705" y="3883"/>
                    <a:pt x="27078" y="0"/>
                    <a:pt x="36852" y="0"/>
                  </a:cubicBezTo>
                  <a:close/>
                </a:path>
              </a:pathLst>
            </a:custGeom>
            <a:solidFill>
              <a:srgbClr val="EFE6DD"/>
            </a:solidFill>
            <a:ln cap="rnd">
              <a:noFill/>
              <a:prstDash val="solid"/>
              <a:round/>
            </a:ln>
          </p:spPr>
        </p:sp>
        <p:sp>
          <p:nvSpPr>
            <p:cNvPr name="TextBox 9" id="9"/>
            <p:cNvSpPr txBox="true"/>
            <p:nvPr/>
          </p:nvSpPr>
          <p:spPr>
            <a:xfrm>
              <a:off x="0" y="-38100"/>
              <a:ext cx="2821862" cy="1681549"/>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637691" y="4178071"/>
            <a:ext cx="9496274" cy="3853815"/>
          </a:xfrm>
          <a:prstGeom prst="rect">
            <a:avLst/>
          </a:prstGeom>
        </p:spPr>
        <p:txBody>
          <a:bodyPr anchor="t" rtlCol="false" tIns="0" lIns="0" bIns="0" rIns="0">
            <a:spAutoFit/>
          </a:bodyPr>
          <a:lstStyle/>
          <a:p>
            <a:pPr algn="just">
              <a:lnSpc>
                <a:spcPts val="4409"/>
              </a:lnSpc>
            </a:pPr>
            <a:r>
              <a:rPr lang="en-US" sz="3150" b="true">
                <a:solidFill>
                  <a:srgbClr val="634038"/>
                </a:solidFill>
                <a:latin typeface="Century Gothic Paneuropean Bold"/>
                <a:ea typeface="Century Gothic Paneuropean Bold"/>
                <a:cs typeface="Century Gothic Paneuropean Bold"/>
                <a:sym typeface="Century Gothic Paneuropean Bold"/>
              </a:rPr>
              <a:t>Menurut KBBI, pengertian reformasi adalah perubahan secara drastis untuk perbaikan (bidang sosial, politik, atau agama) dalam suatu masyarakat atau negara. Pengertian reformasi juga menjadi awal perubahan sistem, yakni sistem atau tata kelola kehidupan dalam suatu kelompok masyarakat.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sp>
        <p:nvSpPr>
          <p:cNvPr name="Freeform 2" id="2"/>
          <p:cNvSpPr/>
          <p:nvPr/>
        </p:nvSpPr>
        <p:spPr>
          <a:xfrm flipH="false" flipV="false" rot="0">
            <a:off x="-2481591" y="8286877"/>
            <a:ext cx="6282081" cy="6470308"/>
          </a:xfrm>
          <a:custGeom>
            <a:avLst/>
            <a:gdLst/>
            <a:ahLst/>
            <a:cxnLst/>
            <a:rect r="r" b="b" t="t" l="l"/>
            <a:pathLst>
              <a:path h="6470308" w="6282081">
                <a:moveTo>
                  <a:pt x="0" y="0"/>
                </a:moveTo>
                <a:lnTo>
                  <a:pt x="6282081" y="0"/>
                </a:lnTo>
                <a:lnTo>
                  <a:pt x="6282081" y="6470308"/>
                </a:lnTo>
                <a:lnTo>
                  <a:pt x="0" y="6470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169" y="1028700"/>
            <a:ext cx="18288000" cy="1594516"/>
            <a:chOff x="0" y="0"/>
            <a:chExt cx="4816593" cy="419955"/>
          </a:xfrm>
        </p:grpSpPr>
        <p:sp>
          <p:nvSpPr>
            <p:cNvPr name="Freeform 4" id="4"/>
            <p:cNvSpPr/>
            <p:nvPr/>
          </p:nvSpPr>
          <p:spPr>
            <a:xfrm flipH="false" flipV="false" rot="0">
              <a:off x="0" y="0"/>
              <a:ext cx="4816592" cy="419955"/>
            </a:xfrm>
            <a:custGeom>
              <a:avLst/>
              <a:gdLst/>
              <a:ahLst/>
              <a:cxnLst/>
              <a:rect r="r" b="b" t="t" l="l"/>
              <a:pathLst>
                <a:path h="419955" w="4816592">
                  <a:moveTo>
                    <a:pt x="0" y="0"/>
                  </a:moveTo>
                  <a:lnTo>
                    <a:pt x="4816592" y="0"/>
                  </a:lnTo>
                  <a:lnTo>
                    <a:pt x="4816592" y="419955"/>
                  </a:lnTo>
                  <a:lnTo>
                    <a:pt x="0" y="419955"/>
                  </a:lnTo>
                  <a:close/>
                </a:path>
              </a:pathLst>
            </a:custGeom>
            <a:solidFill>
              <a:srgbClr val="AE4937"/>
            </a:solidFill>
          </p:spPr>
        </p:sp>
        <p:sp>
          <p:nvSpPr>
            <p:cNvPr name="TextBox 5" id="5"/>
            <p:cNvSpPr txBox="true"/>
            <p:nvPr/>
          </p:nvSpPr>
          <p:spPr>
            <a:xfrm>
              <a:off x="0" y="-38100"/>
              <a:ext cx="4816593" cy="45805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316951" y="1059205"/>
            <a:ext cx="15654097" cy="1335411"/>
          </a:xfrm>
          <a:prstGeom prst="rect">
            <a:avLst/>
          </a:prstGeom>
        </p:spPr>
        <p:txBody>
          <a:bodyPr anchor="t" rtlCol="false" tIns="0" lIns="0" bIns="0" rIns="0">
            <a:spAutoFit/>
          </a:bodyPr>
          <a:lstStyle/>
          <a:p>
            <a:pPr algn="ctr">
              <a:lnSpc>
                <a:spcPts val="10796"/>
              </a:lnSpc>
              <a:spcBef>
                <a:spcPct val="0"/>
              </a:spcBef>
            </a:pPr>
            <a:r>
              <a:rPr lang="en-US" sz="7711">
                <a:solidFill>
                  <a:srgbClr val="EFE6DD"/>
                </a:solidFill>
                <a:latin typeface="Bobby Jones"/>
                <a:ea typeface="Bobby Jones"/>
                <a:cs typeface="Bobby Jones"/>
                <a:sym typeface="Bobby Jones"/>
              </a:rPr>
              <a:t>PERBEDAAN REFORMASI DAN  REVOLUSI</a:t>
            </a:r>
          </a:p>
        </p:txBody>
      </p:sp>
      <p:sp>
        <p:nvSpPr>
          <p:cNvPr name="TextBox 7" id="7"/>
          <p:cNvSpPr txBox="true"/>
          <p:nvPr/>
        </p:nvSpPr>
        <p:spPr>
          <a:xfrm rot="0">
            <a:off x="-3535475" y="2902297"/>
            <a:ext cx="12024326" cy="929400"/>
          </a:xfrm>
          <a:prstGeom prst="rect">
            <a:avLst/>
          </a:prstGeom>
        </p:spPr>
        <p:txBody>
          <a:bodyPr anchor="t" rtlCol="false" tIns="0" lIns="0" bIns="0" rIns="0">
            <a:spAutoFit/>
          </a:bodyPr>
          <a:lstStyle/>
          <a:p>
            <a:pPr algn="ctr">
              <a:lnSpc>
                <a:spcPts val="7573"/>
              </a:lnSpc>
              <a:spcBef>
                <a:spcPct val="0"/>
              </a:spcBef>
            </a:pPr>
            <a:r>
              <a:rPr lang="en-US" sz="5409">
                <a:solidFill>
                  <a:srgbClr val="AE4937"/>
                </a:solidFill>
                <a:latin typeface="Bobby Jones"/>
                <a:ea typeface="Bobby Jones"/>
                <a:cs typeface="Bobby Jones"/>
                <a:sym typeface="Bobby Jones"/>
              </a:rPr>
              <a:t>REFORMASI : </a:t>
            </a:r>
          </a:p>
        </p:txBody>
      </p:sp>
      <p:sp>
        <p:nvSpPr>
          <p:cNvPr name="TextBox 8" id="8"/>
          <p:cNvSpPr txBox="true"/>
          <p:nvPr/>
        </p:nvSpPr>
        <p:spPr>
          <a:xfrm rot="0">
            <a:off x="4384300" y="3051810"/>
            <a:ext cx="12586749" cy="3069591"/>
          </a:xfrm>
          <a:prstGeom prst="rect">
            <a:avLst/>
          </a:prstGeom>
        </p:spPr>
        <p:txBody>
          <a:bodyPr anchor="t" rtlCol="false" tIns="0" lIns="0" bIns="0" rIns="0">
            <a:spAutoFit/>
          </a:bodyPr>
          <a:lstStyle/>
          <a:p>
            <a:pPr algn="just">
              <a:lnSpc>
                <a:spcPts val="4059"/>
              </a:lnSpc>
              <a:spcBef>
                <a:spcPct val="0"/>
              </a:spcBef>
            </a:pPr>
            <a:r>
              <a:rPr lang="en-US" b="true" sz="2899">
                <a:solidFill>
                  <a:srgbClr val="7A301A"/>
                </a:solidFill>
                <a:latin typeface="Century Gothic Paneuropean Bold"/>
                <a:ea typeface="Century Gothic Paneuropean Bold"/>
                <a:cs typeface="Century Gothic Paneuropean Bold"/>
                <a:sym typeface="Century Gothic Paneuropean Bold"/>
              </a:rPr>
              <a:t>Perubahan yang terjadi  dalam sistem politik, ekonomi, sosial, atau budaya suatu negara. Biasanya dilakukan secara bertahap dan terencana. Tujuannya untuk meningkatkan keadaan yang ada tanpa menggulingkan struktur atau penguasa. Proses reformasi dapat dilakukan melalui perubahan undang-undang, kebijakan, atau institusi yang ada.</a:t>
            </a:r>
          </a:p>
        </p:txBody>
      </p:sp>
      <p:sp>
        <p:nvSpPr>
          <p:cNvPr name="TextBox 9" id="9"/>
          <p:cNvSpPr txBox="true"/>
          <p:nvPr/>
        </p:nvSpPr>
        <p:spPr>
          <a:xfrm rot="0">
            <a:off x="-3535475" y="6626225"/>
            <a:ext cx="12024326" cy="929400"/>
          </a:xfrm>
          <a:prstGeom prst="rect">
            <a:avLst/>
          </a:prstGeom>
        </p:spPr>
        <p:txBody>
          <a:bodyPr anchor="t" rtlCol="false" tIns="0" lIns="0" bIns="0" rIns="0">
            <a:spAutoFit/>
          </a:bodyPr>
          <a:lstStyle/>
          <a:p>
            <a:pPr algn="ctr">
              <a:lnSpc>
                <a:spcPts val="7573"/>
              </a:lnSpc>
              <a:spcBef>
                <a:spcPct val="0"/>
              </a:spcBef>
            </a:pPr>
            <a:r>
              <a:rPr lang="en-US" sz="5409">
                <a:solidFill>
                  <a:srgbClr val="AE4937"/>
                </a:solidFill>
                <a:latin typeface="Bobby Jones"/>
                <a:ea typeface="Bobby Jones"/>
                <a:cs typeface="Bobby Jones"/>
                <a:sym typeface="Bobby Jones"/>
              </a:rPr>
              <a:t>REVOLUSI    : </a:t>
            </a:r>
          </a:p>
        </p:txBody>
      </p:sp>
      <p:sp>
        <p:nvSpPr>
          <p:cNvPr name="TextBox 10" id="10"/>
          <p:cNvSpPr txBox="true"/>
          <p:nvPr/>
        </p:nvSpPr>
        <p:spPr>
          <a:xfrm rot="0">
            <a:off x="4384300" y="6778625"/>
            <a:ext cx="12586749" cy="2555241"/>
          </a:xfrm>
          <a:prstGeom prst="rect">
            <a:avLst/>
          </a:prstGeom>
        </p:spPr>
        <p:txBody>
          <a:bodyPr anchor="t" rtlCol="false" tIns="0" lIns="0" bIns="0" rIns="0">
            <a:spAutoFit/>
          </a:bodyPr>
          <a:lstStyle/>
          <a:p>
            <a:pPr algn="just">
              <a:lnSpc>
                <a:spcPts val="4059"/>
              </a:lnSpc>
              <a:spcBef>
                <a:spcPct val="0"/>
              </a:spcBef>
            </a:pPr>
            <a:r>
              <a:rPr lang="en-US" b="true" sz="2899">
                <a:solidFill>
                  <a:srgbClr val="7A301A"/>
                </a:solidFill>
                <a:latin typeface="Century Gothic Paneuropean Bold"/>
                <a:ea typeface="Century Gothic Paneuropean Bold"/>
                <a:cs typeface="Century Gothic Paneuropean Bold"/>
                <a:sym typeface="Century Gothic Paneuropean Bold"/>
              </a:rPr>
              <a:t>Perubahan mendalam dalam sistem politik atau sosial yang terjadi dengan cara yang radikal dan tiba-tiba. Biasanya melibatkan penggulingan penguasa atau perubahan struktur kekuasaan yang signifikan. Proses revolusi seringkali melibatkan perlawanan rakyat dan terkadang dilakukan melalui kekerasan/ perjuangan bersenjata.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grpSp>
        <p:nvGrpSpPr>
          <p:cNvPr name="Group 2" id="2"/>
          <p:cNvGrpSpPr/>
          <p:nvPr/>
        </p:nvGrpSpPr>
        <p:grpSpPr>
          <a:xfrm rot="0">
            <a:off x="0" y="682911"/>
            <a:ext cx="18288000" cy="2866963"/>
            <a:chOff x="0" y="0"/>
            <a:chExt cx="4816593" cy="755085"/>
          </a:xfrm>
        </p:grpSpPr>
        <p:sp>
          <p:nvSpPr>
            <p:cNvPr name="Freeform 3" id="3"/>
            <p:cNvSpPr/>
            <p:nvPr/>
          </p:nvSpPr>
          <p:spPr>
            <a:xfrm flipH="false" flipV="false" rot="0">
              <a:off x="0" y="0"/>
              <a:ext cx="4816592" cy="755085"/>
            </a:xfrm>
            <a:custGeom>
              <a:avLst/>
              <a:gdLst/>
              <a:ahLst/>
              <a:cxnLst/>
              <a:rect r="r" b="b" t="t" l="l"/>
              <a:pathLst>
                <a:path h="755085" w="4816592">
                  <a:moveTo>
                    <a:pt x="0" y="0"/>
                  </a:moveTo>
                  <a:lnTo>
                    <a:pt x="4816592" y="0"/>
                  </a:lnTo>
                  <a:lnTo>
                    <a:pt x="4816592" y="755085"/>
                  </a:lnTo>
                  <a:lnTo>
                    <a:pt x="0" y="755085"/>
                  </a:lnTo>
                  <a:close/>
                </a:path>
              </a:pathLst>
            </a:custGeom>
            <a:solidFill>
              <a:srgbClr val="A34023"/>
            </a:solidFill>
          </p:spPr>
        </p:sp>
        <p:sp>
          <p:nvSpPr>
            <p:cNvPr name="TextBox 4" id="4"/>
            <p:cNvSpPr txBox="true"/>
            <p:nvPr/>
          </p:nvSpPr>
          <p:spPr>
            <a:xfrm>
              <a:off x="0" y="-38100"/>
              <a:ext cx="4816593" cy="793185"/>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5400000">
            <a:off x="11390572" y="3389572"/>
            <a:ext cx="6965849" cy="4771606"/>
          </a:xfrm>
          <a:custGeom>
            <a:avLst/>
            <a:gdLst/>
            <a:ahLst/>
            <a:cxnLst/>
            <a:rect r="r" b="b" t="t" l="l"/>
            <a:pathLst>
              <a:path h="4771606" w="6965849">
                <a:moveTo>
                  <a:pt x="0" y="0"/>
                </a:moveTo>
                <a:lnTo>
                  <a:pt x="6965849" y="0"/>
                </a:lnTo>
                <a:lnTo>
                  <a:pt x="6965849" y="4771607"/>
                </a:lnTo>
                <a:lnTo>
                  <a:pt x="0" y="47716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028700" y="885825"/>
            <a:ext cx="16230600" cy="3489835"/>
          </a:xfrm>
          <a:prstGeom prst="rect">
            <a:avLst/>
          </a:prstGeom>
        </p:spPr>
        <p:txBody>
          <a:bodyPr anchor="t" rtlCol="false" tIns="0" lIns="0" bIns="0" rIns="0">
            <a:spAutoFit/>
          </a:bodyPr>
          <a:lstStyle/>
          <a:p>
            <a:pPr algn="l">
              <a:lnSpc>
                <a:spcPts val="9246"/>
              </a:lnSpc>
            </a:pPr>
            <a:r>
              <a:rPr lang="en-US" sz="6604">
                <a:solidFill>
                  <a:srgbClr val="EFE6DD"/>
                </a:solidFill>
                <a:latin typeface="Bobby Jones"/>
                <a:ea typeface="Bobby Jones"/>
                <a:cs typeface="Bobby Jones"/>
                <a:sym typeface="Bobby Jones"/>
              </a:rPr>
              <a:t>Latar Belakang Masa Reformasi 1998 di Indonesia</a:t>
            </a:r>
          </a:p>
          <a:p>
            <a:pPr algn="l">
              <a:lnSpc>
                <a:spcPts val="9246"/>
              </a:lnSpc>
              <a:spcBef>
                <a:spcPct val="0"/>
              </a:spcBef>
            </a:pPr>
          </a:p>
        </p:txBody>
      </p:sp>
      <p:grpSp>
        <p:nvGrpSpPr>
          <p:cNvPr name="Group 7" id="7"/>
          <p:cNvGrpSpPr/>
          <p:nvPr/>
        </p:nvGrpSpPr>
        <p:grpSpPr>
          <a:xfrm rot="0">
            <a:off x="1028700" y="4125657"/>
            <a:ext cx="10714256" cy="5132643"/>
            <a:chOff x="0" y="0"/>
            <a:chExt cx="2821862" cy="1351807"/>
          </a:xfrm>
        </p:grpSpPr>
        <p:sp>
          <p:nvSpPr>
            <p:cNvPr name="Freeform 8" id="8"/>
            <p:cNvSpPr/>
            <p:nvPr/>
          </p:nvSpPr>
          <p:spPr>
            <a:xfrm flipH="false" flipV="false" rot="0">
              <a:off x="0" y="0"/>
              <a:ext cx="2821862" cy="1351807"/>
            </a:xfrm>
            <a:custGeom>
              <a:avLst/>
              <a:gdLst/>
              <a:ahLst/>
              <a:cxnLst/>
              <a:rect r="r" b="b" t="t" l="l"/>
              <a:pathLst>
                <a:path h="1351807" w="2821862">
                  <a:moveTo>
                    <a:pt x="36852" y="0"/>
                  </a:moveTo>
                  <a:lnTo>
                    <a:pt x="2785010" y="0"/>
                  </a:lnTo>
                  <a:cubicBezTo>
                    <a:pt x="2794784" y="0"/>
                    <a:pt x="2804157" y="3883"/>
                    <a:pt x="2811068" y="10794"/>
                  </a:cubicBezTo>
                  <a:cubicBezTo>
                    <a:pt x="2817979" y="17705"/>
                    <a:pt x="2821862" y="27078"/>
                    <a:pt x="2821862" y="36852"/>
                  </a:cubicBezTo>
                  <a:lnTo>
                    <a:pt x="2821862" y="1314955"/>
                  </a:lnTo>
                  <a:cubicBezTo>
                    <a:pt x="2821862" y="1335308"/>
                    <a:pt x="2805363" y="1351807"/>
                    <a:pt x="2785010" y="1351807"/>
                  </a:cubicBezTo>
                  <a:lnTo>
                    <a:pt x="36852" y="1351807"/>
                  </a:lnTo>
                  <a:cubicBezTo>
                    <a:pt x="27078" y="1351807"/>
                    <a:pt x="17705" y="1347925"/>
                    <a:pt x="10794" y="1341013"/>
                  </a:cubicBezTo>
                  <a:cubicBezTo>
                    <a:pt x="3883" y="1334102"/>
                    <a:pt x="0" y="1324729"/>
                    <a:pt x="0" y="1314955"/>
                  </a:cubicBezTo>
                  <a:lnTo>
                    <a:pt x="0" y="36852"/>
                  </a:lnTo>
                  <a:cubicBezTo>
                    <a:pt x="0" y="27078"/>
                    <a:pt x="3883" y="17705"/>
                    <a:pt x="10794" y="10794"/>
                  </a:cubicBezTo>
                  <a:cubicBezTo>
                    <a:pt x="17705" y="3883"/>
                    <a:pt x="27078" y="0"/>
                    <a:pt x="36852" y="0"/>
                  </a:cubicBezTo>
                  <a:close/>
                </a:path>
              </a:pathLst>
            </a:custGeom>
            <a:solidFill>
              <a:srgbClr val="EFE6DD"/>
            </a:solidFill>
            <a:ln cap="rnd">
              <a:noFill/>
              <a:prstDash val="solid"/>
              <a:round/>
            </a:ln>
          </p:spPr>
        </p:sp>
        <p:sp>
          <p:nvSpPr>
            <p:cNvPr name="TextBox 9" id="9"/>
            <p:cNvSpPr txBox="true"/>
            <p:nvPr/>
          </p:nvSpPr>
          <p:spPr>
            <a:xfrm>
              <a:off x="0" y="-38100"/>
              <a:ext cx="2821862" cy="1389907"/>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451810" y="4455509"/>
            <a:ext cx="9868036" cy="4406265"/>
          </a:xfrm>
          <a:prstGeom prst="rect">
            <a:avLst/>
          </a:prstGeom>
        </p:spPr>
        <p:txBody>
          <a:bodyPr anchor="t" rtlCol="false" tIns="0" lIns="0" bIns="0" rIns="0">
            <a:spAutoFit/>
          </a:bodyPr>
          <a:lstStyle/>
          <a:p>
            <a:pPr algn="just">
              <a:lnSpc>
                <a:spcPts val="4409"/>
              </a:lnSpc>
            </a:pPr>
            <a:r>
              <a:rPr lang="en-US" sz="3150" b="true">
                <a:solidFill>
                  <a:srgbClr val="634038"/>
                </a:solidFill>
                <a:latin typeface="Century Gothic Paneuropean Bold"/>
                <a:ea typeface="Century Gothic Paneuropean Bold"/>
                <a:cs typeface="Century Gothic Paneuropean Bold"/>
                <a:sym typeface="Century Gothic Paneuropean Bold"/>
              </a:rPr>
              <a:t>Masa reformasi di Indonesia terjadi pada Mei 1998. Penyebab peristiwa era reformasi adalah krisis ekonomi dan menurunnya kepercayaan masyarakat terhadap pemerintahan Presiden Suharto. Kepercayaan tersebut menurun karena pemerintah tidak mampu mengatasi krisis ekonomi yang sedang dialami Indonesia pada 1997.</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sp>
        <p:nvSpPr>
          <p:cNvPr name="Freeform 2" id="2"/>
          <p:cNvSpPr/>
          <p:nvPr/>
        </p:nvSpPr>
        <p:spPr>
          <a:xfrm flipH="true" flipV="false" rot="0">
            <a:off x="13267178" y="4944284"/>
            <a:ext cx="6282081" cy="6470308"/>
          </a:xfrm>
          <a:custGeom>
            <a:avLst/>
            <a:gdLst/>
            <a:ahLst/>
            <a:cxnLst/>
            <a:rect r="r" b="b" t="t" l="l"/>
            <a:pathLst>
              <a:path h="6470308" w="6282081">
                <a:moveTo>
                  <a:pt x="6282081" y="0"/>
                </a:moveTo>
                <a:lnTo>
                  <a:pt x="0" y="0"/>
                </a:lnTo>
                <a:lnTo>
                  <a:pt x="0" y="6470308"/>
                </a:lnTo>
                <a:lnTo>
                  <a:pt x="6282081" y="6470308"/>
                </a:lnTo>
                <a:lnTo>
                  <a:pt x="628208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169" y="1028700"/>
            <a:ext cx="18288000" cy="1594516"/>
            <a:chOff x="0" y="0"/>
            <a:chExt cx="4816593" cy="419955"/>
          </a:xfrm>
        </p:grpSpPr>
        <p:sp>
          <p:nvSpPr>
            <p:cNvPr name="Freeform 4" id="4"/>
            <p:cNvSpPr/>
            <p:nvPr/>
          </p:nvSpPr>
          <p:spPr>
            <a:xfrm flipH="false" flipV="false" rot="0">
              <a:off x="0" y="0"/>
              <a:ext cx="4816592" cy="419955"/>
            </a:xfrm>
            <a:custGeom>
              <a:avLst/>
              <a:gdLst/>
              <a:ahLst/>
              <a:cxnLst/>
              <a:rect r="r" b="b" t="t" l="l"/>
              <a:pathLst>
                <a:path h="419955" w="4816592">
                  <a:moveTo>
                    <a:pt x="0" y="0"/>
                  </a:moveTo>
                  <a:lnTo>
                    <a:pt x="4816592" y="0"/>
                  </a:lnTo>
                  <a:lnTo>
                    <a:pt x="4816592" y="419955"/>
                  </a:lnTo>
                  <a:lnTo>
                    <a:pt x="0" y="419955"/>
                  </a:lnTo>
                  <a:close/>
                </a:path>
              </a:pathLst>
            </a:custGeom>
            <a:solidFill>
              <a:srgbClr val="AE4937"/>
            </a:solidFill>
          </p:spPr>
        </p:sp>
        <p:sp>
          <p:nvSpPr>
            <p:cNvPr name="TextBox 5" id="5"/>
            <p:cNvSpPr txBox="true"/>
            <p:nvPr/>
          </p:nvSpPr>
          <p:spPr>
            <a:xfrm>
              <a:off x="0" y="-38100"/>
              <a:ext cx="4816593" cy="45805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3147951"/>
            <a:ext cx="13650705" cy="6110349"/>
          </a:xfrm>
          <a:prstGeom prst="rect">
            <a:avLst/>
          </a:prstGeom>
        </p:spPr>
        <p:txBody>
          <a:bodyPr anchor="t" rtlCol="false" tIns="0" lIns="0" bIns="0" rIns="0">
            <a:spAutoFit/>
          </a:bodyPr>
          <a:lstStyle/>
          <a:p>
            <a:pPr algn="just">
              <a:lnSpc>
                <a:spcPts val="4448"/>
              </a:lnSpc>
            </a:pPr>
            <a:r>
              <a:rPr lang="en-US" sz="3177" b="true">
                <a:solidFill>
                  <a:srgbClr val="634038"/>
                </a:solidFill>
                <a:latin typeface="Century Gothic Paneuropean Bold"/>
                <a:ea typeface="Century Gothic Paneuropean Bold"/>
                <a:cs typeface="Century Gothic Paneuropean Bold"/>
                <a:sym typeface="Century Gothic Paneuropean Bold"/>
              </a:rPr>
              <a:t>Gerakan era reformasi pada tahun 1998 yang dipelopori oleh kalangan mahasiswa dan intelektual. Ada enam hal yang dituntut oleh gerakan reformasi tahun 1998, yaitu:</a:t>
            </a:r>
          </a:p>
          <a:p>
            <a:pPr algn="just" marL="686046" indent="-343023" lvl="1">
              <a:lnSpc>
                <a:spcPts val="4448"/>
              </a:lnSpc>
              <a:buFont typeface="Arial"/>
              <a:buChar char="•"/>
            </a:pPr>
            <a:r>
              <a:rPr lang="en-US" b="true" sz="3177">
                <a:solidFill>
                  <a:srgbClr val="634038"/>
                </a:solidFill>
                <a:latin typeface="Century Gothic Paneuropean Bold"/>
                <a:ea typeface="Century Gothic Paneuropean Bold"/>
                <a:cs typeface="Century Gothic Paneuropean Bold"/>
                <a:sym typeface="Century Gothic Paneuropean Bold"/>
              </a:rPr>
              <a:t>Adili Suharto dan para pengikutnya</a:t>
            </a:r>
          </a:p>
          <a:p>
            <a:pPr algn="just" marL="686046" indent="-343023" lvl="1">
              <a:lnSpc>
                <a:spcPts val="4448"/>
              </a:lnSpc>
              <a:buFont typeface="Arial"/>
              <a:buChar char="•"/>
            </a:pPr>
            <a:r>
              <a:rPr lang="en-US" b="true" sz="3177">
                <a:solidFill>
                  <a:srgbClr val="634038"/>
                </a:solidFill>
                <a:latin typeface="Century Gothic Paneuropean Bold"/>
                <a:ea typeface="Century Gothic Paneuropean Bold"/>
                <a:cs typeface="Century Gothic Paneuropean Bold"/>
                <a:sym typeface="Century Gothic Paneuropean Bold"/>
              </a:rPr>
              <a:t>Amandemen UUD 1945</a:t>
            </a:r>
          </a:p>
          <a:p>
            <a:pPr algn="just" marL="686046" indent="-343023" lvl="1">
              <a:lnSpc>
                <a:spcPts val="4448"/>
              </a:lnSpc>
              <a:buFont typeface="Arial"/>
              <a:buChar char="•"/>
            </a:pPr>
            <a:r>
              <a:rPr lang="en-US" b="true" sz="3177">
                <a:solidFill>
                  <a:srgbClr val="634038"/>
                </a:solidFill>
                <a:latin typeface="Century Gothic Paneuropean Bold"/>
                <a:ea typeface="Century Gothic Paneuropean Bold"/>
                <a:cs typeface="Century Gothic Paneuropean Bold"/>
                <a:sym typeface="Century Gothic Paneuropean Bold"/>
              </a:rPr>
              <a:t>Otonomi daerah seluas-luasnya</a:t>
            </a:r>
          </a:p>
          <a:p>
            <a:pPr algn="just" marL="686046" indent="-343023" lvl="1">
              <a:lnSpc>
                <a:spcPts val="4448"/>
              </a:lnSpc>
              <a:buFont typeface="Arial"/>
              <a:buChar char="•"/>
            </a:pPr>
            <a:r>
              <a:rPr lang="en-US" b="true" sz="3177">
                <a:solidFill>
                  <a:srgbClr val="634038"/>
                </a:solidFill>
                <a:latin typeface="Century Gothic Paneuropean Bold"/>
                <a:ea typeface="Century Gothic Paneuropean Bold"/>
                <a:cs typeface="Century Gothic Paneuropean Bold"/>
                <a:sym typeface="Century Gothic Paneuropean Bold"/>
              </a:rPr>
              <a:t>Tegakkan supremasi hukum</a:t>
            </a:r>
          </a:p>
          <a:p>
            <a:pPr algn="just" marL="686046" indent="-343023" lvl="1">
              <a:lnSpc>
                <a:spcPts val="4448"/>
              </a:lnSpc>
              <a:buFont typeface="Arial"/>
              <a:buChar char="•"/>
            </a:pPr>
            <a:r>
              <a:rPr lang="en-US" b="true" sz="3177">
                <a:solidFill>
                  <a:srgbClr val="634038"/>
                </a:solidFill>
                <a:latin typeface="Century Gothic Paneuropean Bold"/>
                <a:ea typeface="Century Gothic Paneuropean Bold"/>
                <a:cs typeface="Century Gothic Paneuropean Bold"/>
                <a:sym typeface="Century Gothic Paneuropean Bold"/>
              </a:rPr>
              <a:t>Berantas KKN</a:t>
            </a:r>
          </a:p>
          <a:p>
            <a:pPr algn="just" marL="686046" indent="-343023" lvl="1">
              <a:lnSpc>
                <a:spcPts val="4448"/>
              </a:lnSpc>
              <a:buFont typeface="Arial"/>
              <a:buChar char="•"/>
            </a:pPr>
            <a:r>
              <a:rPr lang="en-US" b="true" sz="3177">
                <a:solidFill>
                  <a:srgbClr val="634038"/>
                </a:solidFill>
                <a:latin typeface="Century Gothic Paneuropean Bold"/>
                <a:ea typeface="Century Gothic Paneuropean Bold"/>
                <a:cs typeface="Century Gothic Paneuropean Bold"/>
                <a:sym typeface="Century Gothic Paneuropean Bold"/>
              </a:rPr>
              <a:t>Turunkan Suharto dari kursi pemerintahan, dan</a:t>
            </a:r>
          </a:p>
          <a:p>
            <a:pPr algn="just" marL="686046" indent="-343023" lvl="1">
              <a:lnSpc>
                <a:spcPts val="4448"/>
              </a:lnSpc>
              <a:buFont typeface="Arial"/>
              <a:buChar char="•"/>
            </a:pPr>
            <a:r>
              <a:rPr lang="en-US" b="true" sz="3177">
                <a:solidFill>
                  <a:srgbClr val="634038"/>
                </a:solidFill>
                <a:latin typeface="Century Gothic Paneuropean Bold"/>
                <a:ea typeface="Century Gothic Paneuropean Bold"/>
                <a:cs typeface="Century Gothic Paneuropean Bold"/>
                <a:sym typeface="Century Gothic Paneuropean Bold"/>
              </a:rPr>
              <a:t>Hapuskan dwifungsi ABRI</a:t>
            </a:r>
          </a:p>
          <a:p>
            <a:pPr algn="just">
              <a:lnSpc>
                <a:spcPts val="4448"/>
              </a:lnSpc>
              <a:spcBef>
                <a:spcPct val="0"/>
              </a:spcBef>
            </a:pPr>
          </a:p>
        </p:txBody>
      </p:sp>
      <p:sp>
        <p:nvSpPr>
          <p:cNvPr name="Freeform 7" id="7"/>
          <p:cNvSpPr/>
          <p:nvPr/>
        </p:nvSpPr>
        <p:spPr>
          <a:xfrm flipH="true" flipV="false" rot="0">
            <a:off x="14180956" y="2623216"/>
            <a:ext cx="5142214" cy="7700718"/>
          </a:xfrm>
          <a:custGeom>
            <a:avLst/>
            <a:gdLst/>
            <a:ahLst/>
            <a:cxnLst/>
            <a:rect r="r" b="b" t="t" l="l"/>
            <a:pathLst>
              <a:path h="7700718" w="5142214">
                <a:moveTo>
                  <a:pt x="5142214" y="0"/>
                </a:moveTo>
                <a:lnTo>
                  <a:pt x="0" y="0"/>
                </a:lnTo>
                <a:lnTo>
                  <a:pt x="0" y="7700718"/>
                </a:lnTo>
                <a:lnTo>
                  <a:pt x="5142214" y="7700718"/>
                </a:lnTo>
                <a:lnTo>
                  <a:pt x="5142214" y="0"/>
                </a:lnTo>
                <a:close/>
              </a:path>
            </a:pathLst>
          </a:custGeom>
          <a:blipFill>
            <a:blip r:embed="rId4"/>
            <a:stretch>
              <a:fillRect l="0" t="0" r="0" b="0"/>
            </a:stretch>
          </a:blipFill>
        </p:spPr>
      </p:sp>
      <p:sp>
        <p:nvSpPr>
          <p:cNvPr name="TextBox 8" id="8"/>
          <p:cNvSpPr txBox="true"/>
          <p:nvPr/>
        </p:nvSpPr>
        <p:spPr>
          <a:xfrm rot="0">
            <a:off x="2291666" y="1086033"/>
            <a:ext cx="13700331" cy="1308400"/>
          </a:xfrm>
          <a:prstGeom prst="rect">
            <a:avLst/>
          </a:prstGeom>
        </p:spPr>
        <p:txBody>
          <a:bodyPr anchor="t" rtlCol="false" tIns="0" lIns="0" bIns="0" rIns="0">
            <a:spAutoFit/>
          </a:bodyPr>
          <a:lstStyle/>
          <a:p>
            <a:pPr algn="ctr">
              <a:lnSpc>
                <a:spcPts val="10545"/>
              </a:lnSpc>
              <a:spcBef>
                <a:spcPct val="0"/>
              </a:spcBef>
            </a:pPr>
            <a:r>
              <a:rPr lang="en-US" sz="7532">
                <a:solidFill>
                  <a:srgbClr val="EFE6DD"/>
                </a:solidFill>
                <a:latin typeface="Bobby Jones"/>
                <a:ea typeface="Bobby Jones"/>
                <a:cs typeface="Bobby Jones"/>
                <a:sym typeface="Bobby Jones"/>
              </a:rPr>
              <a:t>TUNTUTAN MAHASISWA DAN RAKYAT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grpSp>
        <p:nvGrpSpPr>
          <p:cNvPr name="Group 2" id="2"/>
          <p:cNvGrpSpPr/>
          <p:nvPr/>
        </p:nvGrpSpPr>
        <p:grpSpPr>
          <a:xfrm rot="0">
            <a:off x="-2169" y="1028700"/>
            <a:ext cx="18288000" cy="1594516"/>
            <a:chOff x="0" y="0"/>
            <a:chExt cx="4816593" cy="419955"/>
          </a:xfrm>
        </p:grpSpPr>
        <p:sp>
          <p:nvSpPr>
            <p:cNvPr name="Freeform 3" id="3"/>
            <p:cNvSpPr/>
            <p:nvPr/>
          </p:nvSpPr>
          <p:spPr>
            <a:xfrm flipH="false" flipV="false" rot="0">
              <a:off x="0" y="0"/>
              <a:ext cx="4816592" cy="419955"/>
            </a:xfrm>
            <a:custGeom>
              <a:avLst/>
              <a:gdLst/>
              <a:ahLst/>
              <a:cxnLst/>
              <a:rect r="r" b="b" t="t" l="l"/>
              <a:pathLst>
                <a:path h="419955" w="4816592">
                  <a:moveTo>
                    <a:pt x="0" y="0"/>
                  </a:moveTo>
                  <a:lnTo>
                    <a:pt x="4816592" y="0"/>
                  </a:lnTo>
                  <a:lnTo>
                    <a:pt x="4816592" y="419955"/>
                  </a:lnTo>
                  <a:lnTo>
                    <a:pt x="0" y="419955"/>
                  </a:lnTo>
                  <a:close/>
                </a:path>
              </a:pathLst>
            </a:custGeom>
            <a:solidFill>
              <a:srgbClr val="AE4937"/>
            </a:solidFill>
          </p:spPr>
        </p:sp>
        <p:sp>
          <p:nvSpPr>
            <p:cNvPr name="TextBox 4" id="4"/>
            <p:cNvSpPr txBox="true"/>
            <p:nvPr/>
          </p:nvSpPr>
          <p:spPr>
            <a:xfrm>
              <a:off x="0" y="-38100"/>
              <a:ext cx="4816593" cy="45805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717828" y="1710919"/>
            <a:ext cx="10439194" cy="4996825"/>
          </a:xfrm>
          <a:prstGeom prst="rect">
            <a:avLst/>
          </a:prstGeom>
        </p:spPr>
        <p:txBody>
          <a:bodyPr anchor="t" rtlCol="false" tIns="0" lIns="0" bIns="0" rIns="0">
            <a:spAutoFit/>
          </a:bodyPr>
          <a:lstStyle/>
          <a:p>
            <a:pPr algn="just">
              <a:lnSpc>
                <a:spcPts val="4448"/>
              </a:lnSpc>
            </a:pPr>
          </a:p>
          <a:p>
            <a:pPr algn="just">
              <a:lnSpc>
                <a:spcPts val="4448"/>
              </a:lnSpc>
            </a:pPr>
          </a:p>
          <a:p>
            <a:pPr algn="just">
              <a:lnSpc>
                <a:spcPts val="4448"/>
              </a:lnSpc>
            </a:pPr>
            <a:r>
              <a:rPr lang="en-US" sz="3177" b="true">
                <a:solidFill>
                  <a:srgbClr val="634038"/>
                </a:solidFill>
                <a:latin typeface="Century Gothic Paneuropean Bold"/>
                <a:ea typeface="Century Gothic Paneuropean Bold"/>
                <a:cs typeface="Century Gothic Paneuropean Bold"/>
                <a:sym typeface="Century Gothic Paneuropean Bold"/>
              </a:rPr>
              <a:t>Peristiwa yang mengawali gerakan reformasi adalah terjadi pada tanggal 12 Mei 1998 di Universitas Trisakti, Jakarta. Saat itu, terjadi bentrok antara aparat keamanan dan para demonstran, yang menyebabkan empat orang mahasiswa gugur dengan luka tembakan.</a:t>
            </a:r>
          </a:p>
          <a:p>
            <a:pPr algn="just">
              <a:lnSpc>
                <a:spcPts val="4448"/>
              </a:lnSpc>
              <a:spcBef>
                <a:spcPct val="0"/>
              </a:spcBef>
            </a:pPr>
          </a:p>
        </p:txBody>
      </p:sp>
      <p:sp>
        <p:nvSpPr>
          <p:cNvPr name="Freeform 6" id="6"/>
          <p:cNvSpPr/>
          <p:nvPr/>
        </p:nvSpPr>
        <p:spPr>
          <a:xfrm flipH="false" flipV="false" rot="0">
            <a:off x="11469615" y="3101236"/>
            <a:ext cx="6137951" cy="4084527"/>
          </a:xfrm>
          <a:custGeom>
            <a:avLst/>
            <a:gdLst/>
            <a:ahLst/>
            <a:cxnLst/>
            <a:rect r="r" b="b" t="t" l="l"/>
            <a:pathLst>
              <a:path h="4084527" w="6137951">
                <a:moveTo>
                  <a:pt x="0" y="0"/>
                </a:moveTo>
                <a:lnTo>
                  <a:pt x="6137951" y="0"/>
                </a:lnTo>
                <a:lnTo>
                  <a:pt x="6137951" y="4084528"/>
                </a:lnTo>
                <a:lnTo>
                  <a:pt x="0" y="4084528"/>
                </a:lnTo>
                <a:lnTo>
                  <a:pt x="0" y="0"/>
                </a:lnTo>
                <a:close/>
              </a:path>
            </a:pathLst>
          </a:custGeom>
          <a:blipFill>
            <a:blip r:embed="rId2"/>
            <a:stretch>
              <a:fillRect l="0" t="0" r="0" b="0"/>
            </a:stretch>
          </a:blipFill>
        </p:spPr>
      </p:sp>
      <p:sp>
        <p:nvSpPr>
          <p:cNvPr name="TextBox 7" id="7"/>
          <p:cNvSpPr txBox="true"/>
          <p:nvPr/>
        </p:nvSpPr>
        <p:spPr>
          <a:xfrm rot="0">
            <a:off x="2291666" y="1086033"/>
            <a:ext cx="13700331" cy="2636678"/>
          </a:xfrm>
          <a:prstGeom prst="rect">
            <a:avLst/>
          </a:prstGeom>
        </p:spPr>
        <p:txBody>
          <a:bodyPr anchor="t" rtlCol="false" tIns="0" lIns="0" bIns="0" rIns="0">
            <a:spAutoFit/>
          </a:bodyPr>
          <a:lstStyle/>
          <a:p>
            <a:pPr algn="ctr">
              <a:lnSpc>
                <a:spcPts val="10545"/>
              </a:lnSpc>
            </a:pPr>
            <a:r>
              <a:rPr lang="en-US" sz="7532">
                <a:solidFill>
                  <a:srgbClr val="EFE6DD"/>
                </a:solidFill>
                <a:latin typeface="Bobby Jones"/>
                <a:ea typeface="Bobby Jones"/>
                <a:cs typeface="Bobby Jones"/>
                <a:sym typeface="Bobby Jones"/>
              </a:rPr>
              <a:t>Tragedi Trisakti</a:t>
            </a:r>
          </a:p>
          <a:p>
            <a:pPr algn="ctr">
              <a:lnSpc>
                <a:spcPts val="10545"/>
              </a:lnSpc>
              <a:spcBef>
                <a:spcPct val="0"/>
              </a:spcBef>
            </a:pPr>
          </a:p>
        </p:txBody>
      </p:sp>
      <p:sp>
        <p:nvSpPr>
          <p:cNvPr name="TextBox 8" id="8"/>
          <p:cNvSpPr txBox="true"/>
          <p:nvPr/>
        </p:nvSpPr>
        <p:spPr>
          <a:xfrm rot="0">
            <a:off x="717828" y="6119668"/>
            <a:ext cx="13152256" cy="3883300"/>
          </a:xfrm>
          <a:prstGeom prst="rect">
            <a:avLst/>
          </a:prstGeom>
        </p:spPr>
        <p:txBody>
          <a:bodyPr anchor="t" rtlCol="false" tIns="0" lIns="0" bIns="0" rIns="0">
            <a:spAutoFit/>
          </a:bodyPr>
          <a:lstStyle/>
          <a:p>
            <a:pPr algn="just">
              <a:lnSpc>
                <a:spcPts val="4448"/>
              </a:lnSpc>
            </a:pPr>
          </a:p>
          <a:p>
            <a:pPr algn="just">
              <a:lnSpc>
                <a:spcPts val="4448"/>
              </a:lnSpc>
            </a:pPr>
          </a:p>
          <a:p>
            <a:pPr algn="just">
              <a:lnSpc>
                <a:spcPts val="4448"/>
              </a:lnSpc>
            </a:pPr>
            <a:r>
              <a:rPr lang="en-US" sz="3177" b="true">
                <a:solidFill>
                  <a:srgbClr val="634038"/>
                </a:solidFill>
                <a:latin typeface="Century Gothic Paneuropean Bold"/>
                <a:ea typeface="Century Gothic Paneuropean Bold"/>
                <a:cs typeface="Century Gothic Paneuropean Bold"/>
                <a:sym typeface="Century Gothic Paneuropean Bold"/>
              </a:rPr>
              <a:t>Keempat mahasiswa tersebut adalah Elang Mulia Lesmana, Heri Hartanto, Hendriawan Sie, dan Hafidhin Royan. Peristiwa tersebut memicu gelombang demonstrasi yang lebih besar pada 13-14 Mei 1998.</a:t>
            </a:r>
          </a:p>
          <a:p>
            <a:pPr algn="just">
              <a:lnSpc>
                <a:spcPts val="4448"/>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sp>
        <p:nvSpPr>
          <p:cNvPr name="Freeform 2" id="2"/>
          <p:cNvSpPr/>
          <p:nvPr/>
        </p:nvSpPr>
        <p:spPr>
          <a:xfrm flipH="false" flipV="false" rot="0">
            <a:off x="-1175959" y="5138301"/>
            <a:ext cx="6282081" cy="6470308"/>
          </a:xfrm>
          <a:custGeom>
            <a:avLst/>
            <a:gdLst/>
            <a:ahLst/>
            <a:cxnLst/>
            <a:rect r="r" b="b" t="t" l="l"/>
            <a:pathLst>
              <a:path h="6470308" w="6282081">
                <a:moveTo>
                  <a:pt x="0" y="0"/>
                </a:moveTo>
                <a:lnTo>
                  <a:pt x="6282081" y="0"/>
                </a:lnTo>
                <a:lnTo>
                  <a:pt x="6282081" y="6470308"/>
                </a:lnTo>
                <a:lnTo>
                  <a:pt x="0" y="6470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169" y="1028700"/>
            <a:ext cx="18288000" cy="1594516"/>
            <a:chOff x="0" y="0"/>
            <a:chExt cx="4816593" cy="419955"/>
          </a:xfrm>
        </p:grpSpPr>
        <p:sp>
          <p:nvSpPr>
            <p:cNvPr name="Freeform 4" id="4"/>
            <p:cNvSpPr/>
            <p:nvPr/>
          </p:nvSpPr>
          <p:spPr>
            <a:xfrm flipH="false" flipV="false" rot="0">
              <a:off x="0" y="0"/>
              <a:ext cx="4816592" cy="419955"/>
            </a:xfrm>
            <a:custGeom>
              <a:avLst/>
              <a:gdLst/>
              <a:ahLst/>
              <a:cxnLst/>
              <a:rect r="r" b="b" t="t" l="l"/>
              <a:pathLst>
                <a:path h="419955" w="4816592">
                  <a:moveTo>
                    <a:pt x="0" y="0"/>
                  </a:moveTo>
                  <a:lnTo>
                    <a:pt x="4816592" y="0"/>
                  </a:lnTo>
                  <a:lnTo>
                    <a:pt x="4816592" y="419955"/>
                  </a:lnTo>
                  <a:lnTo>
                    <a:pt x="0" y="419955"/>
                  </a:lnTo>
                  <a:close/>
                </a:path>
              </a:pathLst>
            </a:custGeom>
            <a:solidFill>
              <a:srgbClr val="AE4937"/>
            </a:solidFill>
          </p:spPr>
        </p:sp>
        <p:sp>
          <p:nvSpPr>
            <p:cNvPr name="TextBox 5" id="5"/>
            <p:cNvSpPr txBox="true"/>
            <p:nvPr/>
          </p:nvSpPr>
          <p:spPr>
            <a:xfrm>
              <a:off x="0" y="-38100"/>
              <a:ext cx="4816593" cy="45805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384732" y="1096514"/>
            <a:ext cx="16168805" cy="2629162"/>
          </a:xfrm>
          <a:prstGeom prst="rect">
            <a:avLst/>
          </a:prstGeom>
        </p:spPr>
        <p:txBody>
          <a:bodyPr anchor="t" rtlCol="false" tIns="0" lIns="0" bIns="0" rIns="0">
            <a:spAutoFit/>
          </a:bodyPr>
          <a:lstStyle/>
          <a:p>
            <a:pPr algn="ctr">
              <a:lnSpc>
                <a:spcPts val="10513"/>
              </a:lnSpc>
            </a:pPr>
            <a:r>
              <a:rPr lang="en-US" sz="7509">
                <a:solidFill>
                  <a:srgbClr val="EFE6DD"/>
                </a:solidFill>
                <a:latin typeface="Bobby Jones"/>
                <a:ea typeface="Bobby Jones"/>
                <a:cs typeface="Bobby Jones"/>
                <a:sym typeface="Bobby Jones"/>
              </a:rPr>
              <a:t>Kerusuhan dan Penjarahan Massal</a:t>
            </a:r>
          </a:p>
          <a:p>
            <a:pPr algn="ctr">
              <a:lnSpc>
                <a:spcPts val="10513"/>
              </a:lnSpc>
              <a:spcBef>
                <a:spcPct val="0"/>
              </a:spcBef>
            </a:pPr>
          </a:p>
        </p:txBody>
      </p:sp>
      <p:sp>
        <p:nvSpPr>
          <p:cNvPr name="TextBox 7" id="7"/>
          <p:cNvSpPr txBox="true"/>
          <p:nvPr/>
        </p:nvSpPr>
        <p:spPr>
          <a:xfrm rot="0">
            <a:off x="1028700" y="6929186"/>
            <a:ext cx="15874568" cy="3357814"/>
          </a:xfrm>
          <a:prstGeom prst="rect">
            <a:avLst/>
          </a:prstGeom>
        </p:spPr>
        <p:txBody>
          <a:bodyPr anchor="t" rtlCol="false" tIns="0" lIns="0" bIns="0" rIns="0">
            <a:spAutoFit/>
          </a:bodyPr>
          <a:lstStyle/>
          <a:p>
            <a:pPr algn="just">
              <a:lnSpc>
                <a:spcPts val="4448"/>
              </a:lnSpc>
            </a:pPr>
          </a:p>
          <a:p>
            <a:pPr algn="just">
              <a:lnSpc>
                <a:spcPts val="4448"/>
              </a:lnSpc>
            </a:pPr>
            <a:r>
              <a:rPr lang="en-US" sz="3177" b="true">
                <a:solidFill>
                  <a:srgbClr val="634038"/>
                </a:solidFill>
                <a:latin typeface="Century Gothic Paneuropean Bold"/>
                <a:ea typeface="Century Gothic Paneuropean Bold"/>
                <a:cs typeface="Century Gothic Paneuropean Bold"/>
                <a:sym typeface="Century Gothic Paneuropean Bold"/>
              </a:rPr>
              <a:t>Sasaran utama dari para pelaku kerusuhan adalah aset milik masyarakat keturunan Tionghoa di Jakarta. Banyak pertokoan, kantor-kantor, bahkan rumah pribadi yang dianggap milik masyarakat keturunan Tionghoa dibakar, dihancurkan, dan juga dijarah.</a:t>
            </a:r>
          </a:p>
          <a:p>
            <a:pPr algn="just">
              <a:lnSpc>
                <a:spcPts val="4448"/>
              </a:lnSpc>
              <a:spcBef>
                <a:spcPct val="0"/>
              </a:spcBef>
            </a:pPr>
          </a:p>
        </p:txBody>
      </p:sp>
      <p:sp>
        <p:nvSpPr>
          <p:cNvPr name="Freeform 8" id="8"/>
          <p:cNvSpPr/>
          <p:nvPr/>
        </p:nvSpPr>
        <p:spPr>
          <a:xfrm flipH="false" flipV="false" rot="0">
            <a:off x="1028700" y="3036103"/>
            <a:ext cx="6569368" cy="4204396"/>
          </a:xfrm>
          <a:custGeom>
            <a:avLst/>
            <a:gdLst/>
            <a:ahLst/>
            <a:cxnLst/>
            <a:rect r="r" b="b" t="t" l="l"/>
            <a:pathLst>
              <a:path h="4204396" w="6569368">
                <a:moveTo>
                  <a:pt x="0" y="0"/>
                </a:moveTo>
                <a:lnTo>
                  <a:pt x="6569368" y="0"/>
                </a:lnTo>
                <a:lnTo>
                  <a:pt x="6569368" y="4204396"/>
                </a:lnTo>
                <a:lnTo>
                  <a:pt x="0" y="4204396"/>
                </a:lnTo>
                <a:lnTo>
                  <a:pt x="0" y="0"/>
                </a:lnTo>
                <a:close/>
              </a:path>
            </a:pathLst>
          </a:custGeom>
          <a:blipFill>
            <a:blip r:embed="rId4"/>
            <a:stretch>
              <a:fillRect l="0" t="0" r="0" b="0"/>
            </a:stretch>
          </a:blipFill>
        </p:spPr>
      </p:sp>
      <p:sp>
        <p:nvSpPr>
          <p:cNvPr name="TextBox 9" id="9"/>
          <p:cNvSpPr txBox="true"/>
          <p:nvPr/>
        </p:nvSpPr>
        <p:spPr>
          <a:xfrm rot="0">
            <a:off x="8082604" y="2969428"/>
            <a:ext cx="9176696" cy="2795839"/>
          </a:xfrm>
          <a:prstGeom prst="rect">
            <a:avLst/>
          </a:prstGeom>
        </p:spPr>
        <p:txBody>
          <a:bodyPr anchor="t" rtlCol="false" tIns="0" lIns="0" bIns="0" rIns="0">
            <a:spAutoFit/>
          </a:bodyPr>
          <a:lstStyle/>
          <a:p>
            <a:pPr algn="just">
              <a:lnSpc>
                <a:spcPts val="4448"/>
              </a:lnSpc>
              <a:spcBef>
                <a:spcPct val="0"/>
              </a:spcBef>
            </a:pPr>
            <a:r>
              <a:rPr lang="en-US" b="true" sz="3177">
                <a:solidFill>
                  <a:srgbClr val="634038"/>
                </a:solidFill>
                <a:latin typeface="Century Gothic Paneuropean Bold"/>
                <a:ea typeface="Century Gothic Paneuropean Bold"/>
                <a:cs typeface="Century Gothic Paneuropean Bold"/>
                <a:sym typeface="Century Gothic Paneuropean Bold"/>
              </a:rPr>
              <a:t>Akibat peristiwa tragedi Trisakti, terjadilah kerusuhan berupa perusakan pertokoan, rumah, perkantoran, dan kendaraan milik warga. Kerusuhan terjadi di banyak lokasi di ibu kota.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sp>
        <p:nvSpPr>
          <p:cNvPr name="Freeform 2" id="2"/>
          <p:cNvSpPr/>
          <p:nvPr/>
        </p:nvSpPr>
        <p:spPr>
          <a:xfrm flipH="true" flipV="false" rot="0">
            <a:off x="13267178" y="4944284"/>
            <a:ext cx="6282081" cy="6470308"/>
          </a:xfrm>
          <a:custGeom>
            <a:avLst/>
            <a:gdLst/>
            <a:ahLst/>
            <a:cxnLst/>
            <a:rect r="r" b="b" t="t" l="l"/>
            <a:pathLst>
              <a:path h="6470308" w="6282081">
                <a:moveTo>
                  <a:pt x="6282081" y="0"/>
                </a:moveTo>
                <a:lnTo>
                  <a:pt x="0" y="0"/>
                </a:lnTo>
                <a:lnTo>
                  <a:pt x="0" y="6470308"/>
                </a:lnTo>
                <a:lnTo>
                  <a:pt x="6282081" y="6470308"/>
                </a:lnTo>
                <a:lnTo>
                  <a:pt x="628208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169" y="1028700"/>
            <a:ext cx="18288000" cy="1594516"/>
            <a:chOff x="0" y="0"/>
            <a:chExt cx="4816593" cy="419955"/>
          </a:xfrm>
        </p:grpSpPr>
        <p:sp>
          <p:nvSpPr>
            <p:cNvPr name="Freeform 4" id="4"/>
            <p:cNvSpPr/>
            <p:nvPr/>
          </p:nvSpPr>
          <p:spPr>
            <a:xfrm flipH="false" flipV="false" rot="0">
              <a:off x="0" y="0"/>
              <a:ext cx="4816592" cy="419955"/>
            </a:xfrm>
            <a:custGeom>
              <a:avLst/>
              <a:gdLst/>
              <a:ahLst/>
              <a:cxnLst/>
              <a:rect r="r" b="b" t="t" l="l"/>
              <a:pathLst>
                <a:path h="419955" w="4816592">
                  <a:moveTo>
                    <a:pt x="0" y="0"/>
                  </a:moveTo>
                  <a:lnTo>
                    <a:pt x="4816592" y="0"/>
                  </a:lnTo>
                  <a:lnTo>
                    <a:pt x="4816592" y="419955"/>
                  </a:lnTo>
                  <a:lnTo>
                    <a:pt x="0" y="419955"/>
                  </a:lnTo>
                  <a:close/>
                </a:path>
              </a:pathLst>
            </a:custGeom>
            <a:solidFill>
              <a:srgbClr val="AE4937"/>
            </a:solidFill>
          </p:spPr>
        </p:sp>
        <p:sp>
          <p:nvSpPr>
            <p:cNvPr name="TextBox 5" id="5"/>
            <p:cNvSpPr txBox="true"/>
            <p:nvPr/>
          </p:nvSpPr>
          <p:spPr>
            <a:xfrm>
              <a:off x="0" y="-38100"/>
              <a:ext cx="4816593" cy="458055"/>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5461659" y="2919158"/>
            <a:ext cx="7364683" cy="4900862"/>
          </a:xfrm>
          <a:custGeom>
            <a:avLst/>
            <a:gdLst/>
            <a:ahLst/>
            <a:cxnLst/>
            <a:rect r="r" b="b" t="t" l="l"/>
            <a:pathLst>
              <a:path h="4900862" w="7364683">
                <a:moveTo>
                  <a:pt x="0" y="0"/>
                </a:moveTo>
                <a:lnTo>
                  <a:pt x="7364682" y="0"/>
                </a:lnTo>
                <a:lnTo>
                  <a:pt x="7364682" y="4900861"/>
                </a:lnTo>
                <a:lnTo>
                  <a:pt x="0" y="4900861"/>
                </a:lnTo>
                <a:lnTo>
                  <a:pt x="0" y="0"/>
                </a:lnTo>
                <a:close/>
              </a:path>
            </a:pathLst>
          </a:custGeom>
          <a:blipFill>
            <a:blip r:embed="rId4"/>
            <a:stretch>
              <a:fillRect l="0" t="0" r="0" b="0"/>
            </a:stretch>
          </a:blipFill>
        </p:spPr>
      </p:sp>
      <p:sp>
        <p:nvSpPr>
          <p:cNvPr name="TextBox 7" id="7"/>
          <p:cNvSpPr txBox="true"/>
          <p:nvPr/>
        </p:nvSpPr>
        <p:spPr>
          <a:xfrm rot="0">
            <a:off x="1305096" y="8048619"/>
            <a:ext cx="15677807" cy="1656251"/>
          </a:xfrm>
          <a:prstGeom prst="rect">
            <a:avLst/>
          </a:prstGeom>
        </p:spPr>
        <p:txBody>
          <a:bodyPr anchor="t" rtlCol="false" tIns="0" lIns="0" bIns="0" rIns="0">
            <a:spAutoFit/>
          </a:bodyPr>
          <a:lstStyle/>
          <a:p>
            <a:pPr algn="just">
              <a:lnSpc>
                <a:spcPts val="4448"/>
              </a:lnSpc>
              <a:spcBef>
                <a:spcPct val="0"/>
              </a:spcBef>
            </a:pPr>
            <a:r>
              <a:rPr lang="en-US" b="true" sz="3177">
                <a:solidFill>
                  <a:srgbClr val="634038"/>
                </a:solidFill>
                <a:latin typeface="Century Gothic Paneuropean Bold"/>
                <a:ea typeface="Century Gothic Paneuropean Bold"/>
                <a:cs typeface="Century Gothic Paneuropean Bold"/>
                <a:sym typeface="Century Gothic Paneuropean Bold"/>
              </a:rPr>
              <a:t>Pada 20 Mei para demonstran mahasiswa menduduki Gedung MPR/DPR dan mendesak agar Presiden Suharto lengser dari jabatannya. dan mereka mulai menduduki pos pemerintahan penting termasuk Gedung MPR/DPR di Senayan.</a:t>
            </a:r>
          </a:p>
        </p:txBody>
      </p:sp>
      <p:sp>
        <p:nvSpPr>
          <p:cNvPr name="TextBox 8" id="8"/>
          <p:cNvSpPr txBox="true"/>
          <p:nvPr/>
        </p:nvSpPr>
        <p:spPr>
          <a:xfrm rot="0">
            <a:off x="2291666" y="1086033"/>
            <a:ext cx="13700331" cy="2636678"/>
          </a:xfrm>
          <a:prstGeom prst="rect">
            <a:avLst/>
          </a:prstGeom>
        </p:spPr>
        <p:txBody>
          <a:bodyPr anchor="t" rtlCol="false" tIns="0" lIns="0" bIns="0" rIns="0">
            <a:spAutoFit/>
          </a:bodyPr>
          <a:lstStyle/>
          <a:p>
            <a:pPr algn="ctr">
              <a:lnSpc>
                <a:spcPts val="10545"/>
              </a:lnSpc>
            </a:pPr>
            <a:r>
              <a:rPr lang="en-US" sz="7532">
                <a:solidFill>
                  <a:srgbClr val="EFE6DD"/>
                </a:solidFill>
                <a:latin typeface="Bobby Jones"/>
                <a:ea typeface="Bobby Jones"/>
                <a:cs typeface="Bobby Jones"/>
                <a:sym typeface="Bobby Jones"/>
              </a:rPr>
              <a:t>Pendudukan Gedung MPR/DPR</a:t>
            </a:r>
          </a:p>
          <a:p>
            <a:pPr algn="ctr">
              <a:lnSpc>
                <a:spcPts val="10545"/>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1BDA2"/>
        </a:solidFill>
      </p:bgPr>
    </p:bg>
    <p:spTree>
      <p:nvGrpSpPr>
        <p:cNvPr id="1" name=""/>
        <p:cNvGrpSpPr/>
        <p:nvPr/>
      </p:nvGrpSpPr>
      <p:grpSpPr>
        <a:xfrm>
          <a:off x="0" y="0"/>
          <a:ext cx="0" cy="0"/>
          <a:chOff x="0" y="0"/>
          <a:chExt cx="0" cy="0"/>
        </a:xfrm>
      </p:grpSpPr>
      <p:grpSp>
        <p:nvGrpSpPr>
          <p:cNvPr name="Group 2" id="2"/>
          <p:cNvGrpSpPr/>
          <p:nvPr/>
        </p:nvGrpSpPr>
        <p:grpSpPr>
          <a:xfrm rot="0">
            <a:off x="0" y="2289067"/>
            <a:ext cx="18288000" cy="4204252"/>
            <a:chOff x="0" y="0"/>
            <a:chExt cx="4816593" cy="1107293"/>
          </a:xfrm>
        </p:grpSpPr>
        <p:sp>
          <p:nvSpPr>
            <p:cNvPr name="Freeform 3" id="3"/>
            <p:cNvSpPr/>
            <p:nvPr/>
          </p:nvSpPr>
          <p:spPr>
            <a:xfrm flipH="false" flipV="false" rot="0">
              <a:off x="0" y="0"/>
              <a:ext cx="4816592" cy="1107293"/>
            </a:xfrm>
            <a:custGeom>
              <a:avLst/>
              <a:gdLst/>
              <a:ahLst/>
              <a:cxnLst/>
              <a:rect r="r" b="b" t="t" l="l"/>
              <a:pathLst>
                <a:path h="1107293" w="4816592">
                  <a:moveTo>
                    <a:pt x="0" y="0"/>
                  </a:moveTo>
                  <a:lnTo>
                    <a:pt x="4816592" y="0"/>
                  </a:lnTo>
                  <a:lnTo>
                    <a:pt x="4816592" y="1107293"/>
                  </a:lnTo>
                  <a:lnTo>
                    <a:pt x="0" y="1107293"/>
                  </a:lnTo>
                  <a:close/>
                </a:path>
              </a:pathLst>
            </a:custGeom>
            <a:solidFill>
              <a:srgbClr val="A34023"/>
            </a:solidFill>
          </p:spPr>
        </p:sp>
        <p:sp>
          <p:nvSpPr>
            <p:cNvPr name="TextBox 4" id="4"/>
            <p:cNvSpPr txBox="true"/>
            <p:nvPr/>
          </p:nvSpPr>
          <p:spPr>
            <a:xfrm>
              <a:off x="0" y="-38100"/>
              <a:ext cx="4816593" cy="114539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923156" y="2289067"/>
            <a:ext cx="6994481" cy="4214175"/>
          </a:xfrm>
          <a:custGeom>
            <a:avLst/>
            <a:gdLst/>
            <a:ahLst/>
            <a:cxnLst/>
            <a:rect r="r" b="b" t="t" l="l"/>
            <a:pathLst>
              <a:path h="4214175" w="6994481">
                <a:moveTo>
                  <a:pt x="0" y="0"/>
                </a:moveTo>
                <a:lnTo>
                  <a:pt x="6994481" y="0"/>
                </a:lnTo>
                <a:lnTo>
                  <a:pt x="6994481" y="4214175"/>
                </a:lnTo>
                <a:lnTo>
                  <a:pt x="0" y="4214175"/>
                </a:lnTo>
                <a:lnTo>
                  <a:pt x="0" y="0"/>
                </a:lnTo>
                <a:close/>
              </a:path>
            </a:pathLst>
          </a:custGeom>
          <a:blipFill>
            <a:blip r:embed="rId2"/>
            <a:stretch>
              <a:fillRect l="0" t="0" r="0" b="0"/>
            </a:stretch>
          </a:blipFill>
        </p:spPr>
      </p:sp>
      <p:sp>
        <p:nvSpPr>
          <p:cNvPr name="TextBox 6" id="6"/>
          <p:cNvSpPr txBox="true"/>
          <p:nvPr/>
        </p:nvSpPr>
        <p:spPr>
          <a:xfrm rot="0">
            <a:off x="1363027" y="44420"/>
            <a:ext cx="15561946" cy="2016185"/>
          </a:xfrm>
          <a:prstGeom prst="rect">
            <a:avLst/>
          </a:prstGeom>
        </p:spPr>
        <p:txBody>
          <a:bodyPr anchor="t" rtlCol="false" tIns="0" lIns="0" bIns="0" rIns="0">
            <a:spAutoFit/>
          </a:bodyPr>
          <a:lstStyle/>
          <a:p>
            <a:pPr algn="ctr">
              <a:lnSpc>
                <a:spcPts val="8046"/>
              </a:lnSpc>
              <a:spcBef>
                <a:spcPct val="0"/>
              </a:spcBef>
            </a:pPr>
            <a:r>
              <a:rPr lang="en-US" sz="5747">
                <a:solidFill>
                  <a:srgbClr val="7A301A"/>
                </a:solidFill>
                <a:latin typeface="Bobby Jones"/>
                <a:ea typeface="Bobby Jones"/>
                <a:cs typeface="Bobby Jones"/>
                <a:sym typeface="Bobby Jones"/>
              </a:rPr>
              <a:t>Pengunduran diri Suharto dari jabatan presiden di Istana Negara pada 21 Mei 1998</a:t>
            </a:r>
          </a:p>
        </p:txBody>
      </p:sp>
      <p:sp>
        <p:nvSpPr>
          <p:cNvPr name="TextBox 7" id="7"/>
          <p:cNvSpPr txBox="true"/>
          <p:nvPr/>
        </p:nvSpPr>
        <p:spPr>
          <a:xfrm rot="0">
            <a:off x="231176" y="6426645"/>
            <a:ext cx="17825648" cy="4481764"/>
          </a:xfrm>
          <a:prstGeom prst="rect">
            <a:avLst/>
          </a:prstGeom>
        </p:spPr>
        <p:txBody>
          <a:bodyPr anchor="t" rtlCol="false" tIns="0" lIns="0" bIns="0" rIns="0">
            <a:spAutoFit/>
          </a:bodyPr>
          <a:lstStyle/>
          <a:p>
            <a:pPr algn="just">
              <a:lnSpc>
                <a:spcPts val="4448"/>
              </a:lnSpc>
            </a:pPr>
            <a:r>
              <a:rPr lang="en-US" sz="3177" b="true">
                <a:solidFill>
                  <a:srgbClr val="634038"/>
                </a:solidFill>
                <a:latin typeface="Century Gothic Paneuropean Bold"/>
                <a:ea typeface="Century Gothic Paneuropean Bold"/>
                <a:cs typeface="Century Gothic Paneuropean Bold"/>
                <a:sym typeface="Century Gothic Paneuropean Bold"/>
              </a:rPr>
              <a:t>Akibat ketidakstabilan politik dan ekonomi, desakan dari badan legislatif dan seluruh rakyat Indonesia, suatu peristiwa bersejarah terjadi. Pada 21 Mei 1998, Presiden Suharto secara resmi mengumumkan untuk meletakkan jabatannya.</a:t>
            </a:r>
          </a:p>
          <a:p>
            <a:pPr algn="just">
              <a:lnSpc>
                <a:spcPts val="4448"/>
              </a:lnSpc>
            </a:pPr>
            <a:r>
              <a:rPr lang="en-US" sz="3177" b="true">
                <a:solidFill>
                  <a:srgbClr val="634038"/>
                </a:solidFill>
                <a:latin typeface="Century Gothic Paneuropean Bold"/>
                <a:ea typeface="Century Gothic Paneuropean Bold"/>
                <a:cs typeface="Century Gothic Paneuropean Bold"/>
                <a:sym typeface="Century Gothic Paneuropean Bold"/>
              </a:rPr>
              <a:t>Soeharto </a:t>
            </a:r>
            <a:r>
              <a:rPr lang="en-US" sz="3177" b="true">
                <a:solidFill>
                  <a:srgbClr val="634038"/>
                </a:solidFill>
                <a:latin typeface="Century Gothic Paneuropean Bold"/>
                <a:ea typeface="Century Gothic Paneuropean Bold"/>
                <a:cs typeface="Century Gothic Paneuropean Bold"/>
                <a:sym typeface="Century Gothic Paneuropean Bold"/>
              </a:rPr>
              <a:t>kemudian menunjuk wakilnya, B.J.Habibie, untuk menggantikan posisinya sebagai Presiden RI di Istana Negara. Dengan lengsernya Suharto dan majunya B.J.Habibie sebagai presiden, maka menandai dimulainya masa reformasi di Republik Indonesia.</a:t>
            </a:r>
          </a:p>
          <a:p>
            <a:pPr algn="just">
              <a:lnSpc>
                <a:spcPts val="4448"/>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DAGfjEq0sNQ</dc:identifier>
  <dcterms:modified xsi:type="dcterms:W3CDTF">2011-08-01T06:04:30Z</dcterms:modified>
  <cp:revision>1</cp:revision>
  <dc:title>INDONESIA MASA REFORMASI</dc:title>
</cp:coreProperties>
</file>