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arlow Bold" charset="1" panose="00000800000000000000"/>
      <p:regular r:id="rId13"/>
    </p:embeddedFont>
    <p:embeddedFont>
      <p:font typeface="Now" charset="1" panose="00000500000000000000"/>
      <p:regular r:id="rId14"/>
    </p:embeddedFont>
    <p:embeddedFont>
      <p:font typeface="Now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7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01759" y="910443"/>
            <a:ext cx="10257541" cy="5185000"/>
            <a:chOff x="0" y="0"/>
            <a:chExt cx="4551148" cy="23005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1149" cy="2300523"/>
            </a:xfrm>
            <a:custGeom>
              <a:avLst/>
              <a:gdLst/>
              <a:ahLst/>
              <a:cxnLst/>
              <a:rect r="r" b="b" t="t" l="l"/>
              <a:pathLst>
                <a:path h="2300523" w="4551149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3"/>
                  </a:lnTo>
                  <a:cubicBezTo>
                    <a:pt x="4551149" y="2244642"/>
                    <a:pt x="4495268" y="2300523"/>
                    <a:pt x="4426688" y="23005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-5375368">
              <a:off x="1089772" y="52420"/>
              <a:ext cx="260762" cy="1039269"/>
            </a:xfrm>
            <a:custGeom>
              <a:avLst/>
              <a:gdLst/>
              <a:ahLst/>
              <a:cxnLst/>
              <a:rect r="r" b="b" t="t" l="l"/>
              <a:pathLst>
                <a:path h="1039269" w="260762">
                  <a:moveTo>
                    <a:pt x="0" y="0"/>
                  </a:moveTo>
                  <a:lnTo>
                    <a:pt x="260762" y="0"/>
                  </a:lnTo>
                  <a:lnTo>
                    <a:pt x="260762" y="1039268"/>
                  </a:lnTo>
                  <a:lnTo>
                    <a:pt x="0" y="1039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5080"/>
                <a:ext cx="1200098" cy="434340"/>
              </a:xfrm>
              <a:custGeom>
                <a:avLst/>
                <a:gdLst/>
                <a:ahLst/>
                <a:cxnLst/>
                <a:rect r="r" b="b" t="t" l="l"/>
                <a:pathLst>
                  <a:path h="434340" w="1200098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9" y="0"/>
                      <a:pt x="880058" y="3810"/>
                      <a:pt x="867358" y="21590"/>
                    </a:cubicBezTo>
                    <a:cubicBezTo>
                      <a:pt x="855928" y="39370"/>
                      <a:pt x="859739" y="62230"/>
                      <a:pt x="877519" y="74930"/>
                    </a:cubicBezTo>
                    <a:lnTo>
                      <a:pt x="103626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9" y="417830"/>
                    </a:cubicBezTo>
                    <a:cubicBezTo>
                      <a:pt x="874978" y="429260"/>
                      <a:pt x="886409" y="434340"/>
                      <a:pt x="899109" y="434340"/>
                    </a:cubicBezTo>
                    <a:cubicBezTo>
                      <a:pt x="906728" y="434340"/>
                      <a:pt x="914348" y="431800"/>
                      <a:pt x="920698" y="427990"/>
                    </a:cubicBezTo>
                    <a:lnTo>
                      <a:pt x="1183589" y="251460"/>
                    </a:lnTo>
                    <a:cubicBezTo>
                      <a:pt x="1193748" y="243840"/>
                      <a:pt x="1200098" y="232410"/>
                      <a:pt x="1200098" y="219710"/>
                    </a:cubicBezTo>
                    <a:cubicBezTo>
                      <a:pt x="1200098" y="207010"/>
                      <a:pt x="1193748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Freeform 13" id="13"/>
          <p:cNvSpPr/>
          <p:nvPr/>
        </p:nvSpPr>
        <p:spPr>
          <a:xfrm flipH="false" flipV="false" rot="0">
            <a:off x="191535" y="2356970"/>
            <a:ext cx="9144000" cy="8229600"/>
          </a:xfrm>
          <a:custGeom>
            <a:avLst/>
            <a:gdLst/>
            <a:ahLst/>
            <a:cxnLst/>
            <a:rect r="r" b="b" t="t" l="l"/>
            <a:pathLst>
              <a:path h="8229600" w="91440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8240003" y="1360738"/>
            <a:ext cx="8669403" cy="4284411"/>
            <a:chOff x="0" y="0"/>
            <a:chExt cx="11559204" cy="571254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244244"/>
              <a:ext cx="11559204" cy="4632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31"/>
                </a:lnSpc>
              </a:pPr>
              <a:r>
                <a:rPr lang="en-US" sz="13131" b="true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HARMONI SOSIAL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464695" y="5183945"/>
              <a:ext cx="8629814" cy="5286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9"/>
                </a:lnSpc>
                <a:spcBef>
                  <a:spcPct val="0"/>
                </a:spcBef>
              </a:pPr>
              <a:r>
                <a:rPr lang="en-US" sz="2413">
                  <a:solidFill>
                    <a:srgbClr val="191919"/>
                  </a:solidFill>
                  <a:latin typeface="Now"/>
                  <a:ea typeface="Now"/>
                  <a:cs typeface="Now"/>
                  <a:sym typeface="Now"/>
                </a:rPr>
                <a:t>SOSIOLOGI XI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7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128031"/>
            <a:ext cx="16230600" cy="6030939"/>
            <a:chOff x="0" y="0"/>
            <a:chExt cx="5490351" cy="20400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90351" cy="2040096"/>
            </a:xfrm>
            <a:custGeom>
              <a:avLst/>
              <a:gdLst/>
              <a:ahLst/>
              <a:cxnLst/>
              <a:rect r="r" b="b" t="t" l="l"/>
              <a:pathLst>
                <a:path h="2040096" w="5490351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6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6"/>
                    <a:pt x="5365891" y="20400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12739" y="3632927"/>
            <a:ext cx="13062521" cy="3021146"/>
            <a:chOff x="0" y="0"/>
            <a:chExt cx="17416695" cy="402819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3507507" y="3418172"/>
              <a:ext cx="10401680" cy="6142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3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0500"/>
              <a:ext cx="17416695" cy="243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29"/>
                </a:lnSpc>
              </a:pPr>
              <a:r>
                <a:rPr lang="en-US" b="true" sz="6024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Prinsip-prinsip dalam membangun harmoni sosial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599659"/>
            <a:ext cx="1830230" cy="858081"/>
            <a:chOff x="0" y="0"/>
            <a:chExt cx="2440306" cy="114410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-5375368">
              <a:off x="1089772" y="52420"/>
              <a:ext cx="260762" cy="1039269"/>
            </a:xfrm>
            <a:custGeom>
              <a:avLst/>
              <a:gdLst/>
              <a:ahLst/>
              <a:cxnLst/>
              <a:rect r="r" b="b" t="t" l="l"/>
              <a:pathLst>
                <a:path h="1039269" w="260762">
                  <a:moveTo>
                    <a:pt x="0" y="0"/>
                  </a:moveTo>
                  <a:lnTo>
                    <a:pt x="260762" y="0"/>
                  </a:lnTo>
                  <a:lnTo>
                    <a:pt x="260762" y="1039268"/>
                  </a:lnTo>
                  <a:lnTo>
                    <a:pt x="0" y="1039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-5080"/>
                <a:ext cx="1200098" cy="434340"/>
              </a:xfrm>
              <a:custGeom>
                <a:avLst/>
                <a:gdLst/>
                <a:ahLst/>
                <a:cxnLst/>
                <a:rect r="r" b="b" t="t" l="l"/>
                <a:pathLst>
                  <a:path h="434340" w="1200098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9" y="0"/>
                      <a:pt x="880058" y="3810"/>
                      <a:pt x="867358" y="21590"/>
                    </a:cubicBezTo>
                    <a:cubicBezTo>
                      <a:pt x="855928" y="39370"/>
                      <a:pt x="859739" y="62230"/>
                      <a:pt x="877519" y="74930"/>
                    </a:cubicBezTo>
                    <a:lnTo>
                      <a:pt x="103626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9" y="417830"/>
                    </a:cubicBezTo>
                    <a:cubicBezTo>
                      <a:pt x="874978" y="429260"/>
                      <a:pt x="886409" y="434340"/>
                      <a:pt x="899109" y="434340"/>
                    </a:cubicBezTo>
                    <a:cubicBezTo>
                      <a:pt x="906728" y="434340"/>
                      <a:pt x="914348" y="431800"/>
                      <a:pt x="920698" y="427990"/>
                    </a:cubicBezTo>
                    <a:lnTo>
                      <a:pt x="1183589" y="251460"/>
                    </a:lnTo>
                    <a:cubicBezTo>
                      <a:pt x="1193748" y="243840"/>
                      <a:pt x="1200098" y="232410"/>
                      <a:pt x="1200098" y="219710"/>
                    </a:cubicBezTo>
                    <a:cubicBezTo>
                      <a:pt x="1200098" y="207010"/>
                      <a:pt x="1193748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79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2549106" cy="6976729"/>
            <a:chOff x="0" y="0"/>
            <a:chExt cx="4245006" cy="23600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5006" cy="2360030"/>
            </a:xfrm>
            <a:custGeom>
              <a:avLst/>
              <a:gdLst/>
              <a:ahLst/>
              <a:cxnLst/>
              <a:rect r="r" b="b" t="t" l="l"/>
              <a:pathLst>
                <a:path h="2360030" w="4245006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30"/>
                    <a:pt x="4120547" y="23600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-5375368">
              <a:off x="1089772" y="52420"/>
              <a:ext cx="260762" cy="1039269"/>
            </a:xfrm>
            <a:custGeom>
              <a:avLst/>
              <a:gdLst/>
              <a:ahLst/>
              <a:cxnLst/>
              <a:rect r="r" b="b" t="t" l="l"/>
              <a:pathLst>
                <a:path h="1039269" w="260762">
                  <a:moveTo>
                    <a:pt x="0" y="0"/>
                  </a:moveTo>
                  <a:lnTo>
                    <a:pt x="260762" y="0"/>
                  </a:lnTo>
                  <a:lnTo>
                    <a:pt x="260762" y="1039268"/>
                  </a:lnTo>
                  <a:lnTo>
                    <a:pt x="0" y="1039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610691" y="4347498"/>
            <a:ext cx="5842973" cy="5769935"/>
          </a:xfrm>
          <a:custGeom>
            <a:avLst/>
            <a:gdLst/>
            <a:ahLst/>
            <a:cxnLst/>
            <a:rect r="r" b="b" t="t" l="l"/>
            <a:pathLst>
              <a:path h="5769935" w="5842973">
                <a:moveTo>
                  <a:pt x="0" y="0"/>
                </a:moveTo>
                <a:lnTo>
                  <a:pt x="5842972" y="0"/>
                </a:lnTo>
                <a:lnTo>
                  <a:pt x="5842972" y="5769936"/>
                </a:lnTo>
                <a:lnTo>
                  <a:pt x="0" y="5769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966080" y="2194518"/>
            <a:ext cx="9644610" cy="4645093"/>
            <a:chOff x="0" y="0"/>
            <a:chExt cx="12859480" cy="619345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22225"/>
              <a:ext cx="12859480" cy="1419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99"/>
                </a:lnSpc>
              </a:pPr>
              <a:r>
                <a:rPr lang="en-US" sz="6999" b="true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Hakikat Harmoni Sosial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220050"/>
              <a:ext cx="8851632" cy="3979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30"/>
                </a:lnSpc>
              </a:pPr>
              <a:r>
                <a:rPr lang="en-US" sz="2600">
                  <a:solidFill>
                    <a:srgbClr val="191919"/>
                  </a:solidFill>
                  <a:latin typeface="Now"/>
                  <a:ea typeface="Now"/>
                  <a:cs typeface="Now"/>
                  <a:sym typeface="Now"/>
                </a:rPr>
                <a:t>kondisi masyarakat yang selaras, bersatu, dan bekerja sama. Harmoni sosial dapat terwujud ketika masyarakat dapat mengatasi perbedaan-perbedaan yang ada, seperti latar belakang, ras, suku, dan agama.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93230" y="1028700"/>
            <a:ext cx="9166070" cy="8229600"/>
            <a:chOff x="0" y="0"/>
            <a:chExt cx="3100621" cy="27838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00621" cy="2783840"/>
            </a:xfrm>
            <a:custGeom>
              <a:avLst/>
              <a:gdLst/>
              <a:ahLst/>
              <a:cxnLst/>
              <a:rect r="r" b="b" t="t" l="l"/>
              <a:pathLst>
                <a:path h="2783840" w="3100621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-5080"/>
                <a:ext cx="1200098" cy="434340"/>
              </a:xfrm>
              <a:custGeom>
                <a:avLst/>
                <a:gdLst/>
                <a:ahLst/>
                <a:cxnLst/>
                <a:rect r="r" b="b" t="t" l="l"/>
                <a:pathLst>
                  <a:path h="434340" w="1200098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9" y="0"/>
                      <a:pt x="880058" y="3810"/>
                      <a:pt x="867358" y="21590"/>
                    </a:cubicBezTo>
                    <a:cubicBezTo>
                      <a:pt x="855928" y="39370"/>
                      <a:pt x="859739" y="62230"/>
                      <a:pt x="877519" y="74930"/>
                    </a:cubicBezTo>
                    <a:lnTo>
                      <a:pt x="103626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9" y="417830"/>
                    </a:cubicBezTo>
                    <a:cubicBezTo>
                      <a:pt x="874978" y="429260"/>
                      <a:pt x="886409" y="434340"/>
                      <a:pt x="899109" y="434340"/>
                    </a:cubicBezTo>
                    <a:cubicBezTo>
                      <a:pt x="906728" y="434340"/>
                      <a:pt x="914348" y="431800"/>
                      <a:pt x="920698" y="427990"/>
                    </a:cubicBezTo>
                    <a:lnTo>
                      <a:pt x="1183589" y="251460"/>
                    </a:lnTo>
                    <a:cubicBezTo>
                      <a:pt x="1193748" y="243840"/>
                      <a:pt x="1200098" y="232410"/>
                      <a:pt x="1200098" y="219710"/>
                    </a:cubicBezTo>
                    <a:cubicBezTo>
                      <a:pt x="1200098" y="207010"/>
                      <a:pt x="1193748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028700" y="1028700"/>
            <a:ext cx="6505624" cy="6488114"/>
            <a:chOff x="0" y="0"/>
            <a:chExt cx="2200668" cy="21947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00668" cy="2194745"/>
            </a:xfrm>
            <a:custGeom>
              <a:avLst/>
              <a:gdLst/>
              <a:ahLst/>
              <a:cxnLst/>
              <a:rect r="r" b="b" t="t" l="l"/>
              <a:pathLst>
                <a:path h="2194745" w="2200668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728218" y="1719463"/>
            <a:ext cx="5106589" cy="510658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6679" t="0" r="-16679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230043" y="2639791"/>
            <a:ext cx="6892443" cy="5007418"/>
            <a:chOff x="0" y="0"/>
            <a:chExt cx="9189924" cy="667655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9189924" cy="1419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b="true" sz="6999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Integrasi Sosial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04591" y="2030050"/>
              <a:ext cx="7780742" cy="4652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30"/>
                </a:lnSpc>
              </a:pPr>
              <a:r>
                <a:rPr lang="en-US" sz="2600">
                  <a:solidFill>
                    <a:srgbClr val="191919"/>
                  </a:solidFill>
                  <a:latin typeface="Now"/>
                  <a:ea typeface="Now"/>
                  <a:cs typeface="Now"/>
                  <a:sym typeface="Now"/>
                </a:rPr>
                <a:t> proses penyesuaian unsur-unsur yang berbeda dalam masyarakat sehingga dapat menjadi satu kesatuan. Integrasi sosial dapat menciptakan pola kehidupan yang damai dan sejahtera bagi masyarakat.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B1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6134099"/>
            <a:chOff x="0" y="0"/>
            <a:chExt cx="5490351" cy="20749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90351" cy="2074992"/>
            </a:xfrm>
            <a:custGeom>
              <a:avLst/>
              <a:gdLst/>
              <a:ahLst/>
              <a:cxnLst/>
              <a:rect r="r" b="b" t="t" l="l"/>
              <a:pathLst>
                <a:path h="2074992" w="5490351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2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8781944" y="5019991"/>
            <a:ext cx="9115077" cy="5734046"/>
          </a:xfrm>
          <a:custGeom>
            <a:avLst/>
            <a:gdLst/>
            <a:ahLst/>
            <a:cxnLst/>
            <a:rect r="r" b="b" t="t" l="l"/>
            <a:pathLst>
              <a:path h="5734046" w="9115077">
                <a:moveTo>
                  <a:pt x="0" y="0"/>
                </a:moveTo>
                <a:lnTo>
                  <a:pt x="9115077" y="0"/>
                </a:lnTo>
                <a:lnTo>
                  <a:pt x="9115077" y="5734046"/>
                </a:lnTo>
                <a:lnTo>
                  <a:pt x="0" y="5734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43815" y="3154045"/>
            <a:ext cx="9412259" cy="210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76"/>
              </a:lnSpc>
            </a:pPr>
            <a:r>
              <a:rPr lang="en-US" b="true" sz="2759">
                <a:solidFill>
                  <a:srgbClr val="191919"/>
                </a:solidFill>
                <a:latin typeface="Now Bold"/>
                <a:ea typeface="Now Bold"/>
                <a:cs typeface="Now Bold"/>
                <a:sym typeface="Now Bold"/>
              </a:rPr>
              <a:t>kondisi di mana semua orang dalam suatu masyarakat memiliki status, hak, dan kesempatan yang sama. Kesetaraan sosial merupakan salah satu bentuk keadilan sosial.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43815" y="1838641"/>
            <a:ext cx="7488914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true">
                <a:solidFill>
                  <a:srgbClr val="191919"/>
                </a:solidFill>
                <a:latin typeface="Barlow Bold"/>
                <a:ea typeface="Barlow Bold"/>
                <a:cs typeface="Barlow Bold"/>
                <a:sym typeface="Barlow Bold"/>
              </a:rPr>
              <a:t>Kesetaraan Sosial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-5080"/>
                <a:ext cx="1200098" cy="434340"/>
              </a:xfrm>
              <a:custGeom>
                <a:avLst/>
                <a:gdLst/>
                <a:ahLst/>
                <a:cxnLst/>
                <a:rect r="r" b="b" t="t" l="l"/>
                <a:pathLst>
                  <a:path h="434340" w="1200098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9" y="0"/>
                      <a:pt x="880058" y="3810"/>
                      <a:pt x="867358" y="21590"/>
                    </a:cubicBezTo>
                    <a:cubicBezTo>
                      <a:pt x="855928" y="39370"/>
                      <a:pt x="859739" y="62230"/>
                      <a:pt x="877519" y="74930"/>
                    </a:cubicBezTo>
                    <a:lnTo>
                      <a:pt x="103626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9" y="417830"/>
                    </a:cubicBezTo>
                    <a:cubicBezTo>
                      <a:pt x="874978" y="429260"/>
                      <a:pt x="886409" y="434340"/>
                      <a:pt x="899109" y="434340"/>
                    </a:cubicBezTo>
                    <a:cubicBezTo>
                      <a:pt x="906728" y="434340"/>
                      <a:pt x="914348" y="431800"/>
                      <a:pt x="920698" y="427990"/>
                    </a:cubicBezTo>
                    <a:lnTo>
                      <a:pt x="1183589" y="251460"/>
                    </a:lnTo>
                    <a:cubicBezTo>
                      <a:pt x="1193748" y="243840"/>
                      <a:pt x="1200098" y="232410"/>
                      <a:pt x="1200098" y="219710"/>
                    </a:cubicBezTo>
                    <a:cubicBezTo>
                      <a:pt x="1200098" y="207010"/>
                      <a:pt x="1193748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7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3354075" cy="6345966"/>
            <a:chOff x="0" y="0"/>
            <a:chExt cx="5147373" cy="24460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47374" cy="2446074"/>
            </a:xfrm>
            <a:custGeom>
              <a:avLst/>
              <a:gdLst/>
              <a:ahLst/>
              <a:cxnLst/>
              <a:rect r="r" b="b" t="t" l="l"/>
              <a:pathLst>
                <a:path h="2446074" w="51473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4" y="55880"/>
                    <a:pt x="5147374" y="124460"/>
                  </a:cubicBezTo>
                  <a:lnTo>
                    <a:pt x="5147374" y="2321614"/>
                  </a:lnTo>
                  <a:cubicBezTo>
                    <a:pt x="5147374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8505667" y="4586398"/>
            <a:ext cx="8971430" cy="5576534"/>
          </a:xfrm>
          <a:custGeom>
            <a:avLst/>
            <a:gdLst/>
            <a:ahLst/>
            <a:cxnLst/>
            <a:rect r="r" b="b" t="t" l="l"/>
            <a:pathLst>
              <a:path h="5576534" w="8971430">
                <a:moveTo>
                  <a:pt x="8971430" y="0"/>
                </a:moveTo>
                <a:lnTo>
                  <a:pt x="0" y="0"/>
                </a:lnTo>
                <a:lnTo>
                  <a:pt x="0" y="5576535"/>
                </a:lnTo>
                <a:lnTo>
                  <a:pt x="8971430" y="5576535"/>
                </a:lnTo>
                <a:lnTo>
                  <a:pt x="89714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956311" y="2287484"/>
            <a:ext cx="9310644" cy="3469934"/>
            <a:chOff x="0" y="0"/>
            <a:chExt cx="12414191" cy="462657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995139"/>
              <a:ext cx="11031833" cy="26335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30"/>
                </a:lnSpc>
              </a:pPr>
              <a:r>
                <a:rPr lang="en-US" sz="2600">
                  <a:solidFill>
                    <a:srgbClr val="191919"/>
                  </a:solidFill>
                  <a:latin typeface="Now"/>
                  <a:ea typeface="Now"/>
                  <a:cs typeface="Now"/>
                  <a:sym typeface="Now"/>
                </a:rPr>
                <a:t>Inklusi sosial adalah konsep yang mendorong kesetaraan kesempatan bagi setiap individu dan kelompok masyarakat. Inklusi sosial bertujuan untuk mewujudkan masyarakat yang adil dan merata.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22225"/>
              <a:ext cx="12414191" cy="1419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99"/>
                </a:lnSpc>
              </a:pPr>
              <a:r>
                <a:rPr lang="en-US" sz="6999" b="true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Inklusi Sosial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-5375368">
              <a:off x="1089772" y="52420"/>
              <a:ext cx="260762" cy="1039269"/>
            </a:xfrm>
            <a:custGeom>
              <a:avLst/>
              <a:gdLst/>
              <a:ahLst/>
              <a:cxnLst/>
              <a:rect r="r" b="b" t="t" l="l"/>
              <a:pathLst>
                <a:path h="1039269" w="260762">
                  <a:moveTo>
                    <a:pt x="0" y="0"/>
                  </a:moveTo>
                  <a:lnTo>
                    <a:pt x="260762" y="0"/>
                  </a:lnTo>
                  <a:lnTo>
                    <a:pt x="260762" y="1039268"/>
                  </a:lnTo>
                  <a:lnTo>
                    <a:pt x="0" y="1039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79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68915" y="1028700"/>
            <a:ext cx="13590385" cy="8229600"/>
            <a:chOff x="0" y="0"/>
            <a:chExt cx="5238460" cy="31721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38460" cy="3172127"/>
            </a:xfrm>
            <a:custGeom>
              <a:avLst/>
              <a:gdLst/>
              <a:ahLst/>
              <a:cxnLst/>
              <a:rect r="r" b="b" t="t" l="l"/>
              <a:pathLst>
                <a:path h="3172127" w="5238460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4068" y="3764881"/>
            <a:ext cx="4944077" cy="5493419"/>
          </a:xfrm>
          <a:custGeom>
            <a:avLst/>
            <a:gdLst/>
            <a:ahLst/>
            <a:cxnLst/>
            <a:rect r="r" b="b" t="t" l="l"/>
            <a:pathLst>
              <a:path h="5493419" w="4944077">
                <a:moveTo>
                  <a:pt x="0" y="0"/>
                </a:moveTo>
                <a:lnTo>
                  <a:pt x="4944077" y="0"/>
                </a:lnTo>
                <a:lnTo>
                  <a:pt x="4944077" y="5493419"/>
                </a:lnTo>
                <a:lnTo>
                  <a:pt x="0" y="549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46061" y="5143500"/>
            <a:ext cx="5413239" cy="4921126"/>
          </a:xfrm>
          <a:custGeom>
            <a:avLst/>
            <a:gdLst/>
            <a:ahLst/>
            <a:cxnLst/>
            <a:rect r="r" b="b" t="t" l="l"/>
            <a:pathLst>
              <a:path h="4921126" w="5413239">
                <a:moveTo>
                  <a:pt x="0" y="0"/>
                </a:moveTo>
                <a:lnTo>
                  <a:pt x="5413239" y="0"/>
                </a:lnTo>
                <a:lnTo>
                  <a:pt x="5413239" y="4921126"/>
                </a:lnTo>
                <a:lnTo>
                  <a:pt x="0" y="4921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835237" y="2960702"/>
            <a:ext cx="11257741" cy="2766946"/>
            <a:chOff x="0" y="0"/>
            <a:chExt cx="15010322" cy="368926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5010322" cy="1419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b="true" sz="6999">
                  <a:solidFill>
                    <a:srgbClr val="191919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Kohesi Sosial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33038"/>
              <a:ext cx="15010322" cy="19604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30"/>
                </a:lnSpc>
              </a:pPr>
              <a:r>
                <a:rPr lang="en-US" b="true" sz="2600">
                  <a:solidFill>
                    <a:srgbClr val="191919"/>
                  </a:solidFill>
                  <a:latin typeface="Now Bold"/>
                  <a:ea typeface="Now Bold"/>
                  <a:cs typeface="Now Bold"/>
                  <a:sym typeface="Now Bold"/>
                </a:rPr>
                <a:t>ikatan yang membuat masyarakat tetap bersatu dan terintegrasi. Kohesi sosial dapat memperkuat rasa saling percaya dan saling terikat. 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08497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6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-5375368">
              <a:off x="1089772" y="52420"/>
              <a:ext cx="260762" cy="1039269"/>
            </a:xfrm>
            <a:custGeom>
              <a:avLst/>
              <a:gdLst/>
              <a:ahLst/>
              <a:cxnLst/>
              <a:rect r="r" b="b" t="t" l="l"/>
              <a:pathLst>
                <a:path h="1039269" w="260762">
                  <a:moveTo>
                    <a:pt x="0" y="0"/>
                  </a:moveTo>
                  <a:lnTo>
                    <a:pt x="260762" y="0"/>
                  </a:lnTo>
                  <a:lnTo>
                    <a:pt x="260762" y="1039268"/>
                  </a:lnTo>
                  <a:lnTo>
                    <a:pt x="0" y="1039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DAGfuNY6jjo</dc:identifier>
  <dcterms:modified xsi:type="dcterms:W3CDTF">2011-08-01T06:04:30Z</dcterms:modified>
  <cp:revision>1</cp:revision>
  <dc:title>HARMONI SOSIAL</dc:title>
</cp:coreProperties>
</file>