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TT Hoves" charset="1" panose="02000003020000060003"/>
      <p:regular r:id="rId12"/>
    </p:embeddedFont>
    <p:embeddedFont>
      <p:font typeface="Cy Grotesk Key Bold" charset="1" panose="00000800000000000000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TT Hoves Bold" charset="1" panose="020000030200000600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40586">
            <a:off x="-2674450" y="798371"/>
            <a:ext cx="6731779" cy="4114800"/>
          </a:xfrm>
          <a:custGeom>
            <a:avLst/>
            <a:gdLst/>
            <a:ahLst/>
            <a:cxnLst/>
            <a:rect r="r" b="b" t="t" l="l"/>
            <a:pathLst>
              <a:path h="4114800" w="6731779">
                <a:moveTo>
                  <a:pt x="0" y="0"/>
                </a:moveTo>
                <a:lnTo>
                  <a:pt x="6731779" y="0"/>
                </a:lnTo>
                <a:lnTo>
                  <a:pt x="6731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16917">
            <a:off x="14192029" y="5725461"/>
            <a:ext cx="5453480" cy="3585663"/>
          </a:xfrm>
          <a:custGeom>
            <a:avLst/>
            <a:gdLst/>
            <a:ahLst/>
            <a:cxnLst/>
            <a:rect r="r" b="b" t="t" l="l"/>
            <a:pathLst>
              <a:path h="3585663" w="5453480">
                <a:moveTo>
                  <a:pt x="0" y="0"/>
                </a:moveTo>
                <a:lnTo>
                  <a:pt x="5453480" y="0"/>
                </a:lnTo>
                <a:lnTo>
                  <a:pt x="5453480" y="3585664"/>
                </a:lnTo>
                <a:lnTo>
                  <a:pt x="0" y="3585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19276">
            <a:off x="14607855" y="1090073"/>
            <a:ext cx="2505703" cy="3259451"/>
          </a:xfrm>
          <a:custGeom>
            <a:avLst/>
            <a:gdLst/>
            <a:ahLst/>
            <a:cxnLst/>
            <a:rect r="r" b="b" t="t" l="l"/>
            <a:pathLst>
              <a:path h="3259451" w="2505703">
                <a:moveTo>
                  <a:pt x="0" y="0"/>
                </a:moveTo>
                <a:lnTo>
                  <a:pt x="2505703" y="0"/>
                </a:lnTo>
                <a:lnTo>
                  <a:pt x="2505703" y="3259452"/>
                </a:lnTo>
                <a:lnTo>
                  <a:pt x="0" y="32594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28754">
            <a:off x="1206432" y="6577802"/>
            <a:ext cx="2456159" cy="2509485"/>
          </a:xfrm>
          <a:custGeom>
            <a:avLst/>
            <a:gdLst/>
            <a:ahLst/>
            <a:cxnLst/>
            <a:rect r="r" b="b" t="t" l="l"/>
            <a:pathLst>
              <a:path h="2509485" w="2456159">
                <a:moveTo>
                  <a:pt x="0" y="0"/>
                </a:moveTo>
                <a:lnTo>
                  <a:pt x="2456159" y="0"/>
                </a:lnTo>
                <a:lnTo>
                  <a:pt x="2456159" y="2509485"/>
                </a:lnTo>
                <a:lnTo>
                  <a:pt x="0" y="2509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309629" y="7861020"/>
            <a:ext cx="3668743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Sosiologi X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59541" y="3511771"/>
            <a:ext cx="12168918" cy="160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45"/>
              </a:lnSpc>
            </a:pPr>
            <a:r>
              <a:rPr lang="en-US" sz="10621" b="true">
                <a:solidFill>
                  <a:srgbClr val="243037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LEMBAGA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59541" y="5165504"/>
            <a:ext cx="12168918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45"/>
              </a:lnSpc>
            </a:pPr>
            <a:r>
              <a:rPr lang="en-US" sz="10621" b="true">
                <a:solidFill>
                  <a:srgbClr val="E3613D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SOSIAL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60078" y="1643160"/>
            <a:ext cx="14567843" cy="7000680"/>
            <a:chOff x="0" y="0"/>
            <a:chExt cx="3653200" cy="17555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53199" cy="1755571"/>
            </a:xfrm>
            <a:custGeom>
              <a:avLst/>
              <a:gdLst/>
              <a:ahLst/>
              <a:cxnLst/>
              <a:rect r="r" b="b" t="t" l="l"/>
              <a:pathLst>
                <a:path h="1755571" w="3653199">
                  <a:moveTo>
                    <a:pt x="27103" y="0"/>
                  </a:moveTo>
                  <a:lnTo>
                    <a:pt x="3626096" y="0"/>
                  </a:lnTo>
                  <a:cubicBezTo>
                    <a:pt x="3633284" y="0"/>
                    <a:pt x="3640178" y="2856"/>
                    <a:pt x="3645261" y="7938"/>
                  </a:cubicBezTo>
                  <a:cubicBezTo>
                    <a:pt x="3650344" y="13021"/>
                    <a:pt x="3653199" y="19915"/>
                    <a:pt x="3653199" y="27103"/>
                  </a:cubicBezTo>
                  <a:lnTo>
                    <a:pt x="3653199" y="1728468"/>
                  </a:lnTo>
                  <a:cubicBezTo>
                    <a:pt x="3653199" y="1735656"/>
                    <a:pt x="3650344" y="1742550"/>
                    <a:pt x="3645261" y="1747632"/>
                  </a:cubicBezTo>
                  <a:cubicBezTo>
                    <a:pt x="3640178" y="1752715"/>
                    <a:pt x="3633284" y="1755571"/>
                    <a:pt x="3626096" y="1755571"/>
                  </a:cubicBezTo>
                  <a:lnTo>
                    <a:pt x="27103" y="1755571"/>
                  </a:lnTo>
                  <a:cubicBezTo>
                    <a:pt x="19915" y="1755571"/>
                    <a:pt x="13021" y="1752715"/>
                    <a:pt x="7938" y="1747632"/>
                  </a:cubicBezTo>
                  <a:cubicBezTo>
                    <a:pt x="2856" y="1742550"/>
                    <a:pt x="0" y="1735656"/>
                    <a:pt x="0" y="1728468"/>
                  </a:cubicBezTo>
                  <a:lnTo>
                    <a:pt x="0" y="27103"/>
                  </a:lnTo>
                  <a:cubicBezTo>
                    <a:pt x="0" y="19915"/>
                    <a:pt x="2856" y="13021"/>
                    <a:pt x="7938" y="7938"/>
                  </a:cubicBezTo>
                  <a:cubicBezTo>
                    <a:pt x="13021" y="2856"/>
                    <a:pt x="19915" y="0"/>
                    <a:pt x="27103" y="0"/>
                  </a:cubicBezTo>
                  <a:close/>
                </a:path>
              </a:pathLst>
            </a:custGeom>
            <a:solidFill>
              <a:srgbClr val="F0BA40"/>
            </a:solidFill>
            <a:ln w="38100" cap="rnd">
              <a:solidFill>
                <a:srgbClr val="243037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653200" cy="17936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445468">
            <a:off x="-794631" y="1041526"/>
            <a:ext cx="5309419" cy="4114800"/>
          </a:xfrm>
          <a:custGeom>
            <a:avLst/>
            <a:gdLst/>
            <a:ahLst/>
            <a:cxnLst/>
            <a:rect r="r" b="b" t="t" l="l"/>
            <a:pathLst>
              <a:path h="4114800" w="5309419">
                <a:moveTo>
                  <a:pt x="0" y="0"/>
                </a:moveTo>
                <a:lnTo>
                  <a:pt x="5309419" y="0"/>
                </a:lnTo>
                <a:lnTo>
                  <a:pt x="53094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167984">
            <a:off x="15006880" y="4927129"/>
            <a:ext cx="5453480" cy="3585663"/>
          </a:xfrm>
          <a:custGeom>
            <a:avLst/>
            <a:gdLst/>
            <a:ahLst/>
            <a:cxnLst/>
            <a:rect r="r" b="b" t="t" l="l"/>
            <a:pathLst>
              <a:path h="3585663" w="5453480">
                <a:moveTo>
                  <a:pt x="5453480" y="0"/>
                </a:moveTo>
                <a:lnTo>
                  <a:pt x="0" y="0"/>
                </a:lnTo>
                <a:lnTo>
                  <a:pt x="0" y="3585663"/>
                </a:lnTo>
                <a:lnTo>
                  <a:pt x="5453480" y="3585663"/>
                </a:lnTo>
                <a:lnTo>
                  <a:pt x="54534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94592" y="4719592"/>
            <a:ext cx="10698816" cy="1437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2777">
                <a:solidFill>
                  <a:srgbClr val="243037"/>
                </a:solidFill>
                <a:latin typeface="TT Hoves"/>
                <a:ea typeface="TT Hoves"/>
                <a:cs typeface="TT Hoves"/>
                <a:sym typeface="TT Hoves"/>
              </a:rPr>
              <a:t>Lembaga sosial adalah seperangkat atau sekumpulan norma sosial yang berhubungan dengan pemenuhan kebutuhan dan aktivitas manusia.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45479" y="2460678"/>
            <a:ext cx="9197042" cy="1698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76"/>
              </a:lnSpc>
            </a:pPr>
            <a:r>
              <a:rPr lang="en-US" sz="11146" b="true">
                <a:solidFill>
                  <a:srgbClr val="243037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Pengertian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37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2627" y="6312801"/>
            <a:ext cx="1880370" cy="1880362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20635" r="0" b="-2063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082627" y="3392673"/>
            <a:ext cx="1880370" cy="1880362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7163" r="0" b="-37222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326522">
            <a:off x="-325544" y="676706"/>
            <a:ext cx="2708487" cy="2593377"/>
          </a:xfrm>
          <a:custGeom>
            <a:avLst/>
            <a:gdLst/>
            <a:ahLst/>
            <a:cxnLst/>
            <a:rect r="r" b="b" t="t" l="l"/>
            <a:pathLst>
              <a:path h="2593377" w="2708487">
                <a:moveTo>
                  <a:pt x="0" y="0"/>
                </a:moveTo>
                <a:lnTo>
                  <a:pt x="2708488" y="0"/>
                </a:lnTo>
                <a:lnTo>
                  <a:pt x="2708488" y="2593377"/>
                </a:lnTo>
                <a:lnTo>
                  <a:pt x="0" y="2593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326522">
            <a:off x="15866204" y="3883037"/>
            <a:ext cx="2708487" cy="2593377"/>
          </a:xfrm>
          <a:custGeom>
            <a:avLst/>
            <a:gdLst/>
            <a:ahLst/>
            <a:cxnLst/>
            <a:rect r="r" b="b" t="t" l="l"/>
            <a:pathLst>
              <a:path h="2593377" w="2708487">
                <a:moveTo>
                  <a:pt x="2708487" y="0"/>
                </a:moveTo>
                <a:lnTo>
                  <a:pt x="0" y="0"/>
                </a:lnTo>
                <a:lnTo>
                  <a:pt x="0" y="2593377"/>
                </a:lnTo>
                <a:lnTo>
                  <a:pt x="2708487" y="2593377"/>
                </a:lnTo>
                <a:lnTo>
                  <a:pt x="27084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54977" y="952718"/>
            <a:ext cx="2312430" cy="2360054"/>
          </a:xfrm>
          <a:custGeom>
            <a:avLst/>
            <a:gdLst/>
            <a:ahLst/>
            <a:cxnLst/>
            <a:rect r="r" b="b" t="t" l="l"/>
            <a:pathLst>
              <a:path h="2360054" w="2312430">
                <a:moveTo>
                  <a:pt x="0" y="0"/>
                </a:moveTo>
                <a:lnTo>
                  <a:pt x="2312430" y="0"/>
                </a:lnTo>
                <a:lnTo>
                  <a:pt x="2312430" y="2360054"/>
                </a:lnTo>
                <a:lnTo>
                  <a:pt x="0" y="2360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74351" r="-7749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03512">
            <a:off x="-1402105" y="7967594"/>
            <a:ext cx="4350068" cy="2658979"/>
          </a:xfrm>
          <a:custGeom>
            <a:avLst/>
            <a:gdLst/>
            <a:ahLst/>
            <a:cxnLst/>
            <a:rect r="r" b="b" t="t" l="l"/>
            <a:pathLst>
              <a:path h="2658979" w="4350068">
                <a:moveTo>
                  <a:pt x="0" y="0"/>
                </a:moveTo>
                <a:lnTo>
                  <a:pt x="4350068" y="0"/>
                </a:lnTo>
                <a:lnTo>
                  <a:pt x="4350068" y="2658979"/>
                </a:lnTo>
                <a:lnTo>
                  <a:pt x="0" y="26589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75091" y="876300"/>
            <a:ext cx="7790370" cy="133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46"/>
              </a:lnSpc>
            </a:pPr>
            <a:r>
              <a:rPr lang="en-US" sz="7818" b="true">
                <a:solidFill>
                  <a:srgbClr val="F9F5E7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Definisi Tokoh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89285" y="4452456"/>
            <a:ext cx="10720042" cy="846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0"/>
              </a:lnSpc>
              <a:spcBef>
                <a:spcPct val="0"/>
              </a:spcBef>
            </a:pPr>
            <a:r>
              <a:rPr lang="en-US" sz="2450" i="true">
                <a:solidFill>
                  <a:srgbClr val="F9F5E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Lembaga sosial adalah sistem norma (aturan) yang dibentuk untuk mencapai suatu tujuan dan itu dianggap penting oleh masyarakat.</a:t>
            </a:r>
            <a:r>
              <a:rPr lang="en-US" sz="2450" i="true">
                <a:solidFill>
                  <a:srgbClr val="F9F5E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89285" y="7284804"/>
            <a:ext cx="10465692" cy="128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0"/>
              </a:lnSpc>
              <a:spcBef>
                <a:spcPct val="0"/>
              </a:spcBef>
            </a:pPr>
            <a:r>
              <a:rPr lang="en-US" sz="2450" i="true">
                <a:solidFill>
                  <a:srgbClr val="F9F5E7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Lembaga sosial adalah kumpulan atau himpunan norma dari segala tingkatan yang memiliki tujuan untuk memenuhi kebutuhan pokok manusia.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87455" y="3459518"/>
            <a:ext cx="9957852" cy="19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3788" b="true">
                <a:solidFill>
                  <a:srgbClr val="F9F5E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Paul Horton dan Chester L Hunt</a:t>
            </a:r>
          </a:p>
          <a:p>
            <a:pPr algn="l">
              <a:lnSpc>
                <a:spcPts val="5303"/>
              </a:lnSpc>
            </a:pPr>
          </a:p>
          <a:p>
            <a:pPr algn="l">
              <a:lnSpc>
                <a:spcPts val="5303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4287455" y="6236601"/>
            <a:ext cx="5181732" cy="1317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3"/>
              </a:lnSpc>
            </a:pPr>
            <a:r>
              <a:rPr lang="en-US" sz="3788" b="true">
                <a:solidFill>
                  <a:srgbClr val="F9F5E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Soerjono Soekanto</a:t>
            </a:r>
          </a:p>
          <a:p>
            <a:pPr algn="l">
              <a:lnSpc>
                <a:spcPts val="530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82138" y="1028700"/>
            <a:ext cx="3883084" cy="3713199"/>
          </a:xfrm>
          <a:custGeom>
            <a:avLst/>
            <a:gdLst/>
            <a:ahLst/>
            <a:cxnLst/>
            <a:rect r="r" b="b" t="t" l="l"/>
            <a:pathLst>
              <a:path h="3713199" w="3883084">
                <a:moveTo>
                  <a:pt x="0" y="0"/>
                </a:moveTo>
                <a:lnTo>
                  <a:pt x="3883084" y="0"/>
                </a:lnTo>
                <a:lnTo>
                  <a:pt x="3883084" y="3713199"/>
                </a:lnTo>
                <a:lnTo>
                  <a:pt x="0" y="3713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979" y="5086350"/>
            <a:ext cx="15495204" cy="2241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9536" indent="-344768" lvl="1">
              <a:lnSpc>
                <a:spcPts val="4471"/>
              </a:lnSpc>
              <a:buFont typeface="Arial"/>
              <a:buChar char="•"/>
            </a:pPr>
            <a:r>
              <a:rPr lang="en-US" sz="319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Untuk mengatur agar kebutuhan manusia dapat dipenuhi secara memadai</a:t>
            </a:r>
          </a:p>
          <a:p>
            <a:pPr algn="l">
              <a:lnSpc>
                <a:spcPts val="4471"/>
              </a:lnSpc>
            </a:pPr>
          </a:p>
          <a:p>
            <a:pPr algn="l" marL="689536" indent="-344768" lvl="1">
              <a:lnSpc>
                <a:spcPts val="4471"/>
              </a:lnSpc>
              <a:spcBef>
                <a:spcPct val="0"/>
              </a:spcBef>
              <a:buFont typeface="Arial"/>
              <a:buChar char="•"/>
            </a:pPr>
            <a:r>
              <a:rPr lang="en-US" sz="319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Untuk mengatur agar kehidupan sosial warga masyarakat berjalan dengan tertib dan lancar sesuai kaidah-kaidah yang berlaku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22778" y="3005602"/>
            <a:ext cx="10627024" cy="517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Tujuan lembaga sosial secara umum sebagai berikut: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20207"/>
            <a:ext cx="11831739" cy="2665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13"/>
              </a:lnSpc>
            </a:pPr>
            <a:r>
              <a:rPr lang="en-US" sz="8760" b="true">
                <a:solidFill>
                  <a:srgbClr val="E3613D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Tujuan </a:t>
            </a:r>
          </a:p>
          <a:p>
            <a:pPr algn="l">
              <a:lnSpc>
                <a:spcPts val="10513"/>
              </a:lnSpc>
            </a:pPr>
            <a:r>
              <a:rPr lang="en-US" sz="8760" b="true">
                <a:solidFill>
                  <a:srgbClr val="E3613D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Lembaga Sosial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86843" y="1028700"/>
            <a:ext cx="2318359" cy="3010856"/>
          </a:xfrm>
          <a:custGeom>
            <a:avLst/>
            <a:gdLst/>
            <a:ahLst/>
            <a:cxnLst/>
            <a:rect r="r" b="b" t="t" l="l"/>
            <a:pathLst>
              <a:path h="3010856" w="2318359">
                <a:moveTo>
                  <a:pt x="0" y="0"/>
                </a:moveTo>
                <a:lnTo>
                  <a:pt x="2318359" y="0"/>
                </a:lnTo>
                <a:lnTo>
                  <a:pt x="2318359" y="3010856"/>
                </a:lnTo>
                <a:lnTo>
                  <a:pt x="0" y="3010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54425">
            <a:off x="15923908" y="703231"/>
            <a:ext cx="4355037" cy="2994088"/>
          </a:xfrm>
          <a:custGeom>
            <a:avLst/>
            <a:gdLst/>
            <a:ahLst/>
            <a:cxnLst/>
            <a:rect r="r" b="b" t="t" l="l"/>
            <a:pathLst>
              <a:path h="2994088" w="4355037">
                <a:moveTo>
                  <a:pt x="0" y="0"/>
                </a:moveTo>
                <a:lnTo>
                  <a:pt x="4355037" y="0"/>
                </a:lnTo>
                <a:lnTo>
                  <a:pt x="4355037" y="2994088"/>
                </a:lnTo>
                <a:lnTo>
                  <a:pt x="0" y="2994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99270">
            <a:off x="16816352" y="5081193"/>
            <a:ext cx="2570151" cy="4559025"/>
          </a:xfrm>
          <a:custGeom>
            <a:avLst/>
            <a:gdLst/>
            <a:ahLst/>
            <a:cxnLst/>
            <a:rect r="r" b="b" t="t" l="l"/>
            <a:pathLst>
              <a:path h="4559025" w="2570151">
                <a:moveTo>
                  <a:pt x="0" y="0"/>
                </a:moveTo>
                <a:lnTo>
                  <a:pt x="2570150" y="0"/>
                </a:lnTo>
                <a:lnTo>
                  <a:pt x="2570150" y="4559025"/>
                </a:lnTo>
                <a:lnTo>
                  <a:pt x="0" y="4559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48071" y="7360706"/>
            <a:ext cx="2336840" cy="2342697"/>
          </a:xfrm>
          <a:custGeom>
            <a:avLst/>
            <a:gdLst/>
            <a:ahLst/>
            <a:cxnLst/>
            <a:rect r="r" b="b" t="t" l="l"/>
            <a:pathLst>
              <a:path h="2342697" w="2336840">
                <a:moveTo>
                  <a:pt x="0" y="0"/>
                </a:moveTo>
                <a:lnTo>
                  <a:pt x="2336840" y="0"/>
                </a:lnTo>
                <a:lnTo>
                  <a:pt x="2336840" y="2342696"/>
                </a:lnTo>
                <a:lnTo>
                  <a:pt x="0" y="23426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45465" y="3406934"/>
            <a:ext cx="7687489" cy="447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9957" indent="-284978" lvl="1">
              <a:lnSpc>
                <a:spcPts val="3695"/>
              </a:lnSpc>
              <a:buFont typeface="Arial"/>
              <a:buChar char="•"/>
            </a:pPr>
            <a:r>
              <a:rPr lang="en-US" b="true" sz="2639">
                <a:solidFill>
                  <a:srgbClr val="542BBB"/>
                </a:solidFill>
                <a:latin typeface="TT Hoves Bold"/>
                <a:ea typeface="TT Hoves Bold"/>
                <a:cs typeface="TT Hoves Bold"/>
                <a:sym typeface="TT Hoves Bold"/>
              </a:rPr>
              <a:t>memberikan pedoman kepada masyarakat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46844" y="4471916"/>
            <a:ext cx="5895948" cy="447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9957" indent="-284978" lvl="1">
              <a:lnSpc>
                <a:spcPts val="3695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639">
                <a:solidFill>
                  <a:srgbClr val="E3613D"/>
                </a:solidFill>
                <a:latin typeface="TT Hoves Bold"/>
                <a:ea typeface="TT Hoves Bold"/>
                <a:cs typeface="TT Hoves Bold"/>
                <a:sym typeface="TT Hoves Bold"/>
              </a:rPr>
              <a:t>memberikan arahan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58965" y="6913409"/>
            <a:ext cx="6630685" cy="447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9957" indent="-284978" lvl="1">
              <a:lnSpc>
                <a:spcPts val="3695"/>
              </a:lnSpc>
              <a:buFont typeface="Arial"/>
              <a:buChar char="•"/>
            </a:pPr>
            <a:r>
              <a:rPr lang="en-US" b="true" sz="2639">
                <a:solidFill>
                  <a:srgbClr val="E3613D"/>
                </a:solidFill>
                <a:latin typeface="TT Hoves Bold"/>
                <a:ea typeface="TT Hoves Bold"/>
                <a:cs typeface="TT Hoves Bold"/>
                <a:sym typeface="TT Hoves Bold"/>
              </a:rPr>
              <a:t>menjaga keutuhan masyarakat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88769" y="3920710"/>
            <a:ext cx="6200881" cy="2556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0"/>
              </a:lnSpc>
              <a:spcBef>
                <a:spcPct val="0"/>
              </a:spcBef>
            </a:pPr>
            <a:r>
              <a:rPr lang="en-US" sz="245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Lembaga sosial berfungsi untuk memberikan pedoman kepada masyarakat luas tentang bagaimana setiap individu harus bersikap dalam menghadapi masalah yang muncul dan berkembang di lingkungan masyarakat.</a:t>
            </a:r>
          </a:p>
          <a:p>
            <a:pPr algn="just">
              <a:lnSpc>
                <a:spcPts val="344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9618294" y="5175370"/>
            <a:ext cx="6200881" cy="2556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0"/>
              </a:lnSpc>
              <a:spcBef>
                <a:spcPct val="0"/>
              </a:spcBef>
            </a:pPr>
            <a:r>
              <a:rPr lang="en-US" sz="245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Lembaga sosial berfungsi untuk memberikan arahan kepada masyarakat untuk dapat mengadakan sistem pengendalian sosial, misalnya seperti sistem pengawasan masyarakat kepada anggotanya.</a:t>
            </a:r>
          </a:p>
          <a:p>
            <a:pPr algn="just" marL="0" indent="0" lvl="0">
              <a:lnSpc>
                <a:spcPts val="344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888769" y="7427381"/>
            <a:ext cx="6200881" cy="169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0"/>
              </a:lnSpc>
              <a:spcBef>
                <a:spcPct val="0"/>
              </a:spcBef>
            </a:pPr>
            <a:r>
              <a:rPr lang="en-US" sz="2457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Lembaga sosial berfungsi untuk menjaga keutuhan masyarakat yang saling berhubungan atau bersangkutan.</a:t>
            </a:r>
          </a:p>
          <a:p>
            <a:pPr algn="just" marL="0" indent="0" lvl="0">
              <a:lnSpc>
                <a:spcPts val="344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4444181" y="139670"/>
            <a:ext cx="9399638" cy="351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5"/>
              </a:lnSpc>
            </a:pPr>
            <a:r>
              <a:rPr lang="en-US" sz="7746" b="true">
                <a:solidFill>
                  <a:srgbClr val="E3613D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Fungsi </a:t>
            </a:r>
          </a:p>
          <a:p>
            <a:pPr algn="ctr">
              <a:lnSpc>
                <a:spcPts val="9295"/>
              </a:lnSpc>
            </a:pPr>
            <a:r>
              <a:rPr lang="en-US" sz="7746" b="true">
                <a:solidFill>
                  <a:srgbClr val="E3613D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Lembaga Sosial</a:t>
            </a:r>
          </a:p>
          <a:p>
            <a:pPr algn="ctr" marL="0" indent="0" lvl="0">
              <a:lnSpc>
                <a:spcPts val="929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8482" y="400400"/>
            <a:ext cx="11145827" cy="240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466"/>
              </a:lnSpc>
            </a:pPr>
            <a:r>
              <a:rPr lang="en-US" sz="7888" b="true">
                <a:solidFill>
                  <a:srgbClr val="E3613D"/>
                </a:solidFill>
                <a:latin typeface="Cy Grotesk Key Bold"/>
                <a:ea typeface="Cy Grotesk Key Bold"/>
                <a:cs typeface="Cy Grotesk Key Bold"/>
                <a:sym typeface="Cy Grotesk Key Bold"/>
              </a:rPr>
              <a:t>Karakteristik Lembaga Sosial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6016">
            <a:off x="14262404" y="1250851"/>
            <a:ext cx="3057772" cy="3124161"/>
          </a:xfrm>
          <a:custGeom>
            <a:avLst/>
            <a:gdLst/>
            <a:ahLst/>
            <a:cxnLst/>
            <a:rect r="r" b="b" t="t" l="l"/>
            <a:pathLst>
              <a:path h="3124161" w="3057772">
                <a:moveTo>
                  <a:pt x="0" y="0"/>
                </a:moveTo>
                <a:lnTo>
                  <a:pt x="3057773" y="0"/>
                </a:lnTo>
                <a:lnTo>
                  <a:pt x="3057773" y="3124161"/>
                </a:lnTo>
                <a:lnTo>
                  <a:pt x="0" y="3124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8482" y="3583600"/>
            <a:ext cx="361060" cy="361060"/>
          </a:xfrm>
          <a:custGeom>
            <a:avLst/>
            <a:gdLst/>
            <a:ahLst/>
            <a:cxnLst/>
            <a:rect r="r" b="b" t="t" l="l"/>
            <a:pathLst>
              <a:path h="361060" w="361060">
                <a:moveTo>
                  <a:pt x="0" y="0"/>
                </a:moveTo>
                <a:lnTo>
                  <a:pt x="361060" y="0"/>
                </a:lnTo>
                <a:lnTo>
                  <a:pt x="361060" y="361060"/>
                </a:lnTo>
                <a:lnTo>
                  <a:pt x="0" y="36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8482" y="7030845"/>
            <a:ext cx="361060" cy="361060"/>
          </a:xfrm>
          <a:custGeom>
            <a:avLst/>
            <a:gdLst/>
            <a:ahLst/>
            <a:cxnLst/>
            <a:rect r="r" b="b" t="t" l="l"/>
            <a:pathLst>
              <a:path h="361060" w="361060">
                <a:moveTo>
                  <a:pt x="0" y="0"/>
                </a:moveTo>
                <a:lnTo>
                  <a:pt x="361060" y="0"/>
                </a:lnTo>
                <a:lnTo>
                  <a:pt x="361060" y="361060"/>
                </a:lnTo>
                <a:lnTo>
                  <a:pt x="0" y="36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09138" y="3481329"/>
            <a:ext cx="10780926" cy="1067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Memiliki simbol sebagai ciri khas suatu lembaga</a:t>
            </a:r>
          </a:p>
          <a:p>
            <a:pPr algn="l">
              <a:lnSpc>
                <a:spcPts val="4358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509138" y="6967742"/>
            <a:ext cx="7898297" cy="1067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Punya alat kelengkapan</a:t>
            </a:r>
          </a:p>
          <a:p>
            <a:pPr algn="l">
              <a:lnSpc>
                <a:spcPts val="435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8482" y="4548731"/>
            <a:ext cx="361060" cy="361060"/>
          </a:xfrm>
          <a:custGeom>
            <a:avLst/>
            <a:gdLst/>
            <a:ahLst/>
            <a:cxnLst/>
            <a:rect r="r" b="b" t="t" l="l"/>
            <a:pathLst>
              <a:path h="361060" w="361060">
                <a:moveTo>
                  <a:pt x="0" y="0"/>
                </a:moveTo>
                <a:lnTo>
                  <a:pt x="361060" y="0"/>
                </a:lnTo>
                <a:lnTo>
                  <a:pt x="361060" y="361060"/>
                </a:lnTo>
                <a:lnTo>
                  <a:pt x="0" y="36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8482" y="7906255"/>
            <a:ext cx="361060" cy="361060"/>
          </a:xfrm>
          <a:custGeom>
            <a:avLst/>
            <a:gdLst/>
            <a:ahLst/>
            <a:cxnLst/>
            <a:rect r="r" b="b" t="t" l="l"/>
            <a:pathLst>
              <a:path h="361060" w="361060">
                <a:moveTo>
                  <a:pt x="0" y="0"/>
                </a:moveTo>
                <a:lnTo>
                  <a:pt x="361060" y="0"/>
                </a:lnTo>
                <a:lnTo>
                  <a:pt x="361060" y="361060"/>
                </a:lnTo>
                <a:lnTo>
                  <a:pt x="0" y="36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09138" y="4367507"/>
            <a:ext cx="10205171" cy="1067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Memiliki tata tertib dan tradisi</a:t>
            </a:r>
          </a:p>
          <a:p>
            <a:pPr algn="l">
              <a:lnSpc>
                <a:spcPts val="4358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09138" y="7838690"/>
            <a:ext cx="8110805" cy="1067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Punya tingkat kekebalan/daya tahan</a:t>
            </a:r>
          </a:p>
          <a:p>
            <a:pPr algn="l">
              <a:lnSpc>
                <a:spcPts val="4358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509138" y="5277990"/>
            <a:ext cx="8350474" cy="1067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Usianya lebih lama dari usia anggota</a:t>
            </a:r>
          </a:p>
          <a:p>
            <a:pPr algn="l">
              <a:lnSpc>
                <a:spcPts val="4358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68482" y="5434909"/>
            <a:ext cx="361060" cy="361060"/>
          </a:xfrm>
          <a:custGeom>
            <a:avLst/>
            <a:gdLst/>
            <a:ahLst/>
            <a:cxnLst/>
            <a:rect r="r" b="b" t="t" l="l"/>
            <a:pathLst>
              <a:path h="361060" w="361060">
                <a:moveTo>
                  <a:pt x="0" y="0"/>
                </a:moveTo>
                <a:lnTo>
                  <a:pt x="361060" y="0"/>
                </a:lnTo>
                <a:lnTo>
                  <a:pt x="361060" y="361060"/>
                </a:lnTo>
                <a:lnTo>
                  <a:pt x="0" y="36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09138" y="6111184"/>
            <a:ext cx="9800116" cy="1067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58"/>
              </a:lnSpc>
            </a:pPr>
            <a:r>
              <a:rPr lang="en-US" sz="3113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Adanya ideologi/sistem gagasan</a:t>
            </a:r>
          </a:p>
          <a:p>
            <a:pPr algn="l">
              <a:lnSpc>
                <a:spcPts val="4358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568482" y="6175727"/>
            <a:ext cx="361060" cy="361060"/>
          </a:xfrm>
          <a:custGeom>
            <a:avLst/>
            <a:gdLst/>
            <a:ahLst/>
            <a:cxnLst/>
            <a:rect r="r" b="b" t="t" l="l"/>
            <a:pathLst>
              <a:path h="361060" w="361060">
                <a:moveTo>
                  <a:pt x="0" y="0"/>
                </a:moveTo>
                <a:lnTo>
                  <a:pt x="361060" y="0"/>
                </a:lnTo>
                <a:lnTo>
                  <a:pt x="361060" y="361060"/>
                </a:lnTo>
                <a:lnTo>
                  <a:pt x="0" y="361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DAGbAc0o3pU</dc:identifier>
  <dcterms:modified xsi:type="dcterms:W3CDTF">2011-08-01T06:04:30Z</dcterms:modified>
  <cp:revision>1</cp:revision>
  <dc:title>LEMBAGA</dc:title>
</cp:coreProperties>
</file>