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Lst>
  <p:sldSz cx="18288000" cy="10287000"/>
  <p:notesSz cx="6858000" cy="9144000"/>
  <p:embeddedFontLst>
    <p:embeddedFont>
      <p:font typeface="Agrandir Bold" panose="020B0604020202020204" charset="0"/>
      <p:regular r:id="rId11"/>
    </p:embeddedFont>
    <p:embeddedFont>
      <p:font typeface="Calibri" panose="020F0502020204030204" pitchFamily="34" charset="0"/>
      <p:regular r:id="rId12"/>
      <p:bold r:id="rId13"/>
      <p:italic r:id="rId14"/>
      <p:boldItalic r:id="rId15"/>
    </p:embeddedFont>
    <p:embeddedFont>
      <p:font typeface="Agrandir Heavy" panose="020B0604020202020204" charset="0"/>
      <p:regular r:id="rId16"/>
    </p:embeddedFont>
    <p:embeddedFont>
      <p:font typeface="Agrandir"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9.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4251E"/>
        </a:solidFill>
        <a:effectLst/>
      </p:bgPr>
    </p:bg>
    <p:spTree>
      <p:nvGrpSpPr>
        <p:cNvPr id="1" name=""/>
        <p:cNvGrpSpPr/>
        <p:nvPr/>
      </p:nvGrpSpPr>
      <p:grpSpPr>
        <a:xfrm>
          <a:off x="0" y="0"/>
          <a:ext cx="0" cy="0"/>
          <a:chOff x="0" y="0"/>
          <a:chExt cx="0" cy="0"/>
        </a:xfrm>
      </p:grpSpPr>
      <p:sp>
        <p:nvSpPr>
          <p:cNvPr id="2" name="Freeform 2"/>
          <p:cNvSpPr/>
          <p:nvPr/>
        </p:nvSpPr>
        <p:spPr>
          <a:xfrm>
            <a:off x="-1960149" y="-2114075"/>
            <a:ext cx="8946826" cy="8719089"/>
          </a:xfrm>
          <a:custGeom>
            <a:avLst/>
            <a:gdLst/>
            <a:ahLst/>
            <a:cxnLst/>
            <a:rect l="l" t="t" r="r" b="b"/>
            <a:pathLst>
              <a:path w="8946826" h="8719089">
                <a:moveTo>
                  <a:pt x="0" y="0"/>
                </a:moveTo>
                <a:lnTo>
                  <a:pt x="8946826" y="0"/>
                </a:lnTo>
                <a:lnTo>
                  <a:pt x="8946826" y="8719089"/>
                </a:lnTo>
                <a:lnTo>
                  <a:pt x="0" y="871908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769682">
            <a:off x="12109405" y="6926024"/>
            <a:ext cx="9769339" cy="3907736"/>
          </a:xfrm>
          <a:custGeom>
            <a:avLst/>
            <a:gdLst/>
            <a:ahLst/>
            <a:cxnLst/>
            <a:rect l="l" t="t" r="r" b="b"/>
            <a:pathLst>
              <a:path w="9769339" h="3907736">
                <a:moveTo>
                  <a:pt x="0" y="0"/>
                </a:moveTo>
                <a:lnTo>
                  <a:pt x="9769339" y="0"/>
                </a:lnTo>
                <a:lnTo>
                  <a:pt x="9769339" y="3907735"/>
                </a:lnTo>
                <a:lnTo>
                  <a:pt x="0" y="390773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643944" y="1209281"/>
            <a:ext cx="15000111" cy="7472783"/>
          </a:xfrm>
          <a:custGeom>
            <a:avLst/>
            <a:gdLst/>
            <a:ahLst/>
            <a:cxnLst/>
            <a:rect l="l" t="t" r="r" b="b"/>
            <a:pathLst>
              <a:path w="15000111" h="7472783">
                <a:moveTo>
                  <a:pt x="0" y="0"/>
                </a:moveTo>
                <a:lnTo>
                  <a:pt x="15000112" y="0"/>
                </a:lnTo>
                <a:lnTo>
                  <a:pt x="15000112" y="7472783"/>
                </a:lnTo>
                <a:lnTo>
                  <a:pt x="0" y="74727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TextBox 5"/>
          <p:cNvSpPr txBox="1"/>
          <p:nvPr/>
        </p:nvSpPr>
        <p:spPr>
          <a:xfrm>
            <a:off x="2089495" y="4808837"/>
            <a:ext cx="7242212" cy="2134289"/>
          </a:xfrm>
          <a:prstGeom prst="rect">
            <a:avLst/>
          </a:prstGeom>
        </p:spPr>
        <p:txBody>
          <a:bodyPr lIns="0" tIns="0" rIns="0" bIns="0" rtlCol="0" anchor="t">
            <a:spAutoFit/>
          </a:bodyPr>
          <a:lstStyle/>
          <a:p>
            <a:pPr algn="l">
              <a:lnSpc>
                <a:spcPts val="9450"/>
              </a:lnSpc>
            </a:pPr>
            <a:r>
              <a:rPr lang="en-US" sz="10161" b="1">
                <a:solidFill>
                  <a:srgbClr val="2E2E2E"/>
                </a:solidFill>
                <a:latin typeface="Agrandir Bold"/>
                <a:ea typeface="Agrandir Bold"/>
                <a:cs typeface="Agrandir Bold"/>
                <a:sym typeface="Agrandir Bold"/>
              </a:rPr>
              <a:t>Demokrasi</a:t>
            </a:r>
          </a:p>
        </p:txBody>
      </p:sp>
      <p:sp>
        <p:nvSpPr>
          <p:cNvPr id="6" name="TextBox 6"/>
          <p:cNvSpPr txBox="1"/>
          <p:nvPr/>
        </p:nvSpPr>
        <p:spPr>
          <a:xfrm>
            <a:off x="9242206" y="5105400"/>
            <a:ext cx="6812440" cy="2107029"/>
          </a:xfrm>
          <a:prstGeom prst="rect">
            <a:avLst/>
          </a:prstGeom>
        </p:spPr>
        <p:txBody>
          <a:bodyPr lIns="0" tIns="0" rIns="0" bIns="0" rtlCol="0" anchor="t">
            <a:spAutoFit/>
          </a:bodyPr>
          <a:lstStyle/>
          <a:p>
            <a:pPr algn="l">
              <a:lnSpc>
                <a:spcPts val="9610"/>
              </a:lnSpc>
            </a:pPr>
            <a:r>
              <a:rPr lang="en-US" sz="10334" b="1">
                <a:solidFill>
                  <a:srgbClr val="2E2E2E"/>
                </a:solidFill>
                <a:latin typeface="Agrandir Bold"/>
                <a:ea typeface="Agrandir Bold"/>
                <a:cs typeface="Agrandir Bold"/>
                <a:sym typeface="Agrandir Bold"/>
              </a:rPr>
              <a:t>Terpimpin</a:t>
            </a:r>
          </a:p>
        </p:txBody>
      </p:sp>
      <p:sp>
        <p:nvSpPr>
          <p:cNvPr id="7" name="TextBox 7"/>
          <p:cNvSpPr txBox="1"/>
          <p:nvPr/>
        </p:nvSpPr>
        <p:spPr>
          <a:xfrm>
            <a:off x="2608768" y="2787000"/>
            <a:ext cx="13445878" cy="2158673"/>
          </a:xfrm>
          <a:prstGeom prst="rect">
            <a:avLst/>
          </a:prstGeom>
        </p:spPr>
        <p:txBody>
          <a:bodyPr lIns="0" tIns="0" rIns="0" bIns="0" rtlCol="0" anchor="t">
            <a:spAutoFit/>
          </a:bodyPr>
          <a:lstStyle/>
          <a:p>
            <a:pPr algn="ctr">
              <a:lnSpc>
                <a:spcPts val="8068"/>
              </a:lnSpc>
              <a:spcBef>
                <a:spcPct val="0"/>
              </a:spcBef>
            </a:pPr>
            <a:r>
              <a:rPr lang="en-US" sz="5762" b="1">
                <a:solidFill>
                  <a:srgbClr val="72211B"/>
                </a:solidFill>
                <a:latin typeface="Agrandir Heavy"/>
                <a:ea typeface="Agrandir Heavy"/>
                <a:cs typeface="Agrandir Heavy"/>
                <a:sym typeface="Agrandir Heavy"/>
              </a:rPr>
              <a:t>Kondisi  Politik dan Ekonomi pada masa</a:t>
            </a:r>
          </a:p>
        </p:txBody>
      </p:sp>
      <p:sp>
        <p:nvSpPr>
          <p:cNvPr id="8" name="TextBox 8"/>
          <p:cNvSpPr txBox="1"/>
          <p:nvPr/>
        </p:nvSpPr>
        <p:spPr>
          <a:xfrm>
            <a:off x="8131918" y="7526434"/>
            <a:ext cx="10898139" cy="709568"/>
          </a:xfrm>
          <a:prstGeom prst="rect">
            <a:avLst/>
          </a:prstGeom>
        </p:spPr>
        <p:txBody>
          <a:bodyPr lIns="0" tIns="0" rIns="0" bIns="0" rtlCol="0" anchor="t">
            <a:spAutoFit/>
          </a:bodyPr>
          <a:lstStyle/>
          <a:p>
            <a:pPr algn="l">
              <a:lnSpc>
                <a:spcPts val="4989"/>
              </a:lnSpc>
              <a:spcBef>
                <a:spcPct val="0"/>
              </a:spcBef>
            </a:pPr>
            <a:r>
              <a:rPr lang="en-US" sz="3564">
                <a:solidFill>
                  <a:srgbClr val="2E2E2E"/>
                </a:solidFill>
                <a:latin typeface="Agrandir"/>
                <a:ea typeface="Agrandir"/>
                <a:cs typeface="Agrandir"/>
                <a:sym typeface="Agrandir"/>
              </a:rPr>
              <a:t>Sejarah XII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4251E"/>
        </a:solidFill>
        <a:effectLst/>
      </p:bgPr>
    </p:bg>
    <p:spTree>
      <p:nvGrpSpPr>
        <p:cNvPr id="1" name=""/>
        <p:cNvGrpSpPr/>
        <p:nvPr/>
      </p:nvGrpSpPr>
      <p:grpSpPr>
        <a:xfrm>
          <a:off x="0" y="0"/>
          <a:ext cx="0" cy="0"/>
          <a:chOff x="0" y="0"/>
          <a:chExt cx="0" cy="0"/>
        </a:xfrm>
      </p:grpSpPr>
      <p:sp>
        <p:nvSpPr>
          <p:cNvPr id="2" name="Freeform 2"/>
          <p:cNvSpPr/>
          <p:nvPr/>
        </p:nvSpPr>
        <p:spPr>
          <a:xfrm>
            <a:off x="3522448" y="2084373"/>
            <a:ext cx="11194272" cy="1828055"/>
          </a:xfrm>
          <a:custGeom>
            <a:avLst/>
            <a:gdLst/>
            <a:ahLst/>
            <a:cxnLst/>
            <a:rect l="l" t="t" r="r" b="b"/>
            <a:pathLst>
              <a:path w="11194272" h="1828055">
                <a:moveTo>
                  <a:pt x="0" y="0"/>
                </a:moveTo>
                <a:lnTo>
                  <a:pt x="11194272" y="0"/>
                </a:lnTo>
                <a:lnTo>
                  <a:pt x="11194272" y="1828055"/>
                </a:lnTo>
                <a:lnTo>
                  <a:pt x="0" y="182805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77401" y="8893481"/>
            <a:ext cx="5680305" cy="3563101"/>
          </a:xfrm>
          <a:custGeom>
            <a:avLst/>
            <a:gdLst/>
            <a:ahLst/>
            <a:cxnLst/>
            <a:rect l="l" t="t" r="r" b="b"/>
            <a:pathLst>
              <a:path w="5680305" h="3563101">
                <a:moveTo>
                  <a:pt x="0" y="0"/>
                </a:moveTo>
                <a:lnTo>
                  <a:pt x="5680305" y="0"/>
                </a:lnTo>
                <a:lnTo>
                  <a:pt x="5680305" y="3563101"/>
                </a:lnTo>
                <a:lnTo>
                  <a:pt x="0" y="356310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5447847" y="-1478728"/>
            <a:ext cx="5680305" cy="3563101"/>
          </a:xfrm>
          <a:custGeom>
            <a:avLst/>
            <a:gdLst/>
            <a:ahLst/>
            <a:cxnLst/>
            <a:rect l="l" t="t" r="r" b="b"/>
            <a:pathLst>
              <a:path w="5680305" h="3563101">
                <a:moveTo>
                  <a:pt x="0" y="0"/>
                </a:moveTo>
                <a:lnTo>
                  <a:pt x="5680306" y="0"/>
                </a:lnTo>
                <a:lnTo>
                  <a:pt x="5680306" y="3563101"/>
                </a:lnTo>
                <a:lnTo>
                  <a:pt x="0" y="356310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TextBox 5"/>
          <p:cNvSpPr txBox="1"/>
          <p:nvPr/>
        </p:nvSpPr>
        <p:spPr>
          <a:xfrm>
            <a:off x="1108461" y="4723311"/>
            <a:ext cx="308580" cy="951888"/>
          </a:xfrm>
          <a:prstGeom prst="rect">
            <a:avLst/>
          </a:prstGeom>
        </p:spPr>
        <p:txBody>
          <a:bodyPr lIns="0" tIns="0" rIns="0" bIns="0" rtlCol="0" anchor="t">
            <a:spAutoFit/>
          </a:bodyPr>
          <a:lstStyle/>
          <a:p>
            <a:pPr algn="l">
              <a:lnSpc>
                <a:spcPts val="6685"/>
              </a:lnSpc>
              <a:spcBef>
                <a:spcPct val="0"/>
              </a:spcBef>
            </a:pPr>
            <a:r>
              <a:rPr lang="en-US" sz="4775" b="1">
                <a:solidFill>
                  <a:srgbClr val="84251E"/>
                </a:solidFill>
                <a:latin typeface="Agrandir Bold"/>
                <a:ea typeface="Agrandir Bold"/>
                <a:cs typeface="Agrandir Bold"/>
                <a:sym typeface="Agrandir Bold"/>
              </a:rPr>
              <a:t>1</a:t>
            </a:r>
          </a:p>
        </p:txBody>
      </p:sp>
      <p:sp>
        <p:nvSpPr>
          <p:cNvPr id="6" name="TextBox 6"/>
          <p:cNvSpPr txBox="1"/>
          <p:nvPr/>
        </p:nvSpPr>
        <p:spPr>
          <a:xfrm>
            <a:off x="11184943" y="4553449"/>
            <a:ext cx="308580" cy="951888"/>
          </a:xfrm>
          <a:prstGeom prst="rect">
            <a:avLst/>
          </a:prstGeom>
        </p:spPr>
        <p:txBody>
          <a:bodyPr lIns="0" tIns="0" rIns="0" bIns="0" rtlCol="0" anchor="t">
            <a:spAutoFit/>
          </a:bodyPr>
          <a:lstStyle/>
          <a:p>
            <a:pPr algn="l">
              <a:lnSpc>
                <a:spcPts val="6685"/>
              </a:lnSpc>
              <a:spcBef>
                <a:spcPct val="0"/>
              </a:spcBef>
            </a:pPr>
            <a:r>
              <a:rPr lang="en-US" sz="4775" b="1">
                <a:solidFill>
                  <a:srgbClr val="84251E"/>
                </a:solidFill>
                <a:latin typeface="Agrandir Bold"/>
                <a:ea typeface="Agrandir Bold"/>
                <a:cs typeface="Agrandir Bold"/>
                <a:sym typeface="Agrandir Bold"/>
              </a:rPr>
              <a:t>2</a:t>
            </a:r>
          </a:p>
        </p:txBody>
      </p:sp>
      <p:sp>
        <p:nvSpPr>
          <p:cNvPr id="7" name="TextBox 7"/>
          <p:cNvSpPr txBox="1"/>
          <p:nvPr/>
        </p:nvSpPr>
        <p:spPr>
          <a:xfrm>
            <a:off x="1262752" y="3964305"/>
            <a:ext cx="15742199" cy="5293995"/>
          </a:xfrm>
          <a:prstGeom prst="rect">
            <a:avLst/>
          </a:prstGeom>
        </p:spPr>
        <p:txBody>
          <a:bodyPr lIns="0" tIns="0" rIns="0" bIns="0" rtlCol="0" anchor="t">
            <a:spAutoFit/>
          </a:bodyPr>
          <a:lstStyle/>
          <a:p>
            <a:pPr algn="just">
              <a:lnSpc>
                <a:spcPts val="3779"/>
              </a:lnSpc>
            </a:pPr>
            <a:r>
              <a:rPr lang="en-US" sz="2699" b="1">
                <a:solidFill>
                  <a:srgbClr val="FFFFFF"/>
                </a:solidFill>
                <a:latin typeface="Agrandir Bold"/>
                <a:ea typeface="Agrandir Bold"/>
                <a:cs typeface="Agrandir Bold"/>
                <a:sym typeface="Agrandir Bold"/>
              </a:rPr>
              <a:t>Alasan dikeluarkannya Dekrit Presiden di antaranya:</a:t>
            </a:r>
          </a:p>
          <a:p>
            <a:pPr marL="582927" lvl="1" indent="-291463" algn="just">
              <a:lnSpc>
                <a:spcPts val="3779"/>
              </a:lnSpc>
              <a:buFont typeface="Arial"/>
              <a:buChar char="•"/>
            </a:pPr>
            <a:r>
              <a:rPr lang="en-US" sz="2699" b="1">
                <a:solidFill>
                  <a:srgbClr val="FFFFFF"/>
                </a:solidFill>
                <a:latin typeface="Agrandir Bold"/>
                <a:ea typeface="Agrandir Bold"/>
                <a:cs typeface="Agrandir Bold"/>
                <a:sym typeface="Agrandir Bold"/>
              </a:rPr>
              <a:t>Kegagalan Dewan Konstituante dalam merumuskan UUD baru </a:t>
            </a:r>
          </a:p>
          <a:p>
            <a:pPr marL="582927" lvl="1" indent="-291463" algn="just">
              <a:lnSpc>
                <a:spcPts val="3779"/>
              </a:lnSpc>
              <a:buFont typeface="Arial"/>
              <a:buChar char="•"/>
            </a:pPr>
            <a:r>
              <a:rPr lang="en-US" sz="2699" b="1">
                <a:solidFill>
                  <a:srgbClr val="FFFFFF"/>
                </a:solidFill>
                <a:latin typeface="Agrandir Bold"/>
                <a:ea typeface="Agrandir Bold"/>
                <a:cs typeface="Agrandir Bold"/>
                <a:sym typeface="Agrandir Bold"/>
              </a:rPr>
              <a:t>Ketidakstabilan politik dan ekonomi pada masa Demokrasi Liberal </a:t>
            </a:r>
          </a:p>
          <a:p>
            <a:pPr marL="582927" lvl="1" indent="-291463" algn="just">
              <a:lnSpc>
                <a:spcPts val="3779"/>
              </a:lnSpc>
              <a:buFont typeface="Arial"/>
              <a:buChar char="•"/>
            </a:pPr>
            <a:r>
              <a:rPr lang="en-US" sz="2699" b="1">
                <a:solidFill>
                  <a:srgbClr val="FFFFFF"/>
                </a:solidFill>
                <a:latin typeface="Agrandir Bold"/>
                <a:ea typeface="Agrandir Bold"/>
                <a:cs typeface="Agrandir Bold"/>
                <a:sym typeface="Agrandir Bold"/>
              </a:rPr>
              <a:t>Keinginan Presiden Soekarno untuk mewujudkan Demokrasi Terpimpin </a:t>
            </a:r>
          </a:p>
          <a:p>
            <a:pPr algn="just">
              <a:lnSpc>
                <a:spcPts val="3779"/>
              </a:lnSpc>
            </a:pPr>
            <a:endParaRPr lang="en-US" sz="2699" b="1">
              <a:solidFill>
                <a:srgbClr val="FFFFFF"/>
              </a:solidFill>
              <a:latin typeface="Agrandir Bold"/>
              <a:ea typeface="Agrandir Bold"/>
              <a:cs typeface="Agrandir Bold"/>
              <a:sym typeface="Agrandir Bold"/>
            </a:endParaRPr>
          </a:p>
          <a:p>
            <a:pPr algn="just">
              <a:lnSpc>
                <a:spcPts val="3779"/>
              </a:lnSpc>
            </a:pPr>
            <a:r>
              <a:rPr lang="en-US" sz="2699" b="1">
                <a:solidFill>
                  <a:srgbClr val="FFFFFF"/>
                </a:solidFill>
                <a:latin typeface="Agrandir Bold"/>
                <a:ea typeface="Agrandir Bold"/>
                <a:cs typeface="Agrandir Bold"/>
                <a:sym typeface="Agrandir Bold"/>
              </a:rPr>
              <a:t>Untuk mengatasi instabilitas politik maka pada 21 Februari 1957  presiden mengemukakan rumusan politiknya yang dikenal dengan “Konsepsi Presiden”. Isi polkok konsepsi tersebut menyangkut 2 hal sebagai berikut:</a:t>
            </a:r>
          </a:p>
          <a:p>
            <a:pPr marL="582927" lvl="1" indent="-291463" algn="just">
              <a:lnSpc>
                <a:spcPts val="3779"/>
              </a:lnSpc>
              <a:buAutoNum type="arabicPeriod"/>
            </a:pPr>
            <a:r>
              <a:rPr lang="en-US" sz="2699" b="1">
                <a:solidFill>
                  <a:srgbClr val="FFFFFF"/>
                </a:solidFill>
                <a:latin typeface="Agrandir Bold"/>
                <a:ea typeface="Agrandir Bold"/>
                <a:cs typeface="Agrandir Bold"/>
                <a:sym typeface="Agrandir Bold"/>
              </a:rPr>
              <a:t> Pembentukan Kabinet Gotong Royong</a:t>
            </a:r>
          </a:p>
          <a:p>
            <a:pPr marL="582927" lvl="1" indent="-291463" algn="just">
              <a:lnSpc>
                <a:spcPts val="3779"/>
              </a:lnSpc>
              <a:buAutoNum type="arabicPeriod"/>
            </a:pPr>
            <a:r>
              <a:rPr lang="en-US" sz="2699" b="1">
                <a:solidFill>
                  <a:srgbClr val="FFFFFF"/>
                </a:solidFill>
                <a:latin typeface="Agrandir Bold"/>
                <a:ea typeface="Agrandir Bold"/>
                <a:cs typeface="Agrandir Bold"/>
                <a:sym typeface="Agrandir Bold"/>
              </a:rPr>
              <a:t> Membentuk Dewan Nasional</a:t>
            </a:r>
          </a:p>
          <a:p>
            <a:pPr algn="just">
              <a:lnSpc>
                <a:spcPts val="3779"/>
              </a:lnSpc>
              <a:spcBef>
                <a:spcPct val="0"/>
              </a:spcBef>
            </a:pPr>
            <a:endParaRPr lang="en-US" sz="2699" b="1">
              <a:solidFill>
                <a:srgbClr val="FFFFFF"/>
              </a:solidFill>
              <a:latin typeface="Agrandir Bold"/>
              <a:ea typeface="Agrandir Bold"/>
              <a:cs typeface="Agrandir Bold"/>
              <a:sym typeface="Agrandir Bold"/>
            </a:endParaRPr>
          </a:p>
        </p:txBody>
      </p:sp>
      <p:grpSp>
        <p:nvGrpSpPr>
          <p:cNvPr id="8" name="Group 8"/>
          <p:cNvGrpSpPr/>
          <p:nvPr/>
        </p:nvGrpSpPr>
        <p:grpSpPr>
          <a:xfrm>
            <a:off x="579206" y="3998153"/>
            <a:ext cx="449494" cy="449494"/>
            <a:chOff x="0" y="0"/>
            <a:chExt cx="812800" cy="812800"/>
          </a:xfrm>
        </p:grpSpPr>
        <p:sp>
          <p:nvSpPr>
            <p:cNvPr id="9" name="Freeform 9"/>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CF6DB"/>
            </a:solidFill>
          </p:spPr>
        </p:sp>
        <p:sp>
          <p:nvSpPr>
            <p:cNvPr id="10" name="TextBox 10"/>
            <p:cNvSpPr txBox="1"/>
            <p:nvPr/>
          </p:nvSpPr>
          <p:spPr>
            <a:xfrm>
              <a:off x="0" y="98425"/>
              <a:ext cx="711200" cy="511175"/>
            </a:xfrm>
            <a:prstGeom prst="rect">
              <a:avLst/>
            </a:prstGeom>
          </p:spPr>
          <p:txBody>
            <a:bodyPr lIns="50800" tIns="50800" rIns="50800" bIns="50800" rtlCol="0" anchor="ctr"/>
            <a:lstStyle/>
            <a:p>
              <a:pPr algn="ctr">
                <a:lnSpc>
                  <a:spcPts val="3079"/>
                </a:lnSpc>
              </a:pPr>
              <a:endParaRPr/>
            </a:p>
          </p:txBody>
        </p:sp>
      </p:grpSp>
      <p:sp>
        <p:nvSpPr>
          <p:cNvPr id="11" name="TextBox 11"/>
          <p:cNvSpPr txBox="1"/>
          <p:nvPr/>
        </p:nvSpPr>
        <p:spPr>
          <a:xfrm>
            <a:off x="3906842" y="2354136"/>
            <a:ext cx="9121540" cy="1040880"/>
          </a:xfrm>
          <a:prstGeom prst="rect">
            <a:avLst/>
          </a:prstGeom>
        </p:spPr>
        <p:txBody>
          <a:bodyPr lIns="0" tIns="0" rIns="0" bIns="0" rtlCol="0" anchor="t">
            <a:spAutoFit/>
          </a:bodyPr>
          <a:lstStyle/>
          <a:p>
            <a:pPr algn="l">
              <a:lnSpc>
                <a:spcPts val="7332"/>
              </a:lnSpc>
              <a:spcBef>
                <a:spcPct val="0"/>
              </a:spcBef>
            </a:pPr>
            <a:r>
              <a:rPr lang="en-US" sz="5237" b="1">
                <a:solidFill>
                  <a:srgbClr val="000000"/>
                </a:solidFill>
                <a:latin typeface="Agrandir Bold"/>
                <a:ea typeface="Agrandir Bold"/>
                <a:cs typeface="Agrandir Bold"/>
                <a:sym typeface="Agrandir Bold"/>
              </a:rPr>
              <a:t>Dekrit Presiden 5 Juli 1959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4251E"/>
        </a:solidFill>
        <a:effectLst/>
      </p:bgPr>
    </p:bg>
    <p:spTree>
      <p:nvGrpSpPr>
        <p:cNvPr id="1" name=""/>
        <p:cNvGrpSpPr/>
        <p:nvPr/>
      </p:nvGrpSpPr>
      <p:grpSpPr>
        <a:xfrm>
          <a:off x="0" y="0"/>
          <a:ext cx="0" cy="0"/>
          <a:chOff x="0" y="0"/>
          <a:chExt cx="0" cy="0"/>
        </a:xfrm>
      </p:grpSpPr>
      <p:sp>
        <p:nvSpPr>
          <p:cNvPr id="2" name="Freeform 2"/>
          <p:cNvSpPr/>
          <p:nvPr/>
        </p:nvSpPr>
        <p:spPr>
          <a:xfrm>
            <a:off x="-327831" y="4875425"/>
            <a:ext cx="10331188" cy="10823149"/>
          </a:xfrm>
          <a:custGeom>
            <a:avLst/>
            <a:gdLst/>
            <a:ahLst/>
            <a:cxnLst/>
            <a:rect l="l" t="t" r="r" b="b"/>
            <a:pathLst>
              <a:path w="10331188" h="10823149">
                <a:moveTo>
                  <a:pt x="0" y="0"/>
                </a:moveTo>
                <a:lnTo>
                  <a:pt x="10331188" y="0"/>
                </a:lnTo>
                <a:lnTo>
                  <a:pt x="10331188" y="10823150"/>
                </a:lnTo>
                <a:lnTo>
                  <a:pt x="0" y="108231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287353" y="2694122"/>
            <a:ext cx="9374161" cy="4898755"/>
          </a:xfrm>
          <a:custGeom>
            <a:avLst/>
            <a:gdLst/>
            <a:ahLst/>
            <a:cxnLst/>
            <a:rect l="l" t="t" r="r" b="b"/>
            <a:pathLst>
              <a:path w="9374161" h="4898755">
                <a:moveTo>
                  <a:pt x="0" y="0"/>
                </a:moveTo>
                <a:lnTo>
                  <a:pt x="9374161" y="0"/>
                </a:lnTo>
                <a:lnTo>
                  <a:pt x="9374161" y="4898756"/>
                </a:lnTo>
                <a:lnTo>
                  <a:pt x="0" y="4898756"/>
                </a:lnTo>
                <a:lnTo>
                  <a:pt x="0" y="0"/>
                </a:lnTo>
                <a:close/>
              </a:path>
            </a:pathLst>
          </a:custGeom>
          <a:blipFill>
            <a:blip r:embed="rId4"/>
            <a:stretch>
              <a:fillRect/>
            </a:stretch>
          </a:blipFill>
        </p:spPr>
      </p:sp>
      <p:sp>
        <p:nvSpPr>
          <p:cNvPr id="4" name="TextBox 4"/>
          <p:cNvSpPr txBox="1"/>
          <p:nvPr/>
        </p:nvSpPr>
        <p:spPr>
          <a:xfrm>
            <a:off x="2650687" y="571500"/>
            <a:ext cx="13449910" cy="1930634"/>
          </a:xfrm>
          <a:prstGeom prst="rect">
            <a:avLst/>
          </a:prstGeom>
        </p:spPr>
        <p:txBody>
          <a:bodyPr lIns="0" tIns="0" rIns="0" bIns="0" rtlCol="0" anchor="t">
            <a:spAutoFit/>
          </a:bodyPr>
          <a:lstStyle/>
          <a:p>
            <a:pPr algn="l">
              <a:lnSpc>
                <a:spcPts val="13574"/>
              </a:lnSpc>
              <a:spcBef>
                <a:spcPct val="0"/>
              </a:spcBef>
            </a:pPr>
            <a:r>
              <a:rPr lang="en-US" sz="9695" b="1">
                <a:solidFill>
                  <a:srgbClr val="FEF7E7"/>
                </a:solidFill>
                <a:latin typeface="Agrandir Bold"/>
                <a:ea typeface="Agrandir Bold"/>
                <a:cs typeface="Agrandir Bold"/>
                <a:sym typeface="Agrandir Bold"/>
              </a:rPr>
              <a:t>KEBIJAKAN POLITIK</a:t>
            </a:r>
          </a:p>
        </p:txBody>
      </p:sp>
      <p:sp>
        <p:nvSpPr>
          <p:cNvPr id="5" name="TextBox 5"/>
          <p:cNvSpPr txBox="1"/>
          <p:nvPr/>
        </p:nvSpPr>
        <p:spPr>
          <a:xfrm>
            <a:off x="5696778" y="8182755"/>
            <a:ext cx="10798767" cy="901166"/>
          </a:xfrm>
          <a:prstGeom prst="rect">
            <a:avLst/>
          </a:prstGeom>
        </p:spPr>
        <p:txBody>
          <a:bodyPr lIns="0" tIns="0" rIns="0" bIns="0" rtlCol="0" anchor="t">
            <a:spAutoFit/>
          </a:bodyPr>
          <a:lstStyle/>
          <a:p>
            <a:pPr algn="l">
              <a:lnSpc>
                <a:spcPts val="6393"/>
              </a:lnSpc>
              <a:spcBef>
                <a:spcPct val="0"/>
              </a:spcBef>
            </a:pPr>
            <a:r>
              <a:rPr lang="en-US" sz="4566">
                <a:solidFill>
                  <a:srgbClr val="FEF7E7"/>
                </a:solidFill>
                <a:latin typeface="Agrandir"/>
                <a:ea typeface="Agrandir"/>
                <a:cs typeface="Agrandir"/>
                <a:sym typeface="Agrandir"/>
              </a:rPr>
              <a:t>DEMOKRASI TERPIMPIN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4251E"/>
        </a:solidFill>
        <a:effectLst/>
      </p:bgPr>
    </p:bg>
    <p:spTree>
      <p:nvGrpSpPr>
        <p:cNvPr id="1" name=""/>
        <p:cNvGrpSpPr/>
        <p:nvPr/>
      </p:nvGrpSpPr>
      <p:grpSpPr>
        <a:xfrm>
          <a:off x="0" y="0"/>
          <a:ext cx="0" cy="0"/>
          <a:chOff x="0" y="0"/>
          <a:chExt cx="0" cy="0"/>
        </a:xfrm>
      </p:grpSpPr>
      <p:sp>
        <p:nvSpPr>
          <p:cNvPr id="2" name="Freeform 2"/>
          <p:cNvSpPr/>
          <p:nvPr/>
        </p:nvSpPr>
        <p:spPr>
          <a:xfrm>
            <a:off x="-322829" y="5298985"/>
            <a:ext cx="10331188" cy="10823149"/>
          </a:xfrm>
          <a:custGeom>
            <a:avLst/>
            <a:gdLst/>
            <a:ahLst/>
            <a:cxnLst/>
            <a:rect l="l" t="t" r="r" b="b"/>
            <a:pathLst>
              <a:path w="10331188" h="10823149">
                <a:moveTo>
                  <a:pt x="0" y="0"/>
                </a:moveTo>
                <a:lnTo>
                  <a:pt x="10331188" y="0"/>
                </a:lnTo>
                <a:lnTo>
                  <a:pt x="10331188" y="10823149"/>
                </a:lnTo>
                <a:lnTo>
                  <a:pt x="0" y="1082314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1028700" y="464217"/>
            <a:ext cx="10995119" cy="2329482"/>
          </a:xfrm>
          <a:prstGeom prst="rect">
            <a:avLst/>
          </a:prstGeom>
        </p:spPr>
        <p:txBody>
          <a:bodyPr lIns="0" tIns="0" rIns="0" bIns="0" rtlCol="0" anchor="t">
            <a:spAutoFit/>
          </a:bodyPr>
          <a:lstStyle/>
          <a:p>
            <a:pPr algn="l">
              <a:lnSpc>
                <a:spcPts val="8647"/>
              </a:lnSpc>
              <a:spcBef>
                <a:spcPct val="0"/>
              </a:spcBef>
            </a:pPr>
            <a:r>
              <a:rPr lang="en-US" sz="6176" b="1">
                <a:solidFill>
                  <a:srgbClr val="FEF7E7"/>
                </a:solidFill>
                <a:latin typeface="Agrandir Bold"/>
                <a:ea typeface="Agrandir Bold"/>
                <a:cs typeface="Agrandir Bold"/>
                <a:sym typeface="Agrandir Bold"/>
              </a:rPr>
              <a:t>1. Pembentukan MPRS dan DPAS</a:t>
            </a:r>
          </a:p>
        </p:txBody>
      </p:sp>
      <p:sp>
        <p:nvSpPr>
          <p:cNvPr id="4" name="TextBox 4"/>
          <p:cNvSpPr txBox="1"/>
          <p:nvPr/>
        </p:nvSpPr>
        <p:spPr>
          <a:xfrm>
            <a:off x="1028700" y="2946906"/>
            <a:ext cx="15742199" cy="4817745"/>
          </a:xfrm>
          <a:prstGeom prst="rect">
            <a:avLst/>
          </a:prstGeom>
        </p:spPr>
        <p:txBody>
          <a:bodyPr lIns="0" tIns="0" rIns="0" bIns="0" rtlCol="0" anchor="t">
            <a:spAutoFit/>
          </a:bodyPr>
          <a:lstStyle/>
          <a:p>
            <a:pPr algn="just">
              <a:lnSpc>
                <a:spcPts val="3779"/>
              </a:lnSpc>
            </a:pPr>
            <a:r>
              <a:rPr lang="en-US" sz="2699" b="1" dirty="0" err="1">
                <a:solidFill>
                  <a:srgbClr val="FFFFFF"/>
                </a:solidFill>
                <a:latin typeface="Agrandir Bold"/>
                <a:ea typeface="Agrandir Bold"/>
                <a:cs typeface="Agrandir Bold"/>
                <a:sym typeface="Agrandir Bold"/>
              </a:rPr>
              <a:t>Untuk</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melaksanakan</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Dekrit</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Presiden</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maka</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dibentuk</a:t>
            </a:r>
            <a:r>
              <a:rPr lang="en-US" sz="2699" b="1" dirty="0">
                <a:solidFill>
                  <a:srgbClr val="FFFFFF"/>
                </a:solidFill>
                <a:latin typeface="Agrandir Bold"/>
                <a:ea typeface="Agrandir Bold"/>
                <a:cs typeface="Agrandir Bold"/>
                <a:sym typeface="Agrandir Bold"/>
              </a:rPr>
              <a:t> MPRS yang </a:t>
            </a:r>
            <a:r>
              <a:rPr lang="en-US" sz="2699" b="1" dirty="0" err="1">
                <a:solidFill>
                  <a:srgbClr val="FFFFFF"/>
                </a:solidFill>
                <a:latin typeface="Agrandir Bold"/>
                <a:ea typeface="Agrandir Bold"/>
                <a:cs typeface="Agrandir Bold"/>
                <a:sym typeface="Agrandir Bold"/>
              </a:rPr>
              <a:t>keanggotaannya</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disusun</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dengan</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komposisi</a:t>
            </a:r>
            <a:r>
              <a:rPr lang="en-US" sz="2699" b="1" dirty="0">
                <a:solidFill>
                  <a:srgbClr val="FFFFFF"/>
                </a:solidFill>
                <a:latin typeface="Agrandir Bold"/>
                <a:ea typeface="Agrandir Bold"/>
                <a:cs typeface="Agrandir Bold"/>
                <a:sym typeface="Agrandir Bold"/>
              </a:rPr>
              <a:t> gotong royong </a:t>
            </a:r>
            <a:r>
              <a:rPr lang="en-US" sz="2699" b="1" dirty="0" err="1">
                <a:solidFill>
                  <a:srgbClr val="FFFFFF"/>
                </a:solidFill>
                <a:latin typeface="Agrandir Bold"/>
                <a:ea typeface="Agrandir Bold"/>
                <a:cs typeface="Agrandir Bold"/>
                <a:sym typeface="Agrandir Bold"/>
              </a:rPr>
              <a:t>sebagai</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perwujudan</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demokrasi</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terpimpin</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Jumlah</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anggota</a:t>
            </a:r>
            <a:r>
              <a:rPr lang="en-US" sz="2699" b="1" dirty="0">
                <a:solidFill>
                  <a:srgbClr val="FFFFFF"/>
                </a:solidFill>
                <a:latin typeface="Agrandir Bold"/>
                <a:ea typeface="Agrandir Bold"/>
                <a:cs typeface="Agrandir Bold"/>
                <a:sym typeface="Agrandir Bold"/>
              </a:rPr>
              <a:t> MPRS 555 orang, </a:t>
            </a:r>
            <a:r>
              <a:rPr lang="en-US" sz="2699" b="1" dirty="0" err="1">
                <a:solidFill>
                  <a:srgbClr val="FFFFFF"/>
                </a:solidFill>
                <a:latin typeface="Agrandir Bold"/>
                <a:ea typeface="Agrandir Bold"/>
                <a:cs typeface="Agrandir Bold"/>
                <a:sym typeface="Agrandir Bold"/>
              </a:rPr>
              <a:t>terdiri</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atas</a:t>
            </a:r>
            <a:r>
              <a:rPr lang="en-US" sz="2699" b="1" dirty="0">
                <a:solidFill>
                  <a:srgbClr val="FFFFFF"/>
                </a:solidFill>
                <a:latin typeface="Agrandir Bold"/>
                <a:ea typeface="Agrandir Bold"/>
                <a:cs typeface="Agrandir Bold"/>
                <a:sym typeface="Agrandir Bold"/>
              </a:rPr>
              <a:t> 261 </a:t>
            </a:r>
            <a:r>
              <a:rPr lang="en-US" sz="2699" b="1" dirty="0" err="1">
                <a:solidFill>
                  <a:srgbClr val="FFFFFF"/>
                </a:solidFill>
                <a:latin typeface="Agrandir Bold"/>
                <a:ea typeface="Agrandir Bold"/>
                <a:cs typeface="Agrandir Bold"/>
                <a:sym typeface="Agrandir Bold"/>
              </a:rPr>
              <a:t>anggota</a:t>
            </a:r>
            <a:r>
              <a:rPr lang="en-US" sz="2699" b="1" dirty="0">
                <a:solidFill>
                  <a:srgbClr val="FFFFFF"/>
                </a:solidFill>
                <a:latin typeface="Agrandir Bold"/>
                <a:ea typeface="Agrandir Bold"/>
                <a:cs typeface="Agrandir Bold"/>
                <a:sym typeface="Agrandir Bold"/>
              </a:rPr>
              <a:t> DPR,  94 </a:t>
            </a:r>
            <a:r>
              <a:rPr lang="en-US" sz="2699" b="1" dirty="0" err="1">
                <a:solidFill>
                  <a:srgbClr val="FFFFFF"/>
                </a:solidFill>
                <a:latin typeface="Agrandir Bold"/>
                <a:ea typeface="Agrandir Bold"/>
                <a:cs typeface="Agrandir Bold"/>
                <a:sym typeface="Agrandir Bold"/>
              </a:rPr>
              <a:t>utusan</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daerah</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dan</a:t>
            </a:r>
            <a:r>
              <a:rPr lang="en-US" sz="2699" b="1" dirty="0">
                <a:solidFill>
                  <a:srgbClr val="FFFFFF"/>
                </a:solidFill>
                <a:latin typeface="Agrandir Bold"/>
                <a:ea typeface="Agrandir Bold"/>
                <a:cs typeface="Agrandir Bold"/>
                <a:sym typeface="Agrandir Bold"/>
              </a:rPr>
              <a:t> 200 orang wakil </a:t>
            </a:r>
            <a:r>
              <a:rPr lang="en-US" sz="2699" b="1" dirty="0" err="1">
                <a:solidFill>
                  <a:srgbClr val="FFFFFF"/>
                </a:solidFill>
                <a:latin typeface="Agrandir Bold"/>
                <a:ea typeface="Agrandir Bold"/>
                <a:cs typeface="Agrandir Bold"/>
                <a:sym typeface="Agrandir Bold"/>
              </a:rPr>
              <a:t>dari</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golongan</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karya</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Tugas</a:t>
            </a:r>
            <a:r>
              <a:rPr lang="en-US" sz="2699" b="1" dirty="0">
                <a:solidFill>
                  <a:srgbClr val="FFFFFF"/>
                </a:solidFill>
                <a:latin typeface="Agrandir Bold"/>
                <a:ea typeface="Agrandir Bold"/>
                <a:cs typeface="Agrandir Bold"/>
                <a:sym typeface="Agrandir Bold"/>
              </a:rPr>
              <a:t> MPRS </a:t>
            </a:r>
            <a:r>
              <a:rPr lang="en-US" sz="2699" b="1" dirty="0" err="1">
                <a:solidFill>
                  <a:srgbClr val="FFFFFF"/>
                </a:solidFill>
                <a:latin typeface="Agrandir Bold"/>
                <a:ea typeface="Agrandir Bold"/>
                <a:cs typeface="Agrandir Bold"/>
                <a:sym typeface="Agrandir Bold"/>
              </a:rPr>
              <a:t>adalah</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menyusun</a:t>
            </a:r>
            <a:r>
              <a:rPr lang="en-US" sz="2699" b="1" dirty="0">
                <a:solidFill>
                  <a:srgbClr val="FFFFFF"/>
                </a:solidFill>
                <a:latin typeface="Agrandir Bold"/>
                <a:ea typeface="Agrandir Bold"/>
                <a:cs typeface="Agrandir Bold"/>
                <a:sym typeface="Agrandir Bold"/>
              </a:rPr>
              <a:t>  GBHN.</a:t>
            </a:r>
          </a:p>
          <a:p>
            <a:pPr algn="just">
              <a:lnSpc>
                <a:spcPts val="3779"/>
              </a:lnSpc>
            </a:pPr>
            <a:endParaRPr lang="en-US" sz="2699" b="1" dirty="0">
              <a:solidFill>
                <a:srgbClr val="FFFFFF"/>
              </a:solidFill>
              <a:latin typeface="Agrandir Bold"/>
              <a:ea typeface="Agrandir Bold"/>
              <a:cs typeface="Agrandir Bold"/>
              <a:sym typeface="Agrandir Bold"/>
            </a:endParaRPr>
          </a:p>
          <a:p>
            <a:pPr algn="just">
              <a:lnSpc>
                <a:spcPts val="3779"/>
              </a:lnSpc>
            </a:pPr>
            <a:r>
              <a:rPr lang="en-US" sz="2699" b="1" dirty="0" err="1">
                <a:solidFill>
                  <a:srgbClr val="FFFFFF"/>
                </a:solidFill>
                <a:latin typeface="Agrandir Bold"/>
                <a:ea typeface="Agrandir Bold"/>
                <a:cs typeface="Agrandir Bold"/>
                <a:sym typeface="Agrandir Bold"/>
              </a:rPr>
              <a:t>Sidang</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umum</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pertama</a:t>
            </a:r>
            <a:r>
              <a:rPr lang="en-US" sz="2699" b="1" dirty="0">
                <a:solidFill>
                  <a:srgbClr val="FFFFFF"/>
                </a:solidFill>
                <a:latin typeface="Agrandir Bold"/>
                <a:ea typeface="Agrandir Bold"/>
                <a:cs typeface="Agrandir Bold"/>
                <a:sym typeface="Agrandir Bold"/>
              </a:rPr>
              <a:t>  MPRS di Bandung </a:t>
            </a:r>
            <a:r>
              <a:rPr lang="en-US" sz="2699" b="1" dirty="0" err="1">
                <a:solidFill>
                  <a:srgbClr val="FFFFFF"/>
                </a:solidFill>
                <a:latin typeface="Agrandir Bold"/>
                <a:ea typeface="Agrandir Bold"/>
                <a:cs typeface="Agrandir Bold"/>
                <a:sym typeface="Agrandir Bold"/>
              </a:rPr>
              <a:t>tgl</a:t>
            </a:r>
            <a:r>
              <a:rPr lang="en-US" sz="2699" b="1" dirty="0">
                <a:solidFill>
                  <a:srgbClr val="FFFFFF"/>
                </a:solidFill>
                <a:latin typeface="Agrandir Bold"/>
                <a:ea typeface="Agrandir Bold"/>
                <a:cs typeface="Agrandir Bold"/>
                <a:sym typeface="Agrandir Bold"/>
              </a:rPr>
              <a:t> 10 November-7 </a:t>
            </a:r>
            <a:r>
              <a:rPr lang="en-US" sz="2699" b="1" dirty="0" err="1">
                <a:solidFill>
                  <a:srgbClr val="FFFFFF"/>
                </a:solidFill>
                <a:latin typeface="Agrandir Bold"/>
                <a:ea typeface="Agrandir Bold"/>
                <a:cs typeface="Agrandir Bold"/>
                <a:sym typeface="Agrandir Bold"/>
              </a:rPr>
              <a:t>Desember</a:t>
            </a:r>
            <a:r>
              <a:rPr lang="en-US" sz="2699" b="1" dirty="0">
                <a:solidFill>
                  <a:srgbClr val="FFFFFF"/>
                </a:solidFill>
                <a:latin typeface="Agrandir Bold"/>
                <a:ea typeface="Agrandir Bold"/>
                <a:cs typeface="Agrandir Bold"/>
                <a:sym typeface="Agrandir Bold"/>
              </a:rPr>
              <a:t> 1960 </a:t>
            </a:r>
            <a:r>
              <a:rPr lang="en-US" sz="2699" b="1" dirty="0" err="1">
                <a:solidFill>
                  <a:srgbClr val="FFFFFF"/>
                </a:solidFill>
                <a:latin typeface="Agrandir Bold"/>
                <a:ea typeface="Agrandir Bold"/>
                <a:cs typeface="Agrandir Bold"/>
                <a:sym typeface="Agrandir Bold"/>
              </a:rPr>
              <a:t>menghasilkan</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keputusan</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penetapan</a:t>
            </a:r>
            <a:r>
              <a:rPr lang="en-US" sz="2699" b="1" dirty="0">
                <a:solidFill>
                  <a:srgbClr val="FFFFFF"/>
                </a:solidFill>
                <a:latin typeface="Agrandir Bold"/>
                <a:ea typeface="Agrandir Bold"/>
                <a:cs typeface="Agrandir Bold"/>
                <a:sym typeface="Agrandir Bold"/>
              </a:rPr>
              <a:t> Manifesto </a:t>
            </a:r>
            <a:r>
              <a:rPr lang="en-US" sz="2699" b="1" dirty="0" err="1">
                <a:solidFill>
                  <a:srgbClr val="FFFFFF"/>
                </a:solidFill>
                <a:latin typeface="Agrandir Bold"/>
                <a:ea typeface="Agrandir Bold"/>
                <a:cs typeface="Agrandir Bold"/>
                <a:sym typeface="Agrandir Bold"/>
              </a:rPr>
              <a:t>sebagai</a:t>
            </a:r>
            <a:r>
              <a:rPr lang="en-US" sz="2699" b="1" dirty="0">
                <a:solidFill>
                  <a:srgbClr val="FFFFFF"/>
                </a:solidFill>
                <a:latin typeface="Agrandir Bold"/>
                <a:ea typeface="Agrandir Bold"/>
                <a:cs typeface="Agrandir Bold"/>
                <a:sym typeface="Agrandir Bold"/>
              </a:rPr>
              <a:t> GBHN.</a:t>
            </a:r>
          </a:p>
          <a:p>
            <a:pPr algn="just">
              <a:lnSpc>
                <a:spcPts val="3779"/>
              </a:lnSpc>
            </a:pPr>
            <a:endParaRPr lang="en-US" sz="2699" b="1" dirty="0">
              <a:solidFill>
                <a:srgbClr val="FFFFFF"/>
              </a:solidFill>
              <a:latin typeface="Agrandir Bold"/>
              <a:ea typeface="Agrandir Bold"/>
              <a:cs typeface="Agrandir Bold"/>
              <a:sym typeface="Agrandir Bold"/>
            </a:endParaRPr>
          </a:p>
          <a:p>
            <a:pPr algn="just">
              <a:lnSpc>
                <a:spcPts val="3779"/>
              </a:lnSpc>
              <a:spcBef>
                <a:spcPct val="0"/>
              </a:spcBef>
            </a:pPr>
            <a:r>
              <a:rPr lang="en-US" sz="2699" b="1" dirty="0" err="1">
                <a:solidFill>
                  <a:srgbClr val="FFFFFF"/>
                </a:solidFill>
                <a:latin typeface="Agrandir Bold"/>
                <a:ea typeface="Agrandir Bold"/>
                <a:cs typeface="Agrandir Bold"/>
                <a:sym typeface="Agrandir Bold"/>
              </a:rPr>
              <a:t>Sementara</a:t>
            </a:r>
            <a:r>
              <a:rPr lang="en-US" sz="2699" b="1" dirty="0">
                <a:solidFill>
                  <a:srgbClr val="FFFFFF"/>
                </a:solidFill>
                <a:latin typeface="Agrandir Bold"/>
                <a:ea typeface="Agrandir Bold"/>
                <a:cs typeface="Agrandir Bold"/>
                <a:sym typeface="Agrandir Bold"/>
              </a:rPr>
              <a:t>, DPAS </a:t>
            </a:r>
            <a:r>
              <a:rPr lang="en-US" sz="2699" b="1" dirty="0" err="1">
                <a:solidFill>
                  <a:srgbClr val="FFFFFF"/>
                </a:solidFill>
                <a:latin typeface="Agrandir Bold"/>
                <a:ea typeface="Agrandir Bold"/>
                <a:cs typeface="Agrandir Bold"/>
                <a:sym typeface="Agrandir Bold"/>
              </a:rPr>
              <a:t>berjumlah</a:t>
            </a:r>
            <a:r>
              <a:rPr lang="en-US" sz="2699" b="1" dirty="0">
                <a:solidFill>
                  <a:srgbClr val="FFFFFF"/>
                </a:solidFill>
                <a:latin typeface="Agrandir Bold"/>
                <a:ea typeface="Agrandir Bold"/>
                <a:cs typeface="Agrandir Bold"/>
                <a:sym typeface="Agrandir Bold"/>
              </a:rPr>
              <a:t> 45 orang </a:t>
            </a:r>
            <a:r>
              <a:rPr lang="en-US" sz="2699" b="1" dirty="0" err="1">
                <a:solidFill>
                  <a:srgbClr val="FFFFFF"/>
                </a:solidFill>
                <a:latin typeface="Agrandir Bold"/>
                <a:ea typeface="Agrandir Bold"/>
                <a:cs typeface="Agrandir Bold"/>
                <a:sym typeface="Agrandir Bold"/>
              </a:rPr>
              <a:t>terdiri</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atas</a:t>
            </a:r>
            <a:r>
              <a:rPr lang="en-US" sz="2699" b="1" dirty="0">
                <a:solidFill>
                  <a:srgbClr val="FFFFFF"/>
                </a:solidFill>
                <a:latin typeface="Agrandir Bold"/>
                <a:ea typeface="Agrandir Bold"/>
                <a:cs typeface="Agrandir Bold"/>
                <a:sym typeface="Agrandir Bold"/>
              </a:rPr>
              <a:t> 12 wakil </a:t>
            </a:r>
            <a:r>
              <a:rPr lang="en-US" sz="2699" b="1" dirty="0" err="1">
                <a:solidFill>
                  <a:srgbClr val="FFFFFF"/>
                </a:solidFill>
                <a:latin typeface="Agrandir Bold"/>
                <a:ea typeface="Agrandir Bold"/>
                <a:cs typeface="Agrandir Bold"/>
                <a:sym typeface="Agrandir Bold"/>
              </a:rPr>
              <a:t>parpol</a:t>
            </a:r>
            <a:r>
              <a:rPr lang="en-US" sz="2699" b="1" dirty="0">
                <a:solidFill>
                  <a:srgbClr val="FFFFFF"/>
                </a:solidFill>
                <a:latin typeface="Agrandir Bold"/>
                <a:ea typeface="Agrandir Bold"/>
                <a:cs typeface="Agrandir Bold"/>
                <a:sym typeface="Agrandir Bold"/>
              </a:rPr>
              <a:t>, 8 </a:t>
            </a:r>
            <a:r>
              <a:rPr lang="en-US" sz="2699" b="1" dirty="0" err="1">
                <a:solidFill>
                  <a:srgbClr val="FFFFFF"/>
                </a:solidFill>
                <a:latin typeface="Agrandir Bold"/>
                <a:ea typeface="Agrandir Bold"/>
                <a:cs typeface="Agrandir Bold"/>
                <a:sym typeface="Agrandir Bold"/>
              </a:rPr>
              <a:t>utusan</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daerah</a:t>
            </a:r>
            <a:r>
              <a:rPr lang="en-US" sz="2699" b="1" dirty="0">
                <a:solidFill>
                  <a:srgbClr val="FFFFFF"/>
                </a:solidFill>
                <a:latin typeface="Agrandir Bold"/>
                <a:ea typeface="Agrandir Bold"/>
                <a:cs typeface="Agrandir Bold"/>
                <a:sym typeface="Agrandir Bold"/>
              </a:rPr>
              <a:t>, 24 wakil </a:t>
            </a:r>
            <a:r>
              <a:rPr lang="en-US" sz="2699" b="1" dirty="0" err="1">
                <a:solidFill>
                  <a:srgbClr val="FFFFFF"/>
                </a:solidFill>
                <a:latin typeface="Agrandir Bold"/>
                <a:ea typeface="Agrandir Bold"/>
                <a:cs typeface="Agrandir Bold"/>
                <a:sym typeface="Agrandir Bold"/>
              </a:rPr>
              <a:t>golongan</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karya</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seorang</a:t>
            </a:r>
            <a:r>
              <a:rPr lang="en-US" sz="2699" b="1" dirty="0">
                <a:solidFill>
                  <a:srgbClr val="FFFFFF"/>
                </a:solidFill>
                <a:latin typeface="Agrandir Bold"/>
                <a:ea typeface="Agrandir Bold"/>
                <a:cs typeface="Agrandir Bold"/>
                <a:sym typeface="Agrandir Bold"/>
              </a:rPr>
              <a:t> wakil </a:t>
            </a:r>
            <a:r>
              <a:rPr lang="en-US" sz="2699" b="1" dirty="0" err="1">
                <a:solidFill>
                  <a:srgbClr val="FFFFFF"/>
                </a:solidFill>
                <a:latin typeface="Agrandir Bold"/>
                <a:ea typeface="Agrandir Bold"/>
                <a:cs typeface="Agrandir Bold"/>
                <a:sym typeface="Agrandir Bold"/>
              </a:rPr>
              <a:t>ketua</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dan</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ketua</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dijabat</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oleh</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presiden</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Soekarno</a:t>
            </a:r>
            <a:r>
              <a:rPr lang="en-US" sz="2699" b="1" dirty="0">
                <a:solidFill>
                  <a:srgbClr val="FFFFFF"/>
                </a:solidFill>
                <a:latin typeface="Agrandir Bold"/>
                <a:ea typeface="Agrandir Bold"/>
                <a:cs typeface="Agrandir Bold"/>
                <a:sym typeface="Agrandir Bold"/>
              </a:rPr>
              <a:t> </a:t>
            </a:r>
            <a:r>
              <a:rPr lang="en-US" sz="2699" b="1" dirty="0" err="1">
                <a:solidFill>
                  <a:srgbClr val="FFFFFF"/>
                </a:solidFill>
                <a:latin typeface="Agrandir Bold"/>
                <a:ea typeface="Agrandir Bold"/>
                <a:cs typeface="Agrandir Bold"/>
                <a:sym typeface="Agrandir Bold"/>
              </a:rPr>
              <a:t>sendiri</a:t>
            </a:r>
            <a:r>
              <a:rPr lang="en-US" sz="2699" b="1" dirty="0">
                <a:solidFill>
                  <a:srgbClr val="FFFFFF"/>
                </a:solidFill>
                <a:latin typeface="Agrandir Bold"/>
                <a:ea typeface="Agrandir Bold"/>
                <a:cs typeface="Agrandir Bold"/>
                <a:sym typeface="Agrandir Bold"/>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4251E"/>
        </a:solidFill>
        <a:effectLst/>
      </p:bgPr>
    </p:bg>
    <p:spTree>
      <p:nvGrpSpPr>
        <p:cNvPr id="1" name=""/>
        <p:cNvGrpSpPr/>
        <p:nvPr/>
      </p:nvGrpSpPr>
      <p:grpSpPr>
        <a:xfrm>
          <a:off x="0" y="0"/>
          <a:ext cx="0" cy="0"/>
          <a:chOff x="0" y="0"/>
          <a:chExt cx="0" cy="0"/>
        </a:xfrm>
      </p:grpSpPr>
      <p:sp>
        <p:nvSpPr>
          <p:cNvPr id="2" name="Freeform 2"/>
          <p:cNvSpPr/>
          <p:nvPr/>
        </p:nvSpPr>
        <p:spPr>
          <a:xfrm>
            <a:off x="-120103" y="-4045018"/>
            <a:ext cx="18528206" cy="19696564"/>
          </a:xfrm>
          <a:custGeom>
            <a:avLst/>
            <a:gdLst/>
            <a:ahLst/>
            <a:cxnLst/>
            <a:rect l="l" t="t" r="r" b="b"/>
            <a:pathLst>
              <a:path w="18528206" h="19696564">
                <a:moveTo>
                  <a:pt x="0" y="0"/>
                </a:moveTo>
                <a:lnTo>
                  <a:pt x="18528206" y="0"/>
                </a:lnTo>
                <a:lnTo>
                  <a:pt x="18528206" y="19696564"/>
                </a:lnTo>
                <a:lnTo>
                  <a:pt x="0" y="1969656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6591519" y="1625454"/>
            <a:ext cx="3875393" cy="4114800"/>
          </a:xfrm>
          <a:custGeom>
            <a:avLst/>
            <a:gdLst/>
            <a:ahLst/>
            <a:cxnLst/>
            <a:rect l="l" t="t" r="r" b="b"/>
            <a:pathLst>
              <a:path w="3875393" h="4114800">
                <a:moveTo>
                  <a:pt x="0" y="0"/>
                </a:moveTo>
                <a:lnTo>
                  <a:pt x="3875393" y="0"/>
                </a:lnTo>
                <a:lnTo>
                  <a:pt x="3875393"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134016" y="7564923"/>
            <a:ext cx="3710801" cy="4114800"/>
          </a:xfrm>
          <a:custGeom>
            <a:avLst/>
            <a:gdLst/>
            <a:ahLst/>
            <a:cxnLst/>
            <a:rect l="l" t="t" r="r" b="b"/>
            <a:pathLst>
              <a:path w="3710801" h="4114800">
                <a:moveTo>
                  <a:pt x="0" y="0"/>
                </a:moveTo>
                <a:lnTo>
                  <a:pt x="3710802" y="0"/>
                </a:lnTo>
                <a:lnTo>
                  <a:pt x="3710802"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TextBox 5"/>
          <p:cNvSpPr txBox="1"/>
          <p:nvPr/>
        </p:nvSpPr>
        <p:spPr>
          <a:xfrm>
            <a:off x="1028700" y="3024723"/>
            <a:ext cx="15932160" cy="5868830"/>
          </a:xfrm>
          <a:prstGeom prst="rect">
            <a:avLst/>
          </a:prstGeom>
        </p:spPr>
        <p:txBody>
          <a:bodyPr lIns="0" tIns="0" rIns="0" bIns="0" rtlCol="0" anchor="t">
            <a:spAutoFit/>
          </a:bodyPr>
          <a:lstStyle/>
          <a:p>
            <a:pPr algn="just">
              <a:lnSpc>
                <a:spcPts val="3596"/>
              </a:lnSpc>
            </a:pPr>
            <a:r>
              <a:rPr lang="en-US" sz="2568" dirty="0" err="1">
                <a:solidFill>
                  <a:srgbClr val="FEF7E7"/>
                </a:solidFill>
                <a:latin typeface="Agrandir"/>
                <a:ea typeface="Agrandir"/>
                <a:cs typeface="Agrandir"/>
                <a:sym typeface="Agrandir"/>
              </a:rPr>
              <a:t>Pada</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tahun</a:t>
            </a:r>
            <a:r>
              <a:rPr lang="en-US" sz="2568" dirty="0">
                <a:solidFill>
                  <a:srgbClr val="FEF7E7"/>
                </a:solidFill>
                <a:latin typeface="Agrandir"/>
                <a:ea typeface="Agrandir"/>
                <a:cs typeface="Agrandir"/>
                <a:sym typeface="Agrandir"/>
              </a:rPr>
              <a:t>  1960 DPR </a:t>
            </a:r>
            <a:r>
              <a:rPr lang="en-US" sz="2568" dirty="0" err="1">
                <a:solidFill>
                  <a:srgbClr val="FEF7E7"/>
                </a:solidFill>
                <a:latin typeface="Agrandir"/>
                <a:ea typeface="Agrandir"/>
                <a:cs typeface="Agrandir"/>
                <a:sym typeface="Agrandir"/>
              </a:rPr>
              <a:t>Hasil</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pemilu</a:t>
            </a:r>
            <a:r>
              <a:rPr lang="en-US" sz="2568" dirty="0">
                <a:solidFill>
                  <a:srgbClr val="FEF7E7"/>
                </a:solidFill>
                <a:latin typeface="Agrandir"/>
                <a:ea typeface="Agrandir"/>
                <a:cs typeface="Agrandir"/>
                <a:sym typeface="Agrandir"/>
              </a:rPr>
              <a:t> 1 </a:t>
            </a:r>
            <a:r>
              <a:rPr lang="en-US" sz="2568" dirty="0" err="1">
                <a:solidFill>
                  <a:srgbClr val="FEF7E7"/>
                </a:solidFill>
                <a:latin typeface="Agrandir"/>
                <a:ea typeface="Agrandir"/>
                <a:cs typeface="Agrandir"/>
                <a:sym typeface="Agrandir"/>
              </a:rPr>
              <a:t>dibubarkan</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dan</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tak</a:t>
            </a:r>
            <a:r>
              <a:rPr lang="en-US" sz="2568" dirty="0">
                <a:solidFill>
                  <a:srgbClr val="FEF7E7"/>
                </a:solidFill>
                <a:latin typeface="Agrandir"/>
                <a:ea typeface="Agrandir"/>
                <a:cs typeface="Agrandir"/>
                <a:sym typeface="Agrandir"/>
              </a:rPr>
              <a:t> lama </a:t>
            </a:r>
            <a:r>
              <a:rPr lang="en-US" sz="2568" dirty="0" err="1">
                <a:solidFill>
                  <a:srgbClr val="FEF7E7"/>
                </a:solidFill>
                <a:latin typeface="Agrandir"/>
                <a:ea typeface="Agrandir"/>
                <a:cs typeface="Agrandir"/>
                <a:sym typeface="Agrandir"/>
              </a:rPr>
              <a:t>setelahnya</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presiden</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telah</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menyusun</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daftar</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anggota</a:t>
            </a:r>
            <a:r>
              <a:rPr lang="en-US" sz="2568" dirty="0">
                <a:solidFill>
                  <a:srgbClr val="FEF7E7"/>
                </a:solidFill>
                <a:latin typeface="Agrandir"/>
                <a:ea typeface="Agrandir"/>
                <a:cs typeface="Agrandir"/>
                <a:sym typeface="Agrandir"/>
              </a:rPr>
              <a:t> DPR </a:t>
            </a:r>
            <a:r>
              <a:rPr lang="en-US" sz="2568" dirty="0" err="1">
                <a:solidFill>
                  <a:srgbClr val="FEF7E7"/>
                </a:solidFill>
                <a:latin typeface="Agrandir"/>
                <a:ea typeface="Agrandir"/>
                <a:cs typeface="Agrandir"/>
                <a:sym typeface="Agrandir"/>
              </a:rPr>
              <a:t>baru</a:t>
            </a:r>
            <a:r>
              <a:rPr lang="en-US" sz="2568" dirty="0">
                <a:solidFill>
                  <a:srgbClr val="FEF7E7"/>
                </a:solidFill>
                <a:latin typeface="Agrandir"/>
                <a:ea typeface="Agrandir"/>
                <a:cs typeface="Agrandir"/>
                <a:sym typeface="Agrandir"/>
              </a:rPr>
              <a:t> yang </a:t>
            </a:r>
            <a:r>
              <a:rPr lang="en-US" sz="2568" dirty="0" err="1">
                <a:solidFill>
                  <a:srgbClr val="FEF7E7"/>
                </a:solidFill>
                <a:latin typeface="Agrandir"/>
                <a:ea typeface="Agrandir"/>
                <a:cs typeface="Agrandir"/>
                <a:sym typeface="Agrandir"/>
              </a:rPr>
              <a:t>dinamai</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dengan</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Dewan</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Perwakilan</a:t>
            </a:r>
            <a:r>
              <a:rPr lang="en-US" sz="2568" dirty="0">
                <a:solidFill>
                  <a:srgbClr val="FEF7E7"/>
                </a:solidFill>
                <a:latin typeface="Agrandir"/>
                <a:ea typeface="Agrandir"/>
                <a:cs typeface="Agrandir"/>
                <a:sym typeface="Agrandir"/>
              </a:rPr>
              <a:t> Rakyat Gotong Royong (DPRGR ) yang </a:t>
            </a:r>
            <a:r>
              <a:rPr lang="en-US" sz="2568" dirty="0" err="1">
                <a:solidFill>
                  <a:srgbClr val="FEF7E7"/>
                </a:solidFill>
                <a:latin typeface="Agrandir"/>
                <a:ea typeface="Agrandir"/>
                <a:cs typeface="Agrandir"/>
                <a:sym typeface="Agrandir"/>
              </a:rPr>
              <a:t>seluruh</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anggotanya</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ditunjuk</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langsung</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oleh</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presiden</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Soekarno</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mewakili</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golongan</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masing</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Ketiga</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partai</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besar</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yaittu</a:t>
            </a:r>
            <a:r>
              <a:rPr lang="en-US" sz="2568" dirty="0">
                <a:solidFill>
                  <a:srgbClr val="FEF7E7"/>
                </a:solidFill>
                <a:latin typeface="Agrandir"/>
                <a:ea typeface="Agrandir"/>
                <a:cs typeface="Agrandir"/>
                <a:sym typeface="Agrandir"/>
              </a:rPr>
              <a:t> PNI, NU, </a:t>
            </a:r>
            <a:r>
              <a:rPr lang="en-US" sz="2568" dirty="0" err="1">
                <a:solidFill>
                  <a:srgbClr val="FEF7E7"/>
                </a:solidFill>
                <a:latin typeface="Agrandir"/>
                <a:ea typeface="Agrandir"/>
                <a:cs typeface="Agrandir"/>
                <a:sym typeface="Agrandir"/>
              </a:rPr>
              <a:t>dan</a:t>
            </a:r>
            <a:r>
              <a:rPr lang="en-US" sz="2568" dirty="0">
                <a:solidFill>
                  <a:srgbClr val="FEF7E7"/>
                </a:solidFill>
                <a:latin typeface="Agrandir"/>
                <a:ea typeface="Agrandir"/>
                <a:cs typeface="Agrandir"/>
                <a:sym typeface="Agrandir"/>
              </a:rPr>
              <a:t> PKI </a:t>
            </a:r>
            <a:r>
              <a:rPr lang="en-US" sz="2568" dirty="0" err="1">
                <a:solidFill>
                  <a:srgbClr val="FEF7E7"/>
                </a:solidFill>
                <a:latin typeface="Agrandir"/>
                <a:ea typeface="Agrandir"/>
                <a:cs typeface="Agrandir"/>
                <a:sym typeface="Agrandir"/>
              </a:rPr>
              <a:t>mendapat</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suara</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terbanyak</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Mereka</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dianggap</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mewakili</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golongan</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nasionalis</a:t>
            </a:r>
            <a:r>
              <a:rPr lang="en-US" sz="2568" dirty="0">
                <a:solidFill>
                  <a:srgbClr val="FEF7E7"/>
                </a:solidFill>
                <a:latin typeface="Agrandir"/>
                <a:ea typeface="Agrandir"/>
                <a:cs typeface="Agrandir"/>
                <a:sym typeface="Agrandir"/>
              </a:rPr>
              <a:t>, agama, </a:t>
            </a:r>
            <a:r>
              <a:rPr lang="en-US" sz="2568" dirty="0" err="1">
                <a:solidFill>
                  <a:srgbClr val="FEF7E7"/>
                </a:solidFill>
                <a:latin typeface="Agrandir"/>
                <a:ea typeface="Agrandir"/>
                <a:cs typeface="Agrandir"/>
                <a:sym typeface="Agrandir"/>
              </a:rPr>
              <a:t>dan</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komunis</a:t>
            </a:r>
            <a:r>
              <a:rPr lang="en-US" sz="2568" dirty="0">
                <a:solidFill>
                  <a:srgbClr val="FEF7E7"/>
                </a:solidFill>
                <a:latin typeface="Agrandir"/>
                <a:ea typeface="Agrandir"/>
                <a:cs typeface="Agrandir"/>
                <a:sym typeface="Agrandir"/>
              </a:rPr>
              <a:t> yang </a:t>
            </a:r>
            <a:r>
              <a:rPr lang="en-US" sz="2568" dirty="0" err="1">
                <a:solidFill>
                  <a:srgbClr val="FEF7E7"/>
                </a:solidFill>
                <a:latin typeface="Agrandir"/>
                <a:ea typeface="Agrandir"/>
                <a:cs typeface="Agrandir"/>
                <a:sym typeface="Agrandir"/>
              </a:rPr>
              <a:t>emudian</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dikenal</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dengan</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nama</a:t>
            </a:r>
            <a:r>
              <a:rPr lang="en-US" sz="2568" dirty="0">
                <a:solidFill>
                  <a:srgbClr val="FEF7E7"/>
                </a:solidFill>
                <a:latin typeface="Agrandir"/>
                <a:ea typeface="Agrandir"/>
                <a:cs typeface="Agrandir"/>
                <a:sym typeface="Agrandir"/>
              </a:rPr>
              <a:t> </a:t>
            </a:r>
            <a:r>
              <a:rPr lang="en-US" sz="2568" b="1" dirty="0" err="1">
                <a:solidFill>
                  <a:srgbClr val="FEF7E7"/>
                </a:solidFill>
                <a:latin typeface="Agrandir Bold"/>
                <a:ea typeface="Agrandir Bold"/>
                <a:cs typeface="Agrandir Bold"/>
                <a:sym typeface="Agrandir Bold"/>
              </a:rPr>
              <a:t>Nasakom</a:t>
            </a:r>
            <a:r>
              <a:rPr lang="en-US" sz="2568" dirty="0">
                <a:solidFill>
                  <a:srgbClr val="FEF7E7"/>
                </a:solidFill>
                <a:latin typeface="Agrandir"/>
                <a:ea typeface="Agrandir"/>
                <a:cs typeface="Agrandir"/>
                <a:sym typeface="Agrandir"/>
              </a:rPr>
              <a:t>.</a:t>
            </a:r>
          </a:p>
          <a:p>
            <a:pPr algn="just">
              <a:lnSpc>
                <a:spcPts val="3596"/>
              </a:lnSpc>
            </a:pPr>
            <a:endParaRPr lang="en-US" sz="2568" dirty="0">
              <a:solidFill>
                <a:srgbClr val="FEF7E7"/>
              </a:solidFill>
              <a:latin typeface="Agrandir"/>
              <a:ea typeface="Agrandir"/>
              <a:cs typeface="Agrandir"/>
              <a:sym typeface="Agrandir"/>
            </a:endParaRPr>
          </a:p>
          <a:p>
            <a:pPr algn="just">
              <a:lnSpc>
                <a:spcPts val="3596"/>
              </a:lnSpc>
            </a:pPr>
            <a:r>
              <a:rPr lang="en-US" sz="2568" dirty="0" err="1">
                <a:solidFill>
                  <a:srgbClr val="FEF7E7"/>
                </a:solidFill>
                <a:latin typeface="Agrandir"/>
                <a:ea typeface="Agrandir"/>
                <a:cs typeface="Agrandir"/>
                <a:sym typeface="Agrandir"/>
              </a:rPr>
              <a:t>Berbeda</a:t>
            </a:r>
            <a:r>
              <a:rPr lang="en-US" sz="2568" dirty="0">
                <a:solidFill>
                  <a:srgbClr val="FEF7E7"/>
                </a:solidFill>
                <a:latin typeface="Agrandir"/>
                <a:ea typeface="Agrandir"/>
                <a:cs typeface="Agrandir"/>
                <a:sym typeface="Agrandir"/>
              </a:rPr>
              <a:t> DPR yang lama  </a:t>
            </a:r>
            <a:r>
              <a:rPr lang="en-US" sz="2568" dirty="0" err="1">
                <a:solidFill>
                  <a:srgbClr val="FEF7E7"/>
                </a:solidFill>
                <a:latin typeface="Agrandir"/>
                <a:ea typeface="Agrandir"/>
                <a:cs typeface="Agrandir"/>
                <a:sym typeface="Agrandir"/>
              </a:rPr>
              <a:t>dimana</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utusan</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partai-partai</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politik</a:t>
            </a:r>
            <a:r>
              <a:rPr lang="en-US" sz="2568" dirty="0">
                <a:solidFill>
                  <a:srgbClr val="FEF7E7"/>
                </a:solidFill>
                <a:latin typeface="Agrandir"/>
                <a:ea typeface="Agrandir"/>
                <a:cs typeface="Agrandir"/>
                <a:sym typeface="Agrandir"/>
              </a:rPr>
              <a:t>, mana DRPGR </a:t>
            </a:r>
            <a:r>
              <a:rPr lang="en-US" sz="2568" dirty="0" err="1">
                <a:solidFill>
                  <a:srgbClr val="FEF7E7"/>
                </a:solidFill>
                <a:latin typeface="Agrandir"/>
                <a:ea typeface="Agrandir"/>
                <a:cs typeface="Agrandir"/>
                <a:sym typeface="Agrandir"/>
              </a:rPr>
              <a:t>terdiri</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dari</a:t>
            </a:r>
            <a:r>
              <a:rPr lang="en-US" sz="2568" dirty="0">
                <a:solidFill>
                  <a:srgbClr val="FEF7E7"/>
                </a:solidFill>
                <a:latin typeface="Agrandir"/>
                <a:ea typeface="Agrandir"/>
                <a:cs typeface="Agrandir"/>
                <a:sym typeface="Agrandir"/>
              </a:rPr>
              <a:t> wakil </a:t>
            </a:r>
            <a:r>
              <a:rPr lang="en-US" sz="2568" dirty="0" err="1">
                <a:solidFill>
                  <a:srgbClr val="FEF7E7"/>
                </a:solidFill>
                <a:latin typeface="Agrandir"/>
                <a:ea typeface="Agrandir"/>
                <a:cs typeface="Agrandir"/>
                <a:sym typeface="Agrandir"/>
              </a:rPr>
              <a:t>golongan</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fungsional</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seperti</a:t>
            </a:r>
            <a:r>
              <a:rPr lang="en-US" sz="2568" dirty="0">
                <a:solidFill>
                  <a:srgbClr val="FEF7E7"/>
                </a:solidFill>
                <a:latin typeface="Agrandir"/>
                <a:ea typeface="Agrandir"/>
                <a:cs typeface="Agrandir"/>
                <a:sym typeface="Agrandir"/>
              </a:rPr>
              <a:t> TNI </a:t>
            </a:r>
            <a:r>
              <a:rPr lang="en-US" sz="2568" dirty="0" err="1">
                <a:solidFill>
                  <a:srgbClr val="FEF7E7"/>
                </a:solidFill>
                <a:latin typeface="Agrandir"/>
                <a:ea typeface="Agrandir"/>
                <a:cs typeface="Agrandir"/>
                <a:sym typeface="Agrandir"/>
              </a:rPr>
              <a:t>dan</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Polisi</a:t>
            </a:r>
            <a:r>
              <a:rPr lang="en-US" sz="2568" dirty="0">
                <a:solidFill>
                  <a:srgbClr val="FEF7E7"/>
                </a:solidFill>
                <a:latin typeface="Agrandir"/>
                <a:ea typeface="Agrandir"/>
                <a:cs typeface="Agrandir"/>
                <a:sym typeface="Agrandir"/>
              </a:rPr>
              <a:t> yang </a:t>
            </a:r>
            <a:r>
              <a:rPr lang="en-US" sz="2568" dirty="0" err="1">
                <a:solidFill>
                  <a:srgbClr val="FEF7E7"/>
                </a:solidFill>
                <a:latin typeface="Agrandir"/>
                <a:ea typeface="Agrandir"/>
                <a:cs typeface="Agrandir"/>
                <a:sym typeface="Agrandir"/>
              </a:rPr>
              <a:t>sejak</a:t>
            </a:r>
            <a:r>
              <a:rPr lang="en-US" sz="2568" dirty="0">
                <a:solidFill>
                  <a:srgbClr val="FEF7E7"/>
                </a:solidFill>
                <a:latin typeface="Agrandir"/>
                <a:ea typeface="Agrandir"/>
                <a:cs typeface="Agrandir"/>
                <a:sym typeface="Agrandir"/>
              </a:rPr>
              <a:t> 1959 </a:t>
            </a:r>
            <a:r>
              <a:rPr lang="en-US" sz="2568" dirty="0" err="1">
                <a:solidFill>
                  <a:srgbClr val="FEF7E7"/>
                </a:solidFill>
                <a:latin typeface="Agrandir"/>
                <a:ea typeface="Agrandir"/>
                <a:cs typeface="Agrandir"/>
                <a:sym typeface="Agrandir"/>
              </a:rPr>
              <a:t>secara</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resmi</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telah</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tampil</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sebagai</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kekuatan</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sosial</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politik</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atau</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golongan</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karya</a:t>
            </a:r>
            <a:r>
              <a:rPr lang="en-US" sz="2568" dirty="0">
                <a:solidFill>
                  <a:srgbClr val="FEF7E7"/>
                </a:solidFill>
                <a:latin typeface="Agrandir"/>
                <a:ea typeface="Agrandir"/>
                <a:cs typeface="Agrandir"/>
                <a:sym typeface="Agrandir"/>
              </a:rPr>
              <a:t>.</a:t>
            </a:r>
          </a:p>
          <a:p>
            <a:pPr algn="just">
              <a:lnSpc>
                <a:spcPts val="3596"/>
              </a:lnSpc>
            </a:pPr>
            <a:endParaRPr lang="en-US" sz="2568" dirty="0">
              <a:solidFill>
                <a:srgbClr val="FEF7E7"/>
              </a:solidFill>
              <a:latin typeface="Agrandir"/>
              <a:ea typeface="Agrandir"/>
              <a:cs typeface="Agrandir"/>
              <a:sym typeface="Agrandir"/>
            </a:endParaRPr>
          </a:p>
          <a:p>
            <a:pPr algn="just">
              <a:lnSpc>
                <a:spcPts val="3596"/>
              </a:lnSpc>
              <a:spcBef>
                <a:spcPct val="0"/>
              </a:spcBef>
            </a:pPr>
            <a:r>
              <a:rPr lang="en-US" sz="2568" dirty="0" err="1">
                <a:solidFill>
                  <a:srgbClr val="FEF7E7"/>
                </a:solidFill>
                <a:latin typeface="Agrandir"/>
                <a:ea typeface="Agrandir"/>
                <a:cs typeface="Agrandir"/>
                <a:sym typeface="Agrandir"/>
              </a:rPr>
              <a:t>Dalam</a:t>
            </a:r>
            <a:r>
              <a:rPr lang="en-US" sz="2568" dirty="0">
                <a:solidFill>
                  <a:srgbClr val="FEF7E7"/>
                </a:solidFill>
                <a:latin typeface="Agrandir"/>
                <a:ea typeface="Agrandir"/>
                <a:cs typeface="Agrandir"/>
                <a:sym typeface="Agrandir"/>
              </a:rPr>
              <a:t> DPRGR, PKI </a:t>
            </a:r>
            <a:r>
              <a:rPr lang="en-US" sz="2568" dirty="0" err="1">
                <a:solidFill>
                  <a:srgbClr val="FEF7E7"/>
                </a:solidFill>
                <a:latin typeface="Agrandir"/>
                <a:ea typeface="Agrandir"/>
                <a:cs typeface="Agrandir"/>
                <a:sym typeface="Agrandir"/>
              </a:rPr>
              <a:t>mendapat</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jatah</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kursi</a:t>
            </a:r>
            <a:r>
              <a:rPr lang="en-US" sz="2568" dirty="0">
                <a:solidFill>
                  <a:srgbClr val="FEF7E7"/>
                </a:solidFill>
                <a:latin typeface="Agrandir"/>
                <a:ea typeface="Agrandir"/>
                <a:cs typeface="Agrandir"/>
                <a:sym typeface="Agrandir"/>
              </a:rPr>
              <a:t> yang paling </a:t>
            </a:r>
            <a:r>
              <a:rPr lang="en-US" sz="2568" dirty="0" err="1">
                <a:solidFill>
                  <a:srgbClr val="FEF7E7"/>
                </a:solidFill>
                <a:latin typeface="Agrandir"/>
                <a:ea typeface="Agrandir"/>
                <a:cs typeface="Agrandir"/>
                <a:sym typeface="Agrandir"/>
              </a:rPr>
              <a:t>besar</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dibandingkan</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lainnya</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Dalam</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praktiknya</a:t>
            </a:r>
            <a:r>
              <a:rPr lang="en-US" sz="2568" dirty="0">
                <a:solidFill>
                  <a:srgbClr val="FEF7E7"/>
                </a:solidFill>
                <a:latin typeface="Agrandir"/>
                <a:ea typeface="Agrandir"/>
                <a:cs typeface="Agrandir"/>
                <a:sym typeface="Agrandir"/>
              </a:rPr>
              <a:t> DPRGR </a:t>
            </a:r>
            <a:r>
              <a:rPr lang="en-US" sz="2568" dirty="0" err="1">
                <a:solidFill>
                  <a:srgbClr val="FEF7E7"/>
                </a:solidFill>
                <a:latin typeface="Agrandir"/>
                <a:ea typeface="Agrandir"/>
                <a:cs typeface="Agrandir"/>
                <a:sym typeface="Agrandir"/>
              </a:rPr>
              <a:t>tidak</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dapat</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berjalan</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sesuai</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fungsinya</a:t>
            </a:r>
            <a:r>
              <a:rPr lang="en-US" sz="2568" dirty="0">
                <a:solidFill>
                  <a:srgbClr val="FEF7E7"/>
                </a:solidFill>
                <a:latin typeface="Agrandir"/>
                <a:ea typeface="Agrandir"/>
                <a:cs typeface="Agrandir"/>
                <a:sym typeface="Agrandir"/>
              </a:rPr>
              <a:t> di mana </a:t>
            </a:r>
            <a:r>
              <a:rPr lang="en-US" sz="2568" dirty="0" err="1">
                <a:solidFill>
                  <a:srgbClr val="FEF7E7"/>
                </a:solidFill>
                <a:latin typeface="Agrandir"/>
                <a:ea typeface="Agrandir"/>
                <a:cs typeface="Agrandir"/>
                <a:sym typeface="Agrandir"/>
              </a:rPr>
              <a:t>mereka</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sukar</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untuk</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tidak</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menyetujui</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keinginan</a:t>
            </a:r>
            <a:r>
              <a:rPr lang="en-US" sz="2568" dirty="0">
                <a:solidFill>
                  <a:srgbClr val="FEF7E7"/>
                </a:solidFill>
                <a:latin typeface="Agrandir"/>
                <a:ea typeface="Agrandir"/>
                <a:cs typeface="Agrandir"/>
                <a:sym typeface="Agrandir"/>
              </a:rPr>
              <a:t> </a:t>
            </a:r>
            <a:r>
              <a:rPr lang="en-US" sz="2568" dirty="0" err="1">
                <a:solidFill>
                  <a:srgbClr val="FEF7E7"/>
                </a:solidFill>
                <a:latin typeface="Agrandir"/>
                <a:ea typeface="Agrandir"/>
                <a:cs typeface="Agrandir"/>
                <a:sym typeface="Agrandir"/>
              </a:rPr>
              <a:t>presiden</a:t>
            </a:r>
            <a:r>
              <a:rPr lang="en-US" sz="2568" dirty="0">
                <a:solidFill>
                  <a:srgbClr val="FEF7E7"/>
                </a:solidFill>
                <a:latin typeface="Agrandir"/>
                <a:ea typeface="Agrandir"/>
                <a:cs typeface="Agrandir"/>
                <a:sym typeface="Agrandir"/>
              </a:rPr>
              <a:t>. </a:t>
            </a:r>
          </a:p>
        </p:txBody>
      </p:sp>
      <p:sp>
        <p:nvSpPr>
          <p:cNvPr id="6" name="TextBox 6"/>
          <p:cNvSpPr txBox="1"/>
          <p:nvPr/>
        </p:nvSpPr>
        <p:spPr>
          <a:xfrm>
            <a:off x="1028700" y="518282"/>
            <a:ext cx="14722040" cy="2158673"/>
          </a:xfrm>
          <a:prstGeom prst="rect">
            <a:avLst/>
          </a:prstGeom>
        </p:spPr>
        <p:txBody>
          <a:bodyPr lIns="0" tIns="0" rIns="0" bIns="0" rtlCol="0" anchor="t">
            <a:spAutoFit/>
          </a:bodyPr>
          <a:lstStyle/>
          <a:p>
            <a:pPr algn="l">
              <a:lnSpc>
                <a:spcPts val="8068"/>
              </a:lnSpc>
              <a:spcBef>
                <a:spcPct val="0"/>
              </a:spcBef>
            </a:pPr>
            <a:r>
              <a:rPr lang="en-US" sz="5762" b="1">
                <a:solidFill>
                  <a:srgbClr val="FFFFFF"/>
                </a:solidFill>
                <a:latin typeface="Agrandir Bold"/>
                <a:ea typeface="Agrandir Bold"/>
                <a:cs typeface="Agrandir Bold"/>
                <a:sym typeface="Agrandir Bold"/>
              </a:rPr>
              <a:t>2. Pembubaran DPR dan Pembentukan DPRGR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4251E"/>
        </a:solidFill>
        <a:effectLst/>
      </p:bgPr>
    </p:bg>
    <p:spTree>
      <p:nvGrpSpPr>
        <p:cNvPr id="1" name=""/>
        <p:cNvGrpSpPr/>
        <p:nvPr/>
      </p:nvGrpSpPr>
      <p:grpSpPr>
        <a:xfrm>
          <a:off x="0" y="0"/>
          <a:ext cx="0" cy="0"/>
          <a:chOff x="0" y="0"/>
          <a:chExt cx="0" cy="0"/>
        </a:xfrm>
      </p:grpSpPr>
      <p:sp>
        <p:nvSpPr>
          <p:cNvPr id="2" name="Freeform 2"/>
          <p:cNvSpPr/>
          <p:nvPr/>
        </p:nvSpPr>
        <p:spPr>
          <a:xfrm>
            <a:off x="-322829" y="5298985"/>
            <a:ext cx="10331188" cy="10823149"/>
          </a:xfrm>
          <a:custGeom>
            <a:avLst/>
            <a:gdLst/>
            <a:ahLst/>
            <a:cxnLst/>
            <a:rect l="l" t="t" r="r" b="b"/>
            <a:pathLst>
              <a:path w="10331188" h="10823149">
                <a:moveTo>
                  <a:pt x="0" y="0"/>
                </a:moveTo>
                <a:lnTo>
                  <a:pt x="10331188" y="0"/>
                </a:lnTo>
                <a:lnTo>
                  <a:pt x="10331188" y="10823149"/>
                </a:lnTo>
                <a:lnTo>
                  <a:pt x="0" y="1082314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802611" y="157794"/>
            <a:ext cx="12145882" cy="2653546"/>
          </a:xfrm>
          <a:prstGeom prst="rect">
            <a:avLst/>
          </a:prstGeom>
        </p:spPr>
        <p:txBody>
          <a:bodyPr lIns="0" tIns="0" rIns="0" bIns="0" rtlCol="0" anchor="t">
            <a:spAutoFit/>
          </a:bodyPr>
          <a:lstStyle/>
          <a:p>
            <a:pPr algn="l">
              <a:lnSpc>
                <a:spcPts val="9822"/>
              </a:lnSpc>
              <a:spcBef>
                <a:spcPct val="0"/>
              </a:spcBef>
            </a:pPr>
            <a:r>
              <a:rPr lang="en-US" sz="7016" b="1">
                <a:solidFill>
                  <a:srgbClr val="FEF7E7"/>
                </a:solidFill>
                <a:latin typeface="Agrandir Bold"/>
                <a:ea typeface="Agrandir Bold"/>
                <a:cs typeface="Agrandir Bold"/>
                <a:sym typeface="Agrandir Bold"/>
              </a:rPr>
              <a:t>3. Pembentukan Kabinet Kerja</a:t>
            </a:r>
          </a:p>
        </p:txBody>
      </p:sp>
      <p:sp>
        <p:nvSpPr>
          <p:cNvPr id="4" name="TextBox 4"/>
          <p:cNvSpPr txBox="1"/>
          <p:nvPr/>
        </p:nvSpPr>
        <p:spPr>
          <a:xfrm>
            <a:off x="802611" y="3337877"/>
            <a:ext cx="16281413" cy="3498428"/>
          </a:xfrm>
          <a:prstGeom prst="rect">
            <a:avLst/>
          </a:prstGeom>
        </p:spPr>
        <p:txBody>
          <a:bodyPr lIns="0" tIns="0" rIns="0" bIns="0" rtlCol="0" anchor="t">
            <a:spAutoFit/>
          </a:bodyPr>
          <a:lstStyle/>
          <a:p>
            <a:pPr algn="just">
              <a:lnSpc>
                <a:spcPts val="4573"/>
              </a:lnSpc>
              <a:spcBef>
                <a:spcPct val="0"/>
              </a:spcBef>
            </a:pPr>
            <a:r>
              <a:rPr lang="en-US" sz="3266" dirty="0" err="1">
                <a:solidFill>
                  <a:srgbClr val="FEF7E7"/>
                </a:solidFill>
                <a:latin typeface="Agrandir"/>
                <a:ea typeface="Agrandir"/>
                <a:cs typeface="Agrandir"/>
                <a:sym typeface="Agrandir"/>
              </a:rPr>
              <a:t>Setelah</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Dekrit</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presiden</a:t>
            </a:r>
            <a:r>
              <a:rPr lang="en-US" sz="3266" dirty="0">
                <a:solidFill>
                  <a:srgbClr val="FEF7E7"/>
                </a:solidFill>
                <a:latin typeface="Agrandir"/>
                <a:ea typeface="Agrandir"/>
                <a:cs typeface="Agrandir"/>
                <a:sym typeface="Agrandir"/>
              </a:rPr>
              <a:t> 5 </a:t>
            </a:r>
            <a:r>
              <a:rPr lang="en-US" sz="3266" dirty="0" err="1">
                <a:solidFill>
                  <a:srgbClr val="FEF7E7"/>
                </a:solidFill>
                <a:latin typeface="Agrandir"/>
                <a:ea typeface="Agrandir"/>
                <a:cs typeface="Agrandir"/>
                <a:sym typeface="Agrandir"/>
              </a:rPr>
              <a:t>Juli</a:t>
            </a:r>
            <a:r>
              <a:rPr lang="en-US" sz="3266" dirty="0">
                <a:solidFill>
                  <a:srgbClr val="FEF7E7"/>
                </a:solidFill>
                <a:latin typeface="Agrandir"/>
                <a:ea typeface="Agrandir"/>
                <a:cs typeface="Agrandir"/>
                <a:sym typeface="Agrandir"/>
              </a:rPr>
              <a:t> 1959 </a:t>
            </a:r>
            <a:r>
              <a:rPr lang="en-US" sz="3266" dirty="0" err="1">
                <a:solidFill>
                  <a:srgbClr val="FEF7E7"/>
                </a:solidFill>
                <a:latin typeface="Agrandir"/>
                <a:ea typeface="Agrandir"/>
                <a:cs typeface="Agrandir"/>
                <a:sym typeface="Agrandir"/>
              </a:rPr>
              <a:t>kepala</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negara</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dipegang</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oleh</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presiden</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Berdasrakan</a:t>
            </a:r>
            <a:r>
              <a:rPr lang="en-US" sz="3266" dirty="0">
                <a:solidFill>
                  <a:srgbClr val="FEF7E7"/>
                </a:solidFill>
                <a:latin typeface="Agrandir"/>
                <a:ea typeface="Agrandir"/>
                <a:cs typeface="Agrandir"/>
                <a:sym typeface="Agrandir"/>
              </a:rPr>
              <a:t> UUD 45, </a:t>
            </a:r>
            <a:r>
              <a:rPr lang="en-US" sz="3266" dirty="0" err="1">
                <a:solidFill>
                  <a:srgbClr val="FEF7E7"/>
                </a:solidFill>
                <a:latin typeface="Agrandir"/>
                <a:ea typeface="Agrandir"/>
                <a:cs typeface="Agrandir"/>
                <a:sym typeface="Agrandir"/>
              </a:rPr>
              <a:t>selain</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sebagai</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kepala</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negara</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presiden</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juga</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berperan</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sebagai</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kepala</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pemerintahan</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Oleh</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karena</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itu</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presiden</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membentuk</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Kabunet</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Kerja</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Menteri</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pertama</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dalam</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kabinet</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kerja</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dijabat</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oleh</a:t>
            </a:r>
            <a:r>
              <a:rPr lang="en-US" sz="3266" dirty="0">
                <a:solidFill>
                  <a:srgbClr val="FEF7E7"/>
                </a:solidFill>
                <a:latin typeface="Agrandir"/>
                <a:ea typeface="Agrandir"/>
                <a:cs typeface="Agrandir"/>
                <a:sym typeface="Agrandir"/>
              </a:rPr>
              <a:t> Ir. </a:t>
            </a:r>
            <a:r>
              <a:rPr lang="en-US" sz="3266" dirty="0" err="1">
                <a:solidFill>
                  <a:srgbClr val="FEF7E7"/>
                </a:solidFill>
                <a:latin typeface="Agrandir"/>
                <a:ea typeface="Agrandir"/>
                <a:cs typeface="Agrandir"/>
                <a:sym typeface="Agrandir"/>
              </a:rPr>
              <a:t>Juanda</a:t>
            </a:r>
            <a:r>
              <a:rPr lang="en-US" sz="3266" dirty="0">
                <a:solidFill>
                  <a:srgbClr val="FEF7E7"/>
                </a:solidFill>
                <a:latin typeface="Agrandir"/>
                <a:ea typeface="Agrandir"/>
                <a:cs typeface="Agrandir"/>
                <a:sym typeface="Agrandir"/>
              </a:rPr>
              <a:t> yang </a:t>
            </a:r>
            <a:r>
              <a:rPr lang="en-US" sz="3266" dirty="0" err="1">
                <a:solidFill>
                  <a:srgbClr val="FEF7E7"/>
                </a:solidFill>
                <a:latin typeface="Agrandir"/>
                <a:ea typeface="Agrandir"/>
                <a:cs typeface="Agrandir"/>
                <a:sym typeface="Agrandir"/>
              </a:rPr>
              <a:t>dilantik</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pada</a:t>
            </a:r>
            <a:r>
              <a:rPr lang="en-US" sz="3266" dirty="0">
                <a:solidFill>
                  <a:srgbClr val="FEF7E7"/>
                </a:solidFill>
                <a:latin typeface="Agrandir"/>
                <a:ea typeface="Agrandir"/>
                <a:cs typeface="Agrandir"/>
                <a:sym typeface="Agrandir"/>
              </a:rPr>
              <a:t> 10 </a:t>
            </a:r>
            <a:r>
              <a:rPr lang="en-US" sz="3266" dirty="0" err="1">
                <a:solidFill>
                  <a:srgbClr val="FEF7E7"/>
                </a:solidFill>
                <a:latin typeface="Agrandir"/>
                <a:ea typeface="Agrandir"/>
                <a:cs typeface="Agrandir"/>
                <a:sym typeface="Agrandir"/>
              </a:rPr>
              <a:t>Juli</a:t>
            </a:r>
            <a:r>
              <a:rPr lang="en-US" sz="3266" dirty="0">
                <a:solidFill>
                  <a:srgbClr val="FEF7E7"/>
                </a:solidFill>
                <a:latin typeface="Agrandir"/>
                <a:ea typeface="Agrandir"/>
                <a:cs typeface="Agrandir"/>
                <a:sym typeface="Agrandir"/>
              </a:rPr>
              <a:t> 1959. Program </a:t>
            </a:r>
            <a:r>
              <a:rPr lang="en-US" sz="3266" dirty="0" err="1">
                <a:solidFill>
                  <a:srgbClr val="FEF7E7"/>
                </a:solidFill>
                <a:latin typeface="Agrandir"/>
                <a:ea typeface="Agrandir"/>
                <a:cs typeface="Agrandir"/>
                <a:sym typeface="Agrandir"/>
              </a:rPr>
              <a:t>kerja</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Kabinet</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Kerja</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disebut</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Triprogram</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yaitu</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meningkatkan</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sandang</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pangan</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menstabilkan</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keamanan</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dan</a:t>
            </a:r>
            <a:r>
              <a:rPr lang="en-US" sz="3266" dirty="0">
                <a:solidFill>
                  <a:srgbClr val="FEF7E7"/>
                </a:solidFill>
                <a:latin typeface="Agrandir"/>
                <a:ea typeface="Agrandir"/>
                <a:cs typeface="Agrandir"/>
                <a:sym typeface="Agrandir"/>
              </a:rPr>
              <a:t> </a:t>
            </a:r>
            <a:r>
              <a:rPr lang="en-US" sz="3266" dirty="0" err="1">
                <a:solidFill>
                  <a:srgbClr val="FEF7E7"/>
                </a:solidFill>
                <a:latin typeface="Agrandir"/>
                <a:ea typeface="Agrandir"/>
                <a:cs typeface="Agrandir"/>
                <a:sym typeface="Agrandir"/>
              </a:rPr>
              <a:t>mengembalikan</a:t>
            </a:r>
            <a:r>
              <a:rPr lang="en-US" sz="3266" dirty="0">
                <a:solidFill>
                  <a:srgbClr val="FEF7E7"/>
                </a:solidFill>
                <a:latin typeface="Agrandir"/>
                <a:ea typeface="Agrandir"/>
                <a:cs typeface="Agrandir"/>
                <a:sym typeface="Agrandir"/>
              </a:rPr>
              <a:t> Irian Barat.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4251E"/>
        </a:solidFill>
        <a:effectLst/>
      </p:bgPr>
    </p:bg>
    <p:spTree>
      <p:nvGrpSpPr>
        <p:cNvPr id="1" name=""/>
        <p:cNvGrpSpPr/>
        <p:nvPr/>
      </p:nvGrpSpPr>
      <p:grpSpPr>
        <a:xfrm>
          <a:off x="0" y="0"/>
          <a:ext cx="0" cy="0"/>
          <a:chOff x="0" y="0"/>
          <a:chExt cx="0" cy="0"/>
        </a:xfrm>
      </p:grpSpPr>
      <p:sp>
        <p:nvSpPr>
          <p:cNvPr id="2" name="Freeform 2"/>
          <p:cNvSpPr/>
          <p:nvPr/>
        </p:nvSpPr>
        <p:spPr>
          <a:xfrm>
            <a:off x="-322829" y="5298985"/>
            <a:ext cx="10331188" cy="10823149"/>
          </a:xfrm>
          <a:custGeom>
            <a:avLst/>
            <a:gdLst/>
            <a:ahLst/>
            <a:cxnLst/>
            <a:rect l="l" t="t" r="r" b="b"/>
            <a:pathLst>
              <a:path w="10331188" h="10823149">
                <a:moveTo>
                  <a:pt x="0" y="0"/>
                </a:moveTo>
                <a:lnTo>
                  <a:pt x="10331188" y="0"/>
                </a:lnTo>
                <a:lnTo>
                  <a:pt x="10331188" y="10823149"/>
                </a:lnTo>
                <a:lnTo>
                  <a:pt x="0" y="1082314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802611" y="205419"/>
            <a:ext cx="13573836" cy="3378676"/>
          </a:xfrm>
          <a:prstGeom prst="rect">
            <a:avLst/>
          </a:prstGeom>
        </p:spPr>
        <p:txBody>
          <a:bodyPr lIns="0" tIns="0" rIns="0" bIns="0" rtlCol="0" anchor="t">
            <a:spAutoFit/>
          </a:bodyPr>
          <a:lstStyle/>
          <a:p>
            <a:pPr algn="l">
              <a:lnSpc>
                <a:spcPts val="8519"/>
              </a:lnSpc>
              <a:spcBef>
                <a:spcPct val="0"/>
              </a:spcBef>
            </a:pPr>
            <a:r>
              <a:rPr lang="en-US" sz="6085" b="1">
                <a:solidFill>
                  <a:srgbClr val="FEF7E7"/>
                </a:solidFill>
                <a:latin typeface="Agrandir Bold"/>
                <a:ea typeface="Agrandir Bold"/>
                <a:cs typeface="Agrandir Bold"/>
                <a:sym typeface="Agrandir Bold"/>
              </a:rPr>
              <a:t>4. Pengangkatan Presiden Soekarno Menjadi Presiden Seumur Hidup</a:t>
            </a:r>
          </a:p>
        </p:txBody>
      </p:sp>
      <p:sp>
        <p:nvSpPr>
          <p:cNvPr id="4" name="TextBox 4"/>
          <p:cNvSpPr txBox="1"/>
          <p:nvPr/>
        </p:nvSpPr>
        <p:spPr>
          <a:xfrm>
            <a:off x="802611" y="3337877"/>
            <a:ext cx="16281413" cy="5784428"/>
          </a:xfrm>
          <a:prstGeom prst="rect">
            <a:avLst/>
          </a:prstGeom>
        </p:spPr>
        <p:txBody>
          <a:bodyPr lIns="0" tIns="0" rIns="0" bIns="0" rtlCol="0" anchor="t">
            <a:spAutoFit/>
          </a:bodyPr>
          <a:lstStyle/>
          <a:p>
            <a:pPr algn="just">
              <a:lnSpc>
                <a:spcPts val="4573"/>
              </a:lnSpc>
            </a:pPr>
            <a:r>
              <a:rPr lang="en-US" sz="3266">
                <a:solidFill>
                  <a:srgbClr val="FEF7E7"/>
                </a:solidFill>
                <a:latin typeface="Agrandir"/>
                <a:ea typeface="Agrandir"/>
                <a:cs typeface="Agrandir"/>
                <a:sym typeface="Agrandir"/>
              </a:rPr>
              <a:t>Tindakan pemusatan kekuasaan Presiden Soekarno tidak hanya pada bidang legislatif saja, namun juga yudikatif (kehakiman). Ketua Mahkamah Agung dan Jaksa Agung diangkat menjadi menteri. Sehingga dalam hal ini kekuasaan eksekutif, legislatif, dan yudikatif telah ditempatkan di bawah presiden Soekarno. </a:t>
            </a:r>
          </a:p>
          <a:p>
            <a:pPr algn="just">
              <a:lnSpc>
                <a:spcPts val="4573"/>
              </a:lnSpc>
            </a:pPr>
            <a:endParaRPr lang="en-US" sz="3266">
              <a:solidFill>
                <a:srgbClr val="FEF7E7"/>
              </a:solidFill>
              <a:latin typeface="Agrandir"/>
              <a:ea typeface="Agrandir"/>
              <a:cs typeface="Agrandir"/>
              <a:sym typeface="Agrandir"/>
            </a:endParaRPr>
          </a:p>
          <a:p>
            <a:pPr algn="just">
              <a:lnSpc>
                <a:spcPts val="4573"/>
              </a:lnSpc>
            </a:pPr>
            <a:r>
              <a:rPr lang="en-US" sz="3266">
                <a:solidFill>
                  <a:srgbClr val="FEF7E7"/>
                </a:solidFill>
                <a:latin typeface="Agrandir"/>
                <a:ea typeface="Agrandir"/>
                <a:cs typeface="Agrandir"/>
                <a:sym typeface="Agrandir"/>
              </a:rPr>
              <a:t>Untuk memperkuat kekuasaan mutlaknya maka MPRS dalam sidangnya pada 1963 justru menetapkan presiden Soekarno menjadi presiden seumur hidup walaupun menurut UUD 1945 presiden di[ilih oleh MPR untuk jangka  waktu lima tahun. </a:t>
            </a:r>
          </a:p>
          <a:p>
            <a:pPr algn="just">
              <a:lnSpc>
                <a:spcPts val="4573"/>
              </a:lnSpc>
            </a:pPr>
            <a:endParaRPr lang="en-US" sz="3266">
              <a:solidFill>
                <a:srgbClr val="FEF7E7"/>
              </a:solidFill>
              <a:latin typeface="Agrandir"/>
              <a:ea typeface="Agrandir"/>
              <a:cs typeface="Agrandir"/>
              <a:sym typeface="Agrandir"/>
            </a:endParaRPr>
          </a:p>
          <a:p>
            <a:pPr algn="just">
              <a:lnSpc>
                <a:spcPts val="4573"/>
              </a:lnSpc>
              <a:spcBef>
                <a:spcPct val="0"/>
              </a:spcBef>
            </a:pPr>
            <a:endParaRPr lang="en-US" sz="3266">
              <a:solidFill>
                <a:srgbClr val="FEF7E7"/>
              </a:solidFill>
              <a:latin typeface="Agrandir"/>
              <a:ea typeface="Agrandir"/>
              <a:cs typeface="Agrandir"/>
              <a:sym typeface="Agrandi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4251E"/>
        </a:solidFill>
        <a:effectLst/>
      </p:bgPr>
    </p:bg>
    <p:spTree>
      <p:nvGrpSpPr>
        <p:cNvPr id="1" name=""/>
        <p:cNvGrpSpPr/>
        <p:nvPr/>
      </p:nvGrpSpPr>
      <p:grpSpPr>
        <a:xfrm>
          <a:off x="0" y="0"/>
          <a:ext cx="0" cy="0"/>
          <a:chOff x="0" y="0"/>
          <a:chExt cx="0" cy="0"/>
        </a:xfrm>
      </p:grpSpPr>
      <p:sp>
        <p:nvSpPr>
          <p:cNvPr id="2" name="Freeform 2"/>
          <p:cNvSpPr/>
          <p:nvPr/>
        </p:nvSpPr>
        <p:spPr>
          <a:xfrm>
            <a:off x="-322829" y="5298985"/>
            <a:ext cx="10331188" cy="10823149"/>
          </a:xfrm>
          <a:custGeom>
            <a:avLst/>
            <a:gdLst/>
            <a:ahLst/>
            <a:cxnLst/>
            <a:rect l="l" t="t" r="r" b="b"/>
            <a:pathLst>
              <a:path w="10331188" h="10823149">
                <a:moveTo>
                  <a:pt x="0" y="0"/>
                </a:moveTo>
                <a:lnTo>
                  <a:pt x="10331188" y="0"/>
                </a:lnTo>
                <a:lnTo>
                  <a:pt x="10331188" y="10823149"/>
                </a:lnTo>
                <a:lnTo>
                  <a:pt x="0" y="1082314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802611" y="157794"/>
            <a:ext cx="12145882" cy="2513509"/>
          </a:xfrm>
          <a:prstGeom prst="rect">
            <a:avLst/>
          </a:prstGeom>
        </p:spPr>
        <p:txBody>
          <a:bodyPr lIns="0" tIns="0" rIns="0" bIns="0" rtlCol="0" anchor="t">
            <a:spAutoFit/>
          </a:bodyPr>
          <a:lstStyle/>
          <a:p>
            <a:pPr algn="l">
              <a:lnSpc>
                <a:spcPts val="9822"/>
              </a:lnSpc>
              <a:spcBef>
                <a:spcPct val="0"/>
              </a:spcBef>
            </a:pPr>
            <a:r>
              <a:rPr lang="en-US" sz="7016" b="1" dirty="0">
                <a:solidFill>
                  <a:srgbClr val="FEF7E7"/>
                </a:solidFill>
                <a:latin typeface="Agrandir Bold"/>
                <a:ea typeface="Agrandir Bold"/>
                <a:cs typeface="Agrandir Bold"/>
                <a:sym typeface="Agrandir Bold"/>
              </a:rPr>
              <a:t>5</a:t>
            </a:r>
            <a:r>
              <a:rPr lang="en-US" sz="7016" b="1" dirty="0" smtClean="0">
                <a:solidFill>
                  <a:srgbClr val="FEF7E7"/>
                </a:solidFill>
                <a:latin typeface="Agrandir Bold"/>
                <a:ea typeface="Agrandir Bold"/>
                <a:cs typeface="Agrandir Bold"/>
                <a:sym typeface="Agrandir Bold"/>
              </a:rPr>
              <a:t>. </a:t>
            </a:r>
            <a:r>
              <a:rPr lang="en-US" sz="7016" b="1" dirty="0" err="1">
                <a:solidFill>
                  <a:srgbClr val="FEF7E7"/>
                </a:solidFill>
                <a:latin typeface="Agrandir Bold"/>
                <a:ea typeface="Agrandir Bold"/>
                <a:cs typeface="Agrandir Bold"/>
                <a:sym typeface="Agrandir Bold"/>
              </a:rPr>
              <a:t>Pemasyarakatan</a:t>
            </a:r>
            <a:r>
              <a:rPr lang="en-US" sz="7016" b="1" dirty="0">
                <a:solidFill>
                  <a:srgbClr val="FEF7E7"/>
                </a:solidFill>
                <a:latin typeface="Agrandir Bold"/>
                <a:ea typeface="Agrandir Bold"/>
                <a:cs typeface="Agrandir Bold"/>
                <a:sym typeface="Agrandir Bold"/>
              </a:rPr>
              <a:t> NASAKOM</a:t>
            </a:r>
          </a:p>
        </p:txBody>
      </p:sp>
      <p:sp>
        <p:nvSpPr>
          <p:cNvPr id="4" name="TextBox 4"/>
          <p:cNvSpPr txBox="1"/>
          <p:nvPr/>
        </p:nvSpPr>
        <p:spPr>
          <a:xfrm>
            <a:off x="802611" y="2658940"/>
            <a:ext cx="16281413" cy="6927428"/>
          </a:xfrm>
          <a:prstGeom prst="rect">
            <a:avLst/>
          </a:prstGeom>
        </p:spPr>
        <p:txBody>
          <a:bodyPr lIns="0" tIns="0" rIns="0" bIns="0" rtlCol="0" anchor="t">
            <a:spAutoFit/>
          </a:bodyPr>
          <a:lstStyle/>
          <a:p>
            <a:pPr algn="just">
              <a:lnSpc>
                <a:spcPts val="4573"/>
              </a:lnSpc>
            </a:pPr>
            <a:r>
              <a:rPr lang="en-US" sz="3266">
                <a:solidFill>
                  <a:srgbClr val="FEF7E7"/>
                </a:solidFill>
                <a:latin typeface="Agrandir"/>
                <a:ea typeface="Agrandir"/>
                <a:cs typeface="Agrandir"/>
                <a:sym typeface="Agrandir"/>
              </a:rPr>
              <a:t>Dalam usahanya menggalang dukungan politik, presiden Soekarno mengumumkan ajaran Nasakom yang dianggap mewakili golongan mayoritas dalam masyarakat. Menurut Deliar Noer meskipun golongan agama dan nasionalis menentang Nasakom karena bertentangan dengan PKI, namun mereka tetap menerima konsep Nasakom karena khawatir dicap sebagai komunistofobi.  Dalam sistem ini, partai-partai politik umumnya tidak diberikan tempat dalam percaturan politik parlementer.</a:t>
            </a:r>
          </a:p>
          <a:p>
            <a:pPr algn="just">
              <a:lnSpc>
                <a:spcPts val="4573"/>
              </a:lnSpc>
            </a:pPr>
            <a:endParaRPr lang="en-US" sz="3266">
              <a:solidFill>
                <a:srgbClr val="FEF7E7"/>
              </a:solidFill>
              <a:latin typeface="Agrandir"/>
              <a:ea typeface="Agrandir"/>
              <a:cs typeface="Agrandir"/>
              <a:sym typeface="Agrandir"/>
            </a:endParaRPr>
          </a:p>
          <a:p>
            <a:pPr algn="just">
              <a:lnSpc>
                <a:spcPts val="4573"/>
              </a:lnSpc>
              <a:spcBef>
                <a:spcPct val="0"/>
              </a:spcBef>
            </a:pPr>
            <a:r>
              <a:rPr lang="en-US" sz="3266">
                <a:solidFill>
                  <a:srgbClr val="FEF7E7"/>
                </a:solidFill>
                <a:latin typeface="Agrandir"/>
                <a:ea typeface="Agrandir"/>
                <a:cs typeface="Agrandir"/>
                <a:sym typeface="Agrandir"/>
              </a:rPr>
              <a:t>DPRGR dianggap mandul. Di antara partai-partai, PKI menempati kedudukan yang istimewa dalam sistem demokrasi  terpimpin. Di bawah pimpinan D.N Aidit, PKI dengan tegas menyokong konsepsi demokrasi terpimpin Soekarno yang berporoskan NASAKOM , melalui pemasyarakatan NASAKOM ini, PKI berhasil menjadi partai yang besar.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251E"/>
        </a:solidFill>
        <a:effectLst/>
      </p:bgPr>
    </p:bg>
    <p:spTree>
      <p:nvGrpSpPr>
        <p:cNvPr id="1" name=""/>
        <p:cNvGrpSpPr/>
        <p:nvPr/>
      </p:nvGrpSpPr>
      <p:grpSpPr>
        <a:xfrm>
          <a:off x="0" y="0"/>
          <a:ext cx="0" cy="0"/>
          <a:chOff x="0" y="0"/>
          <a:chExt cx="0" cy="0"/>
        </a:xfrm>
      </p:grpSpPr>
      <p:sp>
        <p:nvSpPr>
          <p:cNvPr id="2" name="Freeform 2"/>
          <p:cNvSpPr/>
          <p:nvPr/>
        </p:nvSpPr>
        <p:spPr>
          <a:xfrm>
            <a:off x="-322829" y="5298985"/>
            <a:ext cx="10331188" cy="10823149"/>
          </a:xfrm>
          <a:custGeom>
            <a:avLst/>
            <a:gdLst/>
            <a:ahLst/>
            <a:cxnLst/>
            <a:rect l="l" t="t" r="r" b="b"/>
            <a:pathLst>
              <a:path w="10331188" h="10823149">
                <a:moveTo>
                  <a:pt x="0" y="0"/>
                </a:moveTo>
                <a:lnTo>
                  <a:pt x="10331188" y="0"/>
                </a:lnTo>
                <a:lnTo>
                  <a:pt x="10331188" y="10823149"/>
                </a:lnTo>
                <a:lnTo>
                  <a:pt x="0" y="1082314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802611" y="157794"/>
            <a:ext cx="12145882" cy="2513509"/>
          </a:xfrm>
          <a:prstGeom prst="rect">
            <a:avLst/>
          </a:prstGeom>
        </p:spPr>
        <p:txBody>
          <a:bodyPr lIns="0" tIns="0" rIns="0" bIns="0" rtlCol="0" anchor="t">
            <a:spAutoFit/>
          </a:bodyPr>
          <a:lstStyle/>
          <a:p>
            <a:pPr algn="l">
              <a:lnSpc>
                <a:spcPts val="9822"/>
              </a:lnSpc>
              <a:spcBef>
                <a:spcPct val="0"/>
              </a:spcBef>
            </a:pPr>
            <a:r>
              <a:rPr lang="en-US" sz="7016" b="1" dirty="0">
                <a:solidFill>
                  <a:srgbClr val="FEF7E7"/>
                </a:solidFill>
                <a:latin typeface="Agrandir Bold"/>
                <a:ea typeface="Agrandir Bold"/>
                <a:cs typeface="Agrandir Bold"/>
                <a:sym typeface="Agrandir Bold"/>
              </a:rPr>
              <a:t>6</a:t>
            </a:r>
            <a:r>
              <a:rPr lang="en-US" sz="7016" b="1" dirty="0" smtClean="0">
                <a:solidFill>
                  <a:srgbClr val="FEF7E7"/>
                </a:solidFill>
                <a:latin typeface="Agrandir Bold"/>
                <a:ea typeface="Agrandir Bold"/>
                <a:cs typeface="Agrandir Bold"/>
                <a:sym typeface="Agrandir Bold"/>
              </a:rPr>
              <a:t>. </a:t>
            </a:r>
            <a:r>
              <a:rPr lang="en-US" sz="7016" b="1" dirty="0" err="1">
                <a:solidFill>
                  <a:srgbClr val="FEF7E7"/>
                </a:solidFill>
                <a:latin typeface="Agrandir Bold"/>
                <a:ea typeface="Agrandir Bold"/>
                <a:cs typeface="Agrandir Bold"/>
                <a:sym typeface="Agrandir Bold"/>
              </a:rPr>
              <a:t>Pembatasan</a:t>
            </a:r>
            <a:r>
              <a:rPr lang="en-US" sz="7016" b="1" dirty="0">
                <a:solidFill>
                  <a:srgbClr val="FEF7E7"/>
                </a:solidFill>
                <a:latin typeface="Agrandir Bold"/>
                <a:ea typeface="Agrandir Bold"/>
                <a:cs typeface="Agrandir Bold"/>
                <a:sym typeface="Agrandir Bold"/>
              </a:rPr>
              <a:t> </a:t>
            </a:r>
            <a:r>
              <a:rPr lang="en-US" sz="7016" b="1" dirty="0" err="1">
                <a:solidFill>
                  <a:srgbClr val="FEF7E7"/>
                </a:solidFill>
                <a:latin typeface="Agrandir Bold"/>
                <a:ea typeface="Agrandir Bold"/>
                <a:cs typeface="Agrandir Bold"/>
                <a:sym typeface="Agrandir Bold"/>
              </a:rPr>
              <a:t>Partai-partai</a:t>
            </a:r>
            <a:endParaRPr lang="en-US" sz="7016" b="1" dirty="0">
              <a:solidFill>
                <a:srgbClr val="FEF7E7"/>
              </a:solidFill>
              <a:latin typeface="Agrandir Bold"/>
              <a:ea typeface="Agrandir Bold"/>
              <a:cs typeface="Agrandir Bold"/>
              <a:sym typeface="Agrandir Bold"/>
            </a:endParaRPr>
          </a:p>
        </p:txBody>
      </p:sp>
      <p:sp>
        <p:nvSpPr>
          <p:cNvPr id="4" name="TextBox 4"/>
          <p:cNvSpPr txBox="1"/>
          <p:nvPr/>
        </p:nvSpPr>
        <p:spPr>
          <a:xfrm>
            <a:off x="802611" y="2658940"/>
            <a:ext cx="16281413" cy="1769715"/>
          </a:xfrm>
          <a:prstGeom prst="rect">
            <a:avLst/>
          </a:prstGeom>
        </p:spPr>
        <p:txBody>
          <a:bodyPr lIns="0" tIns="0" rIns="0" bIns="0" rtlCol="0" anchor="t">
            <a:spAutoFit/>
          </a:bodyPr>
          <a:lstStyle/>
          <a:p>
            <a:pPr algn="just">
              <a:lnSpc>
                <a:spcPts val="4573"/>
              </a:lnSpc>
              <a:spcBef>
                <a:spcPct val="0"/>
              </a:spcBef>
            </a:pPr>
            <a:r>
              <a:rPr lang="en-US" sz="3266" dirty="0" err="1" smtClean="0">
                <a:solidFill>
                  <a:srgbClr val="FEF7E7"/>
                </a:solidFill>
                <a:latin typeface="Agrandir"/>
                <a:ea typeface="Agrandir"/>
                <a:cs typeface="Agrandir"/>
                <a:sym typeface="Agrandir"/>
              </a:rPr>
              <a:t>Parpol</a:t>
            </a:r>
            <a:r>
              <a:rPr lang="en-US" sz="3266" dirty="0" smtClean="0">
                <a:solidFill>
                  <a:srgbClr val="FEF7E7"/>
                </a:solidFill>
                <a:latin typeface="Agrandir"/>
                <a:ea typeface="Agrandir"/>
                <a:cs typeface="Agrandir"/>
                <a:sym typeface="Agrandir"/>
              </a:rPr>
              <a:t> yang </a:t>
            </a:r>
            <a:r>
              <a:rPr lang="en-US" sz="3266" dirty="0" err="1" smtClean="0">
                <a:solidFill>
                  <a:srgbClr val="FEF7E7"/>
                </a:solidFill>
                <a:latin typeface="Agrandir"/>
                <a:ea typeface="Agrandir"/>
                <a:cs typeface="Agrandir"/>
                <a:sym typeface="Agrandir"/>
              </a:rPr>
              <a:t>maih</a:t>
            </a:r>
            <a:r>
              <a:rPr lang="en-US" sz="3266" dirty="0" smtClean="0">
                <a:solidFill>
                  <a:srgbClr val="FEF7E7"/>
                </a:solidFill>
                <a:latin typeface="Agrandir"/>
                <a:ea typeface="Agrandir"/>
                <a:cs typeface="Agrandir"/>
                <a:sym typeface="Agrandir"/>
              </a:rPr>
              <a:t> </a:t>
            </a:r>
            <a:r>
              <a:rPr lang="en-US" sz="3266" dirty="0" err="1" smtClean="0">
                <a:solidFill>
                  <a:srgbClr val="FEF7E7"/>
                </a:solidFill>
                <a:latin typeface="Agrandir"/>
                <a:ea typeface="Agrandir"/>
                <a:cs typeface="Agrandir"/>
                <a:sym typeface="Agrandir"/>
              </a:rPr>
              <a:t>berani</a:t>
            </a:r>
            <a:r>
              <a:rPr lang="en-US" sz="3266" dirty="0" smtClean="0">
                <a:solidFill>
                  <a:srgbClr val="FEF7E7"/>
                </a:solidFill>
                <a:latin typeface="Agrandir"/>
                <a:ea typeface="Agrandir"/>
                <a:cs typeface="Agrandir"/>
                <a:sym typeface="Agrandir"/>
              </a:rPr>
              <a:t> </a:t>
            </a:r>
            <a:r>
              <a:rPr lang="en-US" sz="3266" dirty="0" err="1" smtClean="0">
                <a:solidFill>
                  <a:srgbClr val="FEF7E7"/>
                </a:solidFill>
                <a:latin typeface="Agrandir"/>
                <a:ea typeface="Agrandir"/>
                <a:cs typeface="Agrandir"/>
                <a:sym typeface="Agrandir"/>
              </a:rPr>
              <a:t>menghadapi</a:t>
            </a:r>
            <a:r>
              <a:rPr lang="en-US" sz="3266" dirty="0" smtClean="0">
                <a:solidFill>
                  <a:srgbClr val="FEF7E7"/>
                </a:solidFill>
                <a:latin typeface="Agrandir"/>
                <a:ea typeface="Agrandir"/>
                <a:cs typeface="Agrandir"/>
                <a:sym typeface="Agrandir"/>
              </a:rPr>
              <a:t> terror mental PKI </a:t>
            </a:r>
            <a:r>
              <a:rPr lang="en-US" sz="3266" dirty="0" err="1" smtClean="0">
                <a:solidFill>
                  <a:srgbClr val="FEF7E7"/>
                </a:solidFill>
                <a:latin typeface="Agrandir"/>
                <a:ea typeface="Agrandir"/>
                <a:cs typeface="Agrandir"/>
                <a:sym typeface="Agrandir"/>
              </a:rPr>
              <a:t>adalah</a:t>
            </a:r>
            <a:r>
              <a:rPr lang="en-US" sz="3266" dirty="0" smtClean="0">
                <a:solidFill>
                  <a:srgbClr val="FEF7E7"/>
                </a:solidFill>
                <a:latin typeface="Agrandir"/>
                <a:ea typeface="Agrandir"/>
                <a:cs typeface="Agrandir"/>
                <a:sym typeface="Agrandir"/>
              </a:rPr>
              <a:t> </a:t>
            </a:r>
            <a:r>
              <a:rPr lang="en-US" sz="3266" dirty="0" err="1" smtClean="0">
                <a:solidFill>
                  <a:srgbClr val="FEF7E7"/>
                </a:solidFill>
                <a:latin typeface="Agrandir"/>
                <a:ea typeface="Agrandir"/>
                <a:cs typeface="Agrandir"/>
                <a:sym typeface="Agrandir"/>
              </a:rPr>
              <a:t>Partai</a:t>
            </a:r>
            <a:r>
              <a:rPr lang="en-US" sz="3266" dirty="0" smtClean="0">
                <a:solidFill>
                  <a:srgbClr val="FEF7E7"/>
                </a:solidFill>
                <a:latin typeface="Agrandir"/>
                <a:ea typeface="Agrandir"/>
                <a:cs typeface="Agrandir"/>
                <a:sym typeface="Agrandir"/>
              </a:rPr>
              <a:t> </a:t>
            </a:r>
            <a:r>
              <a:rPr lang="en-US" sz="3266" dirty="0" err="1" smtClean="0">
                <a:solidFill>
                  <a:srgbClr val="FEF7E7"/>
                </a:solidFill>
                <a:latin typeface="Agrandir"/>
                <a:ea typeface="Agrandir"/>
                <a:cs typeface="Agrandir"/>
                <a:sym typeface="Agrandir"/>
              </a:rPr>
              <a:t>Murba</a:t>
            </a:r>
            <a:r>
              <a:rPr lang="en-US" sz="3266" dirty="0" smtClean="0">
                <a:solidFill>
                  <a:srgbClr val="FEF7E7"/>
                </a:solidFill>
                <a:latin typeface="Agrandir"/>
                <a:ea typeface="Agrandir"/>
                <a:cs typeface="Agrandir"/>
                <a:sym typeface="Agrandir"/>
              </a:rPr>
              <a:t>. </a:t>
            </a:r>
            <a:r>
              <a:rPr lang="en-US" sz="3266" dirty="0" err="1" smtClean="0">
                <a:solidFill>
                  <a:srgbClr val="FEF7E7"/>
                </a:solidFill>
                <a:latin typeface="Agrandir"/>
                <a:ea typeface="Agrandir"/>
                <a:cs typeface="Agrandir"/>
                <a:sym typeface="Agrandir"/>
              </a:rPr>
              <a:t>Namun</a:t>
            </a:r>
            <a:r>
              <a:rPr lang="en-US" sz="3266" dirty="0" smtClean="0">
                <a:solidFill>
                  <a:srgbClr val="FEF7E7"/>
                </a:solidFill>
                <a:latin typeface="Agrandir"/>
                <a:ea typeface="Agrandir"/>
                <a:cs typeface="Agrandir"/>
                <a:sym typeface="Agrandir"/>
              </a:rPr>
              <a:t> </a:t>
            </a:r>
            <a:r>
              <a:rPr lang="en-US" sz="3266" dirty="0" err="1" smtClean="0">
                <a:solidFill>
                  <a:srgbClr val="FEF7E7"/>
                </a:solidFill>
                <a:latin typeface="Agrandir"/>
                <a:ea typeface="Agrandir"/>
                <a:cs typeface="Agrandir"/>
                <a:sym typeface="Agrandir"/>
              </a:rPr>
              <a:t>akhirnya</a:t>
            </a:r>
            <a:r>
              <a:rPr lang="en-US" sz="3266" dirty="0" smtClean="0">
                <a:solidFill>
                  <a:srgbClr val="FEF7E7"/>
                </a:solidFill>
                <a:latin typeface="Agrandir"/>
                <a:ea typeface="Agrandir"/>
                <a:cs typeface="Agrandir"/>
                <a:sym typeface="Agrandir"/>
              </a:rPr>
              <a:t> PKI </a:t>
            </a:r>
            <a:r>
              <a:rPr lang="en-US" sz="3266" dirty="0" err="1" smtClean="0">
                <a:solidFill>
                  <a:srgbClr val="FEF7E7"/>
                </a:solidFill>
                <a:latin typeface="Agrandir"/>
                <a:ea typeface="Agrandir"/>
                <a:cs typeface="Agrandir"/>
                <a:sym typeface="Agrandir"/>
              </a:rPr>
              <a:t>berhasil</a:t>
            </a:r>
            <a:r>
              <a:rPr lang="en-US" sz="3266" dirty="0" smtClean="0">
                <a:solidFill>
                  <a:srgbClr val="FEF7E7"/>
                </a:solidFill>
                <a:latin typeface="Agrandir"/>
                <a:ea typeface="Agrandir"/>
                <a:cs typeface="Agrandir"/>
                <a:sym typeface="Agrandir"/>
              </a:rPr>
              <a:t> </a:t>
            </a:r>
            <a:r>
              <a:rPr lang="en-US" sz="3266" dirty="0" err="1" smtClean="0">
                <a:solidFill>
                  <a:srgbClr val="FEF7E7"/>
                </a:solidFill>
                <a:latin typeface="Agrandir"/>
                <a:ea typeface="Agrandir"/>
                <a:cs typeface="Agrandir"/>
                <a:sym typeface="Agrandir"/>
              </a:rPr>
              <a:t>mempengaruhi</a:t>
            </a:r>
            <a:r>
              <a:rPr lang="en-US" sz="3266" dirty="0" smtClean="0">
                <a:solidFill>
                  <a:srgbClr val="FEF7E7"/>
                </a:solidFill>
                <a:latin typeface="Agrandir"/>
                <a:ea typeface="Agrandir"/>
                <a:cs typeface="Agrandir"/>
                <a:sym typeface="Agrandir"/>
              </a:rPr>
              <a:t> </a:t>
            </a:r>
            <a:r>
              <a:rPr lang="en-US" sz="3266" dirty="0" err="1" smtClean="0">
                <a:solidFill>
                  <a:srgbClr val="FEF7E7"/>
                </a:solidFill>
                <a:latin typeface="Agrandir"/>
                <a:ea typeface="Agrandir"/>
                <a:cs typeface="Agrandir"/>
                <a:sym typeface="Agrandir"/>
              </a:rPr>
              <a:t>Soekarno</a:t>
            </a:r>
            <a:r>
              <a:rPr lang="en-US" sz="3266" dirty="0" smtClean="0">
                <a:solidFill>
                  <a:srgbClr val="FEF7E7"/>
                </a:solidFill>
                <a:latin typeface="Agrandir"/>
                <a:ea typeface="Agrandir"/>
                <a:cs typeface="Agrandir"/>
                <a:sym typeface="Agrandir"/>
              </a:rPr>
              <a:t> </a:t>
            </a:r>
            <a:r>
              <a:rPr lang="en-US" sz="3266" dirty="0" err="1" smtClean="0">
                <a:solidFill>
                  <a:srgbClr val="FEF7E7"/>
                </a:solidFill>
                <a:latin typeface="Agrandir"/>
                <a:ea typeface="Agrandir"/>
                <a:cs typeface="Agrandir"/>
                <a:sym typeface="Agrandir"/>
              </a:rPr>
              <a:t>untuk</a:t>
            </a:r>
            <a:r>
              <a:rPr lang="en-US" sz="3266" dirty="0" smtClean="0">
                <a:solidFill>
                  <a:srgbClr val="FEF7E7"/>
                </a:solidFill>
                <a:latin typeface="Agrandir"/>
                <a:ea typeface="Agrandir"/>
                <a:cs typeface="Agrandir"/>
                <a:sym typeface="Agrandir"/>
              </a:rPr>
              <a:t> </a:t>
            </a:r>
            <a:r>
              <a:rPr lang="en-US" sz="3266" dirty="0" err="1" smtClean="0">
                <a:solidFill>
                  <a:srgbClr val="FEF7E7"/>
                </a:solidFill>
                <a:latin typeface="Agrandir"/>
                <a:ea typeface="Agrandir"/>
                <a:cs typeface="Agrandir"/>
                <a:sym typeface="Agrandir"/>
              </a:rPr>
              <a:t>membubarkan</a:t>
            </a:r>
            <a:r>
              <a:rPr lang="en-US" sz="3266" dirty="0" smtClean="0">
                <a:solidFill>
                  <a:srgbClr val="FEF7E7"/>
                </a:solidFill>
                <a:latin typeface="Agrandir"/>
                <a:ea typeface="Agrandir"/>
                <a:cs typeface="Agrandir"/>
                <a:sym typeface="Agrandir"/>
              </a:rPr>
              <a:t> </a:t>
            </a:r>
            <a:r>
              <a:rPr lang="en-US" sz="3266" dirty="0" err="1" smtClean="0">
                <a:solidFill>
                  <a:srgbClr val="FEF7E7"/>
                </a:solidFill>
                <a:latin typeface="Agrandir"/>
                <a:ea typeface="Agrandir"/>
                <a:cs typeface="Agrandir"/>
                <a:sym typeface="Agrandir"/>
              </a:rPr>
              <a:t>partai</a:t>
            </a:r>
            <a:r>
              <a:rPr lang="en-US" sz="3266" dirty="0" smtClean="0">
                <a:solidFill>
                  <a:srgbClr val="FEF7E7"/>
                </a:solidFill>
                <a:latin typeface="Agrandir"/>
                <a:ea typeface="Agrandir"/>
                <a:cs typeface="Agrandir"/>
                <a:sym typeface="Agrandir"/>
              </a:rPr>
              <a:t> </a:t>
            </a:r>
            <a:r>
              <a:rPr lang="en-US" sz="3266" dirty="0" err="1" smtClean="0">
                <a:solidFill>
                  <a:srgbClr val="FEF7E7"/>
                </a:solidFill>
                <a:latin typeface="Agrandir"/>
                <a:ea typeface="Agrandir"/>
                <a:cs typeface="Agrandir"/>
                <a:sym typeface="Agrandir"/>
              </a:rPr>
              <a:t>Murba</a:t>
            </a:r>
            <a:r>
              <a:rPr lang="en-US" sz="3266" dirty="0" smtClean="0">
                <a:solidFill>
                  <a:srgbClr val="FEF7E7"/>
                </a:solidFill>
                <a:latin typeface="Agrandir"/>
                <a:ea typeface="Agrandir"/>
                <a:cs typeface="Agrandir"/>
                <a:sym typeface="Agrandir"/>
              </a:rPr>
              <a:t>. </a:t>
            </a:r>
            <a:endParaRPr lang="en-US" sz="3266" dirty="0">
              <a:solidFill>
                <a:srgbClr val="FEF7E7"/>
              </a:solidFill>
              <a:latin typeface="Agrandir"/>
              <a:ea typeface="Agrandir"/>
              <a:cs typeface="Agrandir"/>
              <a:sym typeface="Agrandi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644</Words>
  <Application>Microsoft Office PowerPoint</Application>
  <PresentationFormat>Custom</PresentationFormat>
  <Paragraphs>41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Agrandir Bold</vt:lpstr>
      <vt:lpstr>Arial</vt:lpstr>
      <vt:lpstr>Calibri</vt:lpstr>
      <vt:lpstr>Agrandir Heavy</vt:lpstr>
      <vt:lpstr>Agrandir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Sejarah</dc:title>
  <cp:lastModifiedBy>WINDOWS_10</cp:lastModifiedBy>
  <cp:revision>9</cp:revision>
  <dcterms:created xsi:type="dcterms:W3CDTF">2006-08-16T00:00:00Z</dcterms:created>
  <dcterms:modified xsi:type="dcterms:W3CDTF">2024-12-05T08:08:02Z</dcterms:modified>
  <dc:identifier>DAGWhZwBrIw</dc:identifier>
</cp:coreProperties>
</file>