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Inter Ultra-Bold" panose="020B0604020202020204" charset="0"/>
      <p:regular r:id="rId10"/>
    </p:embeddedFont>
    <p:embeddedFont>
      <p:font typeface="Sukar" panose="020B0604020202020204" charset="0"/>
      <p:regular r:id="rId11"/>
    </p:embeddedFont>
    <p:embeddedFont>
      <p:font typeface="Sukar Bold" panose="020B0604020202020204" charset="0"/>
      <p:regular r:id="rId12"/>
    </p:embeddedFont>
    <p:embeddedFont>
      <p:font typeface="Inter Heavy"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159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93391" y="9374487"/>
            <a:ext cx="10131768" cy="1522495"/>
            <a:chOff x="0" y="0"/>
            <a:chExt cx="852641" cy="128126"/>
          </a:xfrm>
        </p:grpSpPr>
        <p:sp>
          <p:nvSpPr>
            <p:cNvPr id="9" name="Freeform 9"/>
            <p:cNvSpPr/>
            <p:nvPr/>
          </p:nvSpPr>
          <p:spPr>
            <a:xfrm>
              <a:off x="0" y="0"/>
              <a:ext cx="852641" cy="128126"/>
            </a:xfrm>
            <a:custGeom>
              <a:avLst/>
              <a:gdLst/>
              <a:ahLst/>
              <a:cxnLst/>
              <a:rect l="l" t="t" r="r" b="b"/>
              <a:pathLst>
                <a:path w="852641" h="128126">
                  <a:moveTo>
                    <a:pt x="649441" y="0"/>
                  </a:moveTo>
                  <a:lnTo>
                    <a:pt x="0" y="0"/>
                  </a:lnTo>
                  <a:lnTo>
                    <a:pt x="203200" y="128126"/>
                  </a:lnTo>
                  <a:lnTo>
                    <a:pt x="852641" y="128126"/>
                  </a:lnTo>
                  <a:lnTo>
                    <a:pt x="649441" y="0"/>
                  </a:lnTo>
                  <a:close/>
                </a:path>
              </a:pathLst>
            </a:custGeom>
            <a:solidFill>
              <a:srgbClr val="F5AB0B"/>
            </a:solidFill>
          </p:spPr>
        </p:sp>
        <p:sp>
          <p:nvSpPr>
            <p:cNvPr id="10" name="TextBox 10"/>
            <p:cNvSpPr txBox="1"/>
            <p:nvPr/>
          </p:nvSpPr>
          <p:spPr>
            <a:xfrm>
              <a:off x="101600" y="-38100"/>
              <a:ext cx="649441" cy="16622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939656" y="9367336"/>
            <a:ext cx="5343123" cy="761247"/>
            <a:chOff x="0" y="0"/>
            <a:chExt cx="1219374" cy="173727"/>
          </a:xfrm>
        </p:grpSpPr>
        <p:sp>
          <p:nvSpPr>
            <p:cNvPr id="12" name="Freeform 12"/>
            <p:cNvSpPr/>
            <p:nvPr/>
          </p:nvSpPr>
          <p:spPr>
            <a:xfrm>
              <a:off x="0" y="0"/>
              <a:ext cx="1219374" cy="173727"/>
            </a:xfrm>
            <a:custGeom>
              <a:avLst/>
              <a:gdLst/>
              <a:ahLst/>
              <a:cxnLst/>
              <a:rect l="l" t="t" r="r" b="b"/>
              <a:pathLst>
                <a:path w="1219374" h="173727">
                  <a:moveTo>
                    <a:pt x="1016174" y="0"/>
                  </a:moveTo>
                  <a:lnTo>
                    <a:pt x="0" y="0"/>
                  </a:lnTo>
                  <a:lnTo>
                    <a:pt x="203200" y="173727"/>
                  </a:lnTo>
                  <a:lnTo>
                    <a:pt x="1219374" y="173727"/>
                  </a:lnTo>
                  <a:lnTo>
                    <a:pt x="1016174" y="0"/>
                  </a:lnTo>
                  <a:close/>
                </a:path>
              </a:pathLst>
            </a:custGeom>
            <a:solidFill>
              <a:srgbClr val="002C4F"/>
            </a:solidFill>
          </p:spPr>
        </p:sp>
        <p:sp>
          <p:nvSpPr>
            <p:cNvPr id="13" name="TextBox 13"/>
            <p:cNvSpPr txBox="1"/>
            <p:nvPr/>
          </p:nvSpPr>
          <p:spPr>
            <a:xfrm>
              <a:off x="101600" y="-38100"/>
              <a:ext cx="1016174" cy="21182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649855" y="9575641"/>
            <a:ext cx="14144497" cy="1340390"/>
            <a:chOff x="0" y="0"/>
            <a:chExt cx="1527407" cy="144743"/>
          </a:xfrm>
        </p:grpSpPr>
        <p:sp>
          <p:nvSpPr>
            <p:cNvPr id="15" name="Freeform 15"/>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6" name="TextBox 16"/>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66617" y="8947666"/>
            <a:ext cx="13622175" cy="853642"/>
            <a:chOff x="0" y="0"/>
            <a:chExt cx="3145382" cy="197107"/>
          </a:xfrm>
        </p:grpSpPr>
        <p:sp>
          <p:nvSpPr>
            <p:cNvPr id="18" name="Freeform 18"/>
            <p:cNvSpPr/>
            <p:nvPr/>
          </p:nvSpPr>
          <p:spPr>
            <a:xfrm>
              <a:off x="0" y="0"/>
              <a:ext cx="3145382" cy="197107"/>
            </a:xfrm>
            <a:custGeom>
              <a:avLst/>
              <a:gdLst/>
              <a:ahLst/>
              <a:cxnLst/>
              <a:rect l="l" t="t" r="r" b="b"/>
              <a:pathLst>
                <a:path w="3145382" h="197107">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id="19" name="TextBox 19"/>
            <p:cNvSpPr txBox="1"/>
            <p:nvPr/>
          </p:nvSpPr>
          <p:spPr>
            <a:xfrm>
              <a:off x="101600" y="-38100"/>
              <a:ext cx="2942182" cy="23520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475857" y="2250124"/>
            <a:ext cx="10701847" cy="5786753"/>
            <a:chOff x="0" y="0"/>
            <a:chExt cx="1657996" cy="896519"/>
          </a:xfrm>
        </p:grpSpPr>
        <p:sp>
          <p:nvSpPr>
            <p:cNvPr id="21" name="Freeform 21"/>
            <p:cNvSpPr/>
            <p:nvPr/>
          </p:nvSpPr>
          <p:spPr>
            <a:xfrm>
              <a:off x="0" y="0"/>
              <a:ext cx="1657996" cy="896519"/>
            </a:xfrm>
            <a:custGeom>
              <a:avLst/>
              <a:gdLst/>
              <a:ahLst/>
              <a:cxnLst/>
              <a:rect l="l" t="t" r="r" b="b"/>
              <a:pathLst>
                <a:path w="1657996" h="896519">
                  <a:moveTo>
                    <a:pt x="18085" y="0"/>
                  </a:moveTo>
                  <a:lnTo>
                    <a:pt x="1639911" y="0"/>
                  </a:lnTo>
                  <a:cubicBezTo>
                    <a:pt x="1649899" y="0"/>
                    <a:pt x="1657996" y="8097"/>
                    <a:pt x="1657996" y="18085"/>
                  </a:cubicBezTo>
                  <a:lnTo>
                    <a:pt x="1657996" y="878434"/>
                  </a:lnTo>
                  <a:cubicBezTo>
                    <a:pt x="1657996" y="888422"/>
                    <a:pt x="1649899" y="896519"/>
                    <a:pt x="1639911" y="896519"/>
                  </a:cubicBezTo>
                  <a:lnTo>
                    <a:pt x="18085" y="896519"/>
                  </a:lnTo>
                  <a:cubicBezTo>
                    <a:pt x="13289" y="896519"/>
                    <a:pt x="8689" y="894614"/>
                    <a:pt x="5297" y="891222"/>
                  </a:cubicBezTo>
                  <a:cubicBezTo>
                    <a:pt x="1905" y="887831"/>
                    <a:pt x="0" y="883230"/>
                    <a:pt x="0" y="878434"/>
                  </a:cubicBezTo>
                  <a:lnTo>
                    <a:pt x="0" y="18085"/>
                  </a:lnTo>
                  <a:cubicBezTo>
                    <a:pt x="0" y="8097"/>
                    <a:pt x="8097" y="0"/>
                    <a:pt x="18085" y="0"/>
                  </a:cubicBezTo>
                  <a:close/>
                </a:path>
              </a:pathLst>
            </a:custGeom>
            <a:blipFill>
              <a:blip r:embed="rId2"/>
              <a:stretch>
                <a:fillRect l="-1767" t="-27809" r="-1767"/>
              </a:stretch>
            </a:blipFill>
          </p:spPr>
        </p:sp>
      </p:grpSp>
      <p:grpSp>
        <p:nvGrpSpPr>
          <p:cNvPr id="22" name="Group 22"/>
          <p:cNvGrpSpPr/>
          <p:nvPr/>
        </p:nvGrpSpPr>
        <p:grpSpPr>
          <a:xfrm rot="2589027">
            <a:off x="15814155" y="-868118"/>
            <a:ext cx="4947690" cy="3086100"/>
            <a:chOff x="0" y="0"/>
            <a:chExt cx="1303095" cy="812800"/>
          </a:xfrm>
        </p:grpSpPr>
        <p:sp>
          <p:nvSpPr>
            <p:cNvPr id="23" name="Freeform 2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24" name="TextBox 2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2818405" y="-292640"/>
            <a:ext cx="14144497" cy="1340390"/>
            <a:chOff x="0" y="0"/>
            <a:chExt cx="1527407" cy="144743"/>
          </a:xfrm>
        </p:grpSpPr>
        <p:sp>
          <p:nvSpPr>
            <p:cNvPr id="26" name="Freeform 26"/>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F5AB0B"/>
            </a:solidFill>
          </p:spPr>
        </p:sp>
        <p:sp>
          <p:nvSpPr>
            <p:cNvPr id="27" name="TextBox 27"/>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8780485" y="187815"/>
            <a:ext cx="5343123" cy="707535"/>
            <a:chOff x="0" y="0"/>
            <a:chExt cx="1219374" cy="161469"/>
          </a:xfrm>
        </p:grpSpPr>
        <p:sp>
          <p:nvSpPr>
            <p:cNvPr id="29" name="Freeform 29"/>
            <p:cNvSpPr/>
            <p:nvPr/>
          </p:nvSpPr>
          <p:spPr>
            <a:xfrm>
              <a:off x="0" y="0"/>
              <a:ext cx="1219374" cy="161469"/>
            </a:xfrm>
            <a:custGeom>
              <a:avLst/>
              <a:gdLst/>
              <a:ahLst/>
              <a:cxnLst/>
              <a:rect l="l" t="t" r="r" b="b"/>
              <a:pathLst>
                <a:path w="1219374" h="161469">
                  <a:moveTo>
                    <a:pt x="1016174" y="0"/>
                  </a:moveTo>
                  <a:lnTo>
                    <a:pt x="0" y="0"/>
                  </a:lnTo>
                  <a:lnTo>
                    <a:pt x="203200" y="161469"/>
                  </a:lnTo>
                  <a:lnTo>
                    <a:pt x="1219374" y="161469"/>
                  </a:lnTo>
                  <a:lnTo>
                    <a:pt x="1016174" y="0"/>
                  </a:lnTo>
                  <a:close/>
                </a:path>
              </a:pathLst>
            </a:custGeom>
            <a:solidFill>
              <a:srgbClr val="002C4F"/>
            </a:solidFill>
          </p:spPr>
        </p:sp>
        <p:sp>
          <p:nvSpPr>
            <p:cNvPr id="30" name="TextBox 30"/>
            <p:cNvSpPr txBox="1"/>
            <p:nvPr/>
          </p:nvSpPr>
          <p:spPr>
            <a:xfrm>
              <a:off x="101600" y="-38100"/>
              <a:ext cx="1016174" cy="199569"/>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3044319" y="-670195"/>
            <a:ext cx="14144497" cy="1340390"/>
            <a:chOff x="0" y="0"/>
            <a:chExt cx="1527407" cy="144743"/>
          </a:xfrm>
        </p:grpSpPr>
        <p:sp>
          <p:nvSpPr>
            <p:cNvPr id="32" name="Freeform 32"/>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33" name="TextBox 33"/>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sp>
        <p:nvSpPr>
          <p:cNvPr id="34" name="Freeform 34"/>
          <p:cNvSpPr/>
          <p:nvPr/>
        </p:nvSpPr>
        <p:spPr>
          <a:xfrm>
            <a:off x="7485117" y="1235223"/>
            <a:ext cx="976801" cy="976801"/>
          </a:xfrm>
          <a:custGeom>
            <a:avLst/>
            <a:gdLst/>
            <a:ahLst/>
            <a:cxnLst/>
            <a:rect l="l" t="t" r="r" b="b"/>
            <a:pathLst>
              <a:path w="976801" h="976801">
                <a:moveTo>
                  <a:pt x="0" y="0"/>
                </a:moveTo>
                <a:lnTo>
                  <a:pt x="976801" y="0"/>
                </a:lnTo>
                <a:lnTo>
                  <a:pt x="976801" y="976801"/>
                </a:lnTo>
                <a:lnTo>
                  <a:pt x="0" y="97680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5" name="Freeform 35"/>
          <p:cNvSpPr/>
          <p:nvPr/>
        </p:nvSpPr>
        <p:spPr>
          <a:xfrm>
            <a:off x="6897518" y="7792287"/>
            <a:ext cx="1194249" cy="395188"/>
          </a:xfrm>
          <a:custGeom>
            <a:avLst/>
            <a:gdLst/>
            <a:ahLst/>
            <a:cxnLst/>
            <a:rect l="l" t="t" r="r" b="b"/>
            <a:pathLst>
              <a:path w="1194249" h="395188">
                <a:moveTo>
                  <a:pt x="0" y="0"/>
                </a:moveTo>
                <a:lnTo>
                  <a:pt x="1194249" y="0"/>
                </a:lnTo>
                <a:lnTo>
                  <a:pt x="1194249" y="395188"/>
                </a:lnTo>
                <a:lnTo>
                  <a:pt x="0" y="39518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6" name="Freeform 36"/>
          <p:cNvSpPr/>
          <p:nvPr/>
        </p:nvSpPr>
        <p:spPr>
          <a:xfrm>
            <a:off x="1247726" y="1335316"/>
            <a:ext cx="807656" cy="847730"/>
          </a:xfrm>
          <a:custGeom>
            <a:avLst/>
            <a:gdLst/>
            <a:ahLst/>
            <a:cxnLst/>
            <a:rect l="l" t="t" r="r" b="b"/>
            <a:pathLst>
              <a:path w="807656" h="847730">
                <a:moveTo>
                  <a:pt x="0" y="0"/>
                </a:moveTo>
                <a:lnTo>
                  <a:pt x="807656" y="0"/>
                </a:lnTo>
                <a:lnTo>
                  <a:pt x="807656" y="847730"/>
                </a:lnTo>
                <a:lnTo>
                  <a:pt x="0" y="84773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37" name="TextBox 37"/>
          <p:cNvSpPr txBox="1"/>
          <p:nvPr/>
        </p:nvSpPr>
        <p:spPr>
          <a:xfrm>
            <a:off x="436343" y="2826898"/>
            <a:ext cx="8447157" cy="3291422"/>
          </a:xfrm>
          <a:prstGeom prst="rect">
            <a:avLst/>
          </a:prstGeom>
        </p:spPr>
        <p:txBody>
          <a:bodyPr lIns="0" tIns="0" rIns="0" bIns="0" rtlCol="0" anchor="t">
            <a:spAutoFit/>
          </a:bodyPr>
          <a:lstStyle/>
          <a:p>
            <a:pPr algn="l">
              <a:lnSpc>
                <a:spcPts val="6423"/>
              </a:lnSpc>
            </a:pPr>
            <a:r>
              <a:rPr lang="en-US" sz="6423" b="1">
                <a:solidFill>
                  <a:srgbClr val="777A76"/>
                </a:solidFill>
                <a:latin typeface="Inter Heavy"/>
                <a:ea typeface="Inter Heavy"/>
                <a:cs typeface="Inter Heavy"/>
                <a:sym typeface="Inter Heavy"/>
              </a:rPr>
              <a:t>GLOBALISASI DAN DAMPAKNYA BAGI MASYARAKAT</a:t>
            </a:r>
          </a:p>
          <a:p>
            <a:pPr algn="l">
              <a:lnSpc>
                <a:spcPts val="6423"/>
              </a:lnSpc>
            </a:pPr>
            <a:endParaRPr lang="en-US" sz="6423" b="1">
              <a:solidFill>
                <a:srgbClr val="777A76"/>
              </a:solidFill>
              <a:latin typeface="Inter Heavy"/>
              <a:ea typeface="Inter Heavy"/>
              <a:cs typeface="Inter Heavy"/>
              <a:sym typeface="Inter Heavy"/>
            </a:endParaRPr>
          </a:p>
        </p:txBody>
      </p:sp>
      <p:sp>
        <p:nvSpPr>
          <p:cNvPr id="38" name="TextBox 38"/>
          <p:cNvSpPr txBox="1"/>
          <p:nvPr/>
        </p:nvSpPr>
        <p:spPr>
          <a:xfrm>
            <a:off x="455393" y="2886692"/>
            <a:ext cx="8447157" cy="3291422"/>
          </a:xfrm>
          <a:prstGeom prst="rect">
            <a:avLst/>
          </a:prstGeom>
        </p:spPr>
        <p:txBody>
          <a:bodyPr lIns="0" tIns="0" rIns="0" bIns="0" rtlCol="0" anchor="t">
            <a:spAutoFit/>
          </a:bodyPr>
          <a:lstStyle/>
          <a:p>
            <a:pPr algn="l">
              <a:lnSpc>
                <a:spcPts val="6423"/>
              </a:lnSpc>
            </a:pPr>
            <a:r>
              <a:rPr lang="en-US" sz="6423" b="1">
                <a:solidFill>
                  <a:srgbClr val="002C4F"/>
                </a:solidFill>
                <a:latin typeface="Inter Heavy"/>
                <a:ea typeface="Inter Heavy"/>
                <a:cs typeface="Inter Heavy"/>
                <a:sym typeface="Inter Heavy"/>
              </a:rPr>
              <a:t>GLOBALISASI DAN DAMPAKNYA BAGI MASYARAKAT</a:t>
            </a:r>
          </a:p>
          <a:p>
            <a:pPr algn="l">
              <a:lnSpc>
                <a:spcPts val="6423"/>
              </a:lnSpc>
            </a:pPr>
            <a:endParaRPr lang="en-US" sz="6423" b="1">
              <a:solidFill>
                <a:srgbClr val="002C4F"/>
              </a:solidFill>
              <a:latin typeface="Inter Heavy"/>
              <a:ea typeface="Inter Heavy"/>
              <a:cs typeface="Inter Heavy"/>
              <a:sym typeface="Inter Heav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838319" y="2261456"/>
            <a:ext cx="4823132" cy="5764088"/>
            <a:chOff x="0" y="0"/>
            <a:chExt cx="747229" cy="893008"/>
          </a:xfrm>
        </p:grpSpPr>
        <p:sp>
          <p:nvSpPr>
            <p:cNvPr id="6" name="Freeform 6"/>
            <p:cNvSpPr/>
            <p:nvPr/>
          </p:nvSpPr>
          <p:spPr>
            <a:xfrm>
              <a:off x="0" y="0"/>
              <a:ext cx="747229" cy="893008"/>
            </a:xfrm>
            <a:custGeom>
              <a:avLst/>
              <a:gdLst/>
              <a:ahLst/>
              <a:cxnLst/>
              <a:rect l="l" t="t" r="r" b="b"/>
              <a:pathLst>
                <a:path w="747229" h="893008">
                  <a:moveTo>
                    <a:pt x="40129" y="0"/>
                  </a:moveTo>
                  <a:lnTo>
                    <a:pt x="707100" y="0"/>
                  </a:lnTo>
                  <a:cubicBezTo>
                    <a:pt x="729263" y="0"/>
                    <a:pt x="747229" y="17966"/>
                    <a:pt x="747229" y="40129"/>
                  </a:cubicBezTo>
                  <a:lnTo>
                    <a:pt x="747229" y="852879"/>
                  </a:lnTo>
                  <a:cubicBezTo>
                    <a:pt x="747229" y="863522"/>
                    <a:pt x="743002" y="873729"/>
                    <a:pt x="735476" y="881255"/>
                  </a:cubicBezTo>
                  <a:cubicBezTo>
                    <a:pt x="727950" y="888780"/>
                    <a:pt x="717743" y="893008"/>
                    <a:pt x="707100" y="893008"/>
                  </a:cubicBezTo>
                  <a:lnTo>
                    <a:pt x="40129" y="893008"/>
                  </a:lnTo>
                  <a:cubicBezTo>
                    <a:pt x="29486" y="893008"/>
                    <a:pt x="19279" y="888780"/>
                    <a:pt x="11754" y="881255"/>
                  </a:cubicBezTo>
                  <a:cubicBezTo>
                    <a:pt x="4228" y="873729"/>
                    <a:pt x="0" y="863522"/>
                    <a:pt x="0" y="852879"/>
                  </a:cubicBezTo>
                  <a:lnTo>
                    <a:pt x="0" y="40129"/>
                  </a:lnTo>
                  <a:cubicBezTo>
                    <a:pt x="0" y="29486"/>
                    <a:pt x="4228" y="19279"/>
                    <a:pt x="11754" y="11754"/>
                  </a:cubicBezTo>
                  <a:cubicBezTo>
                    <a:pt x="19279" y="4228"/>
                    <a:pt x="29486" y="0"/>
                    <a:pt x="40129" y="0"/>
                  </a:cubicBezTo>
                  <a:close/>
                </a:path>
              </a:pathLst>
            </a:custGeom>
            <a:blipFill>
              <a:blip r:embed="rId2"/>
              <a:stretch>
                <a:fillRect l="-39687" r="-39687"/>
              </a:stretch>
            </a:blipFill>
          </p:spPr>
        </p:sp>
      </p:grpSp>
      <p:grpSp>
        <p:nvGrpSpPr>
          <p:cNvPr id="7" name="Group 7"/>
          <p:cNvGrpSpPr/>
          <p:nvPr/>
        </p:nvGrpSpPr>
        <p:grpSpPr>
          <a:xfrm rot="2589027">
            <a:off x="15304163" y="-777605"/>
            <a:ext cx="4947690" cy="3086100"/>
            <a:chOff x="0" y="0"/>
            <a:chExt cx="1303095" cy="812800"/>
          </a:xfrm>
        </p:grpSpPr>
        <p:sp>
          <p:nvSpPr>
            <p:cNvPr id="8" name="Freeform 8"/>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9" name="TextBox 9"/>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635906" y="9154707"/>
            <a:ext cx="14144497" cy="1186504"/>
            <a:chOff x="0" y="0"/>
            <a:chExt cx="1527407" cy="128126"/>
          </a:xfrm>
        </p:grpSpPr>
        <p:sp>
          <p:nvSpPr>
            <p:cNvPr id="11" name="Freeform 11"/>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12" name="TextBox 12"/>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115739" y="0"/>
            <a:ext cx="14144497" cy="1186504"/>
            <a:chOff x="0" y="0"/>
            <a:chExt cx="1527407" cy="128126"/>
          </a:xfrm>
        </p:grpSpPr>
        <p:sp>
          <p:nvSpPr>
            <p:cNvPr id="14" name="Freeform 14"/>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15" name="TextBox 15"/>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649855" y="9575641"/>
            <a:ext cx="14144497" cy="1340390"/>
            <a:chOff x="0" y="0"/>
            <a:chExt cx="1527407" cy="144743"/>
          </a:xfrm>
        </p:grpSpPr>
        <p:sp>
          <p:nvSpPr>
            <p:cNvPr id="17" name="Freeform 17"/>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8" name="TextBox 18"/>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144314" y="-574945"/>
            <a:ext cx="14144497" cy="1340390"/>
            <a:chOff x="0" y="0"/>
            <a:chExt cx="1527407" cy="144743"/>
          </a:xfrm>
        </p:grpSpPr>
        <p:sp>
          <p:nvSpPr>
            <p:cNvPr id="20" name="Freeform 20"/>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21" name="TextBox 21"/>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434925" y="1700737"/>
            <a:ext cx="9449416" cy="1941531"/>
          </a:xfrm>
          <a:prstGeom prst="rect">
            <a:avLst/>
          </a:prstGeom>
        </p:spPr>
        <p:txBody>
          <a:bodyPr lIns="0" tIns="0" rIns="0" bIns="0" rtlCol="0" anchor="t">
            <a:spAutoFit/>
          </a:bodyPr>
          <a:lstStyle/>
          <a:p>
            <a:pPr algn="l">
              <a:lnSpc>
                <a:spcPts val="7473"/>
              </a:lnSpc>
            </a:pPr>
            <a:r>
              <a:rPr lang="en-US" sz="7473" b="1">
                <a:solidFill>
                  <a:srgbClr val="000000"/>
                </a:solidFill>
                <a:latin typeface="Inter Ultra-Bold"/>
                <a:ea typeface="Inter Ultra-Bold"/>
                <a:cs typeface="Inter Ultra-Bold"/>
                <a:sym typeface="Inter Ultra-Bold"/>
              </a:rPr>
              <a:t>PENGERTIAN GLOBALISASI</a:t>
            </a:r>
          </a:p>
        </p:txBody>
      </p:sp>
      <p:sp>
        <p:nvSpPr>
          <p:cNvPr id="23" name="TextBox 23"/>
          <p:cNvSpPr txBox="1"/>
          <p:nvPr/>
        </p:nvSpPr>
        <p:spPr>
          <a:xfrm>
            <a:off x="1434925" y="4090917"/>
            <a:ext cx="10658752" cy="3338805"/>
          </a:xfrm>
          <a:prstGeom prst="rect">
            <a:avLst/>
          </a:prstGeom>
        </p:spPr>
        <p:txBody>
          <a:bodyPr lIns="0" tIns="0" rIns="0" bIns="0" rtlCol="0" anchor="t">
            <a:spAutoFit/>
          </a:bodyPr>
          <a:lstStyle/>
          <a:p>
            <a:pPr algn="just">
              <a:lnSpc>
                <a:spcPts val="3736"/>
              </a:lnSpc>
            </a:pPr>
            <a:r>
              <a:rPr lang="en-US" sz="3736" b="1">
                <a:solidFill>
                  <a:srgbClr val="000000"/>
                </a:solidFill>
                <a:latin typeface="Sukar Bold"/>
                <a:ea typeface="Sukar Bold"/>
                <a:cs typeface="Sukar Bold"/>
                <a:sym typeface="Sukar Bold"/>
              </a:rPr>
              <a:t>Menurut Selo Soemardjan globalisasi adalah terbentuknya sistem organisasi dan komunikasi antar masyarakat diseluruh dunia untuk mengikuti sistem dan kaidah yang sama. Globalisasi merupakan kecenderungan untuk menyatu dengan dunia terutama dibidang ilmu pengetahuan, teknologi, dan media komunikasi.</a:t>
            </a:r>
          </a:p>
        </p:txBody>
      </p:sp>
      <p:sp>
        <p:nvSpPr>
          <p:cNvPr id="24" name="Freeform 24"/>
          <p:cNvSpPr/>
          <p:nvPr/>
        </p:nvSpPr>
        <p:spPr>
          <a:xfrm>
            <a:off x="7892100" y="1892181"/>
            <a:ext cx="1194249" cy="395188"/>
          </a:xfrm>
          <a:custGeom>
            <a:avLst/>
            <a:gdLst/>
            <a:ahLst/>
            <a:cxnLst/>
            <a:rect l="l" t="t" r="r" b="b"/>
            <a:pathLst>
              <a:path w="1194249" h="395188">
                <a:moveTo>
                  <a:pt x="0" y="0"/>
                </a:moveTo>
                <a:lnTo>
                  <a:pt x="1194250" y="0"/>
                </a:lnTo>
                <a:lnTo>
                  <a:pt x="1194250" y="395188"/>
                </a:lnTo>
                <a:lnTo>
                  <a:pt x="0" y="39518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5" name="Group 25"/>
          <p:cNvGrpSpPr/>
          <p:nvPr/>
        </p:nvGrpSpPr>
        <p:grpSpPr>
          <a:xfrm>
            <a:off x="8752730" y="9814634"/>
            <a:ext cx="13197471" cy="1522495"/>
            <a:chOff x="0" y="0"/>
            <a:chExt cx="1110635" cy="128126"/>
          </a:xfrm>
        </p:grpSpPr>
        <p:sp>
          <p:nvSpPr>
            <p:cNvPr id="26" name="Freeform 26"/>
            <p:cNvSpPr/>
            <p:nvPr/>
          </p:nvSpPr>
          <p:spPr>
            <a:xfrm>
              <a:off x="0" y="0"/>
              <a:ext cx="1110635" cy="128126"/>
            </a:xfrm>
            <a:custGeom>
              <a:avLst/>
              <a:gdLst/>
              <a:ahLst/>
              <a:cxnLst/>
              <a:rect l="l" t="t" r="r" b="b"/>
              <a:pathLst>
                <a:path w="1110635" h="128126">
                  <a:moveTo>
                    <a:pt x="907435" y="0"/>
                  </a:moveTo>
                  <a:lnTo>
                    <a:pt x="0" y="0"/>
                  </a:lnTo>
                  <a:lnTo>
                    <a:pt x="203200" y="128126"/>
                  </a:lnTo>
                  <a:lnTo>
                    <a:pt x="1110635" y="128126"/>
                  </a:lnTo>
                  <a:lnTo>
                    <a:pt x="907435" y="0"/>
                  </a:lnTo>
                  <a:close/>
                </a:path>
              </a:pathLst>
            </a:custGeom>
            <a:solidFill>
              <a:srgbClr val="F5AB0B"/>
            </a:solidFill>
          </p:spPr>
        </p:sp>
        <p:sp>
          <p:nvSpPr>
            <p:cNvPr id="27" name="TextBox 27"/>
            <p:cNvSpPr txBox="1"/>
            <p:nvPr/>
          </p:nvSpPr>
          <p:spPr>
            <a:xfrm>
              <a:off x="101600" y="-38100"/>
              <a:ext cx="907435" cy="166226"/>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0660564" y="9497178"/>
            <a:ext cx="13197471" cy="1522495"/>
            <a:chOff x="0" y="0"/>
            <a:chExt cx="1110635" cy="128126"/>
          </a:xfrm>
        </p:grpSpPr>
        <p:sp>
          <p:nvSpPr>
            <p:cNvPr id="29" name="Freeform 29"/>
            <p:cNvSpPr/>
            <p:nvPr/>
          </p:nvSpPr>
          <p:spPr>
            <a:xfrm>
              <a:off x="0" y="0"/>
              <a:ext cx="1110635" cy="128126"/>
            </a:xfrm>
            <a:custGeom>
              <a:avLst/>
              <a:gdLst/>
              <a:ahLst/>
              <a:cxnLst/>
              <a:rect l="l" t="t" r="r" b="b"/>
              <a:pathLst>
                <a:path w="1110635" h="128126">
                  <a:moveTo>
                    <a:pt x="907435" y="0"/>
                  </a:moveTo>
                  <a:lnTo>
                    <a:pt x="0" y="0"/>
                  </a:lnTo>
                  <a:lnTo>
                    <a:pt x="203200" y="128126"/>
                  </a:lnTo>
                  <a:lnTo>
                    <a:pt x="1110635" y="128126"/>
                  </a:lnTo>
                  <a:lnTo>
                    <a:pt x="907435" y="0"/>
                  </a:lnTo>
                  <a:close/>
                </a:path>
              </a:pathLst>
            </a:custGeom>
            <a:solidFill>
              <a:srgbClr val="002C4F"/>
            </a:solidFill>
          </p:spPr>
        </p:sp>
        <p:sp>
          <p:nvSpPr>
            <p:cNvPr id="30" name="TextBox 30"/>
            <p:cNvSpPr txBox="1"/>
            <p:nvPr/>
          </p:nvSpPr>
          <p:spPr>
            <a:xfrm>
              <a:off x="101600" y="-38100"/>
              <a:ext cx="907435" cy="16622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93391" y="9374487"/>
            <a:ext cx="10131768" cy="1522495"/>
            <a:chOff x="0" y="0"/>
            <a:chExt cx="852641" cy="128126"/>
          </a:xfrm>
        </p:grpSpPr>
        <p:sp>
          <p:nvSpPr>
            <p:cNvPr id="9" name="Freeform 9"/>
            <p:cNvSpPr/>
            <p:nvPr/>
          </p:nvSpPr>
          <p:spPr>
            <a:xfrm>
              <a:off x="0" y="0"/>
              <a:ext cx="852641" cy="128126"/>
            </a:xfrm>
            <a:custGeom>
              <a:avLst/>
              <a:gdLst/>
              <a:ahLst/>
              <a:cxnLst/>
              <a:rect l="l" t="t" r="r" b="b"/>
              <a:pathLst>
                <a:path w="852641" h="128126">
                  <a:moveTo>
                    <a:pt x="649441" y="0"/>
                  </a:moveTo>
                  <a:lnTo>
                    <a:pt x="0" y="0"/>
                  </a:lnTo>
                  <a:lnTo>
                    <a:pt x="203200" y="128126"/>
                  </a:lnTo>
                  <a:lnTo>
                    <a:pt x="852641" y="128126"/>
                  </a:lnTo>
                  <a:lnTo>
                    <a:pt x="649441" y="0"/>
                  </a:lnTo>
                  <a:close/>
                </a:path>
              </a:pathLst>
            </a:custGeom>
            <a:solidFill>
              <a:srgbClr val="F5AB0B"/>
            </a:solidFill>
          </p:spPr>
        </p:sp>
        <p:sp>
          <p:nvSpPr>
            <p:cNvPr id="10" name="TextBox 10"/>
            <p:cNvSpPr txBox="1"/>
            <p:nvPr/>
          </p:nvSpPr>
          <p:spPr>
            <a:xfrm>
              <a:off x="101600" y="-38100"/>
              <a:ext cx="649441" cy="16622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939656" y="9367336"/>
            <a:ext cx="5343123" cy="761247"/>
            <a:chOff x="0" y="0"/>
            <a:chExt cx="1219374" cy="173727"/>
          </a:xfrm>
        </p:grpSpPr>
        <p:sp>
          <p:nvSpPr>
            <p:cNvPr id="12" name="Freeform 12"/>
            <p:cNvSpPr/>
            <p:nvPr/>
          </p:nvSpPr>
          <p:spPr>
            <a:xfrm>
              <a:off x="0" y="0"/>
              <a:ext cx="1219374" cy="173727"/>
            </a:xfrm>
            <a:custGeom>
              <a:avLst/>
              <a:gdLst/>
              <a:ahLst/>
              <a:cxnLst/>
              <a:rect l="l" t="t" r="r" b="b"/>
              <a:pathLst>
                <a:path w="1219374" h="173727">
                  <a:moveTo>
                    <a:pt x="1016174" y="0"/>
                  </a:moveTo>
                  <a:lnTo>
                    <a:pt x="0" y="0"/>
                  </a:lnTo>
                  <a:lnTo>
                    <a:pt x="203200" y="173727"/>
                  </a:lnTo>
                  <a:lnTo>
                    <a:pt x="1219374" y="173727"/>
                  </a:lnTo>
                  <a:lnTo>
                    <a:pt x="1016174" y="0"/>
                  </a:lnTo>
                  <a:close/>
                </a:path>
              </a:pathLst>
            </a:custGeom>
            <a:solidFill>
              <a:srgbClr val="002C4F"/>
            </a:solidFill>
          </p:spPr>
        </p:sp>
        <p:sp>
          <p:nvSpPr>
            <p:cNvPr id="13" name="TextBox 13"/>
            <p:cNvSpPr txBox="1"/>
            <p:nvPr/>
          </p:nvSpPr>
          <p:spPr>
            <a:xfrm>
              <a:off x="101600" y="-38100"/>
              <a:ext cx="1016174" cy="21182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649855" y="9575641"/>
            <a:ext cx="14144497" cy="1340390"/>
            <a:chOff x="0" y="0"/>
            <a:chExt cx="1527407" cy="144743"/>
          </a:xfrm>
        </p:grpSpPr>
        <p:sp>
          <p:nvSpPr>
            <p:cNvPr id="15" name="Freeform 15"/>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6" name="TextBox 16"/>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66617" y="8947666"/>
            <a:ext cx="13622175" cy="853642"/>
            <a:chOff x="0" y="0"/>
            <a:chExt cx="3145382" cy="197107"/>
          </a:xfrm>
        </p:grpSpPr>
        <p:sp>
          <p:nvSpPr>
            <p:cNvPr id="18" name="Freeform 18"/>
            <p:cNvSpPr/>
            <p:nvPr/>
          </p:nvSpPr>
          <p:spPr>
            <a:xfrm>
              <a:off x="0" y="0"/>
              <a:ext cx="3145382" cy="197107"/>
            </a:xfrm>
            <a:custGeom>
              <a:avLst/>
              <a:gdLst/>
              <a:ahLst/>
              <a:cxnLst/>
              <a:rect l="l" t="t" r="r" b="b"/>
              <a:pathLst>
                <a:path w="3145382" h="197107">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id="19" name="TextBox 19"/>
            <p:cNvSpPr txBox="1"/>
            <p:nvPr/>
          </p:nvSpPr>
          <p:spPr>
            <a:xfrm>
              <a:off x="101600" y="-38100"/>
              <a:ext cx="2942182" cy="23520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2589027">
            <a:off x="15814155" y="-868118"/>
            <a:ext cx="4947690" cy="3086100"/>
            <a:chOff x="0" y="0"/>
            <a:chExt cx="1303095" cy="812800"/>
          </a:xfrm>
        </p:grpSpPr>
        <p:sp>
          <p:nvSpPr>
            <p:cNvPr id="21" name="Freeform 21"/>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22" name="TextBox 22"/>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2818405" y="-292640"/>
            <a:ext cx="14144497" cy="1340390"/>
            <a:chOff x="0" y="0"/>
            <a:chExt cx="1527407" cy="144743"/>
          </a:xfrm>
        </p:grpSpPr>
        <p:sp>
          <p:nvSpPr>
            <p:cNvPr id="24" name="Freeform 24"/>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F5AB0B"/>
            </a:solidFill>
          </p:spPr>
        </p:sp>
        <p:sp>
          <p:nvSpPr>
            <p:cNvPr id="25" name="TextBox 25"/>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8780485" y="254490"/>
            <a:ext cx="5343123" cy="707535"/>
            <a:chOff x="0" y="0"/>
            <a:chExt cx="1219374" cy="161469"/>
          </a:xfrm>
        </p:grpSpPr>
        <p:sp>
          <p:nvSpPr>
            <p:cNvPr id="27" name="Freeform 27"/>
            <p:cNvSpPr/>
            <p:nvPr/>
          </p:nvSpPr>
          <p:spPr>
            <a:xfrm>
              <a:off x="0" y="0"/>
              <a:ext cx="1219374" cy="161469"/>
            </a:xfrm>
            <a:custGeom>
              <a:avLst/>
              <a:gdLst/>
              <a:ahLst/>
              <a:cxnLst/>
              <a:rect l="l" t="t" r="r" b="b"/>
              <a:pathLst>
                <a:path w="1219374" h="161469">
                  <a:moveTo>
                    <a:pt x="1016174" y="0"/>
                  </a:moveTo>
                  <a:lnTo>
                    <a:pt x="0" y="0"/>
                  </a:lnTo>
                  <a:lnTo>
                    <a:pt x="203200" y="161469"/>
                  </a:lnTo>
                  <a:lnTo>
                    <a:pt x="1219374" y="161469"/>
                  </a:lnTo>
                  <a:lnTo>
                    <a:pt x="1016174" y="0"/>
                  </a:lnTo>
                  <a:close/>
                </a:path>
              </a:pathLst>
            </a:custGeom>
            <a:solidFill>
              <a:srgbClr val="002C4F"/>
            </a:solidFill>
          </p:spPr>
        </p:sp>
        <p:sp>
          <p:nvSpPr>
            <p:cNvPr id="28" name="TextBox 28"/>
            <p:cNvSpPr txBox="1"/>
            <p:nvPr/>
          </p:nvSpPr>
          <p:spPr>
            <a:xfrm>
              <a:off x="101600" y="-38100"/>
              <a:ext cx="1016174" cy="199569"/>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3044319" y="-670195"/>
            <a:ext cx="14144497" cy="1340390"/>
            <a:chOff x="0" y="0"/>
            <a:chExt cx="1527407" cy="144743"/>
          </a:xfrm>
        </p:grpSpPr>
        <p:sp>
          <p:nvSpPr>
            <p:cNvPr id="30" name="Freeform 30"/>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31" name="TextBox 31"/>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028700" y="2155474"/>
            <a:ext cx="14060695" cy="961802"/>
          </a:xfrm>
          <a:prstGeom prst="rect">
            <a:avLst/>
          </a:prstGeom>
        </p:spPr>
        <p:txBody>
          <a:bodyPr wrap="square" lIns="0" tIns="0" rIns="0" bIns="0" rtlCol="0" anchor="t">
            <a:spAutoFit/>
          </a:bodyPr>
          <a:lstStyle/>
          <a:p>
            <a:pPr algn="l">
              <a:lnSpc>
                <a:spcPts val="7473"/>
              </a:lnSpc>
            </a:pPr>
            <a:r>
              <a:rPr lang="en-US" sz="7473" b="1" dirty="0" smtClean="0">
                <a:solidFill>
                  <a:srgbClr val="000000"/>
                </a:solidFill>
                <a:latin typeface="Inter Ultra-Bold"/>
                <a:ea typeface="Inter Ultra-Bold"/>
                <a:cs typeface="Inter Ultra-Bold"/>
                <a:sym typeface="Inter Ultra-Bold"/>
              </a:rPr>
              <a:t>WUJUD ARUS GLOBALISASI</a:t>
            </a:r>
            <a:endParaRPr lang="en-US" sz="7473" b="1" dirty="0">
              <a:solidFill>
                <a:srgbClr val="000000"/>
              </a:solidFill>
              <a:latin typeface="Inter Ultra-Bold"/>
              <a:ea typeface="Inter Ultra-Bold"/>
              <a:cs typeface="Inter Ultra-Bold"/>
              <a:sym typeface="Inter Ultra-Bold"/>
            </a:endParaRPr>
          </a:p>
        </p:txBody>
      </p:sp>
      <p:sp>
        <p:nvSpPr>
          <p:cNvPr id="33" name="TextBox 33"/>
          <p:cNvSpPr txBox="1"/>
          <p:nvPr/>
        </p:nvSpPr>
        <p:spPr>
          <a:xfrm>
            <a:off x="1028700" y="3470632"/>
            <a:ext cx="16614702" cy="5225118"/>
          </a:xfrm>
          <a:prstGeom prst="rect">
            <a:avLst/>
          </a:prstGeom>
        </p:spPr>
        <p:txBody>
          <a:bodyPr lIns="0" tIns="0" rIns="0" bIns="0" rtlCol="0" anchor="t">
            <a:spAutoFit/>
          </a:bodyPr>
          <a:lstStyle/>
          <a:p>
            <a:pPr algn="just">
              <a:lnSpc>
                <a:spcPts val="3736"/>
              </a:lnSpc>
            </a:pPr>
            <a:r>
              <a:rPr lang="en-US" sz="3736" b="1">
                <a:solidFill>
                  <a:srgbClr val="000000"/>
                </a:solidFill>
                <a:latin typeface="Sukar Bold"/>
                <a:ea typeface="Sukar Bold"/>
                <a:cs typeface="Sukar Bold"/>
                <a:sym typeface="Sukar Bold"/>
              </a:rPr>
              <a:t>Globalisasi mengharuskan masyarakat dunia untuk menentukan masa depan yang lebih baik dan terjamin. Oleh karenanya masyarakat harus menerima proses globalisasi dengan baik. Adapun wujud dari arus globalisasi adalah sebagai berikut:</a:t>
            </a:r>
          </a:p>
          <a:p>
            <a:pPr marL="806727" lvl="1" indent="-403364" algn="just">
              <a:lnSpc>
                <a:spcPts val="3736"/>
              </a:lnSpc>
              <a:buAutoNum type="arabicPeriod"/>
            </a:pPr>
            <a:r>
              <a:rPr lang="en-US" sz="3736" b="1">
                <a:solidFill>
                  <a:srgbClr val="000000"/>
                </a:solidFill>
                <a:latin typeface="Sukar Bold"/>
                <a:ea typeface="Sukar Bold"/>
                <a:cs typeface="Sukar Bold"/>
                <a:sym typeface="Sukar Bold"/>
              </a:rPr>
              <a:t>Arus etnis berupa mobilitas manusia dalam bentuk imigran, turis, eksodus, pengungsi, dll.</a:t>
            </a:r>
          </a:p>
          <a:p>
            <a:pPr marL="806727" lvl="1" indent="-403364" algn="just">
              <a:lnSpc>
                <a:spcPts val="3736"/>
              </a:lnSpc>
              <a:buAutoNum type="arabicPeriod"/>
            </a:pPr>
            <a:r>
              <a:rPr lang="en-US" sz="3736" b="1">
                <a:solidFill>
                  <a:srgbClr val="000000"/>
                </a:solidFill>
                <a:latin typeface="Sukar Bold"/>
                <a:ea typeface="Sukar Bold"/>
                <a:cs typeface="Sukar Bold"/>
                <a:sym typeface="Sukar Bold"/>
              </a:rPr>
              <a:t>Arus teknologi berupa mobilitas teknologi, munculnya organisasi multinasional dan transnasional</a:t>
            </a:r>
          </a:p>
          <a:p>
            <a:pPr marL="806727" lvl="1" indent="-403364" algn="just">
              <a:lnSpc>
                <a:spcPts val="3736"/>
              </a:lnSpc>
              <a:buAutoNum type="arabicPeriod"/>
            </a:pPr>
            <a:r>
              <a:rPr lang="en-US" sz="3736" b="1">
                <a:solidFill>
                  <a:srgbClr val="000000"/>
                </a:solidFill>
                <a:latin typeface="Sukar Bold"/>
                <a:ea typeface="Sukar Bold"/>
                <a:cs typeface="Sukar Bold"/>
                <a:sym typeface="Sukar Bold"/>
              </a:rPr>
              <a:t>Arus keuangan berupa mobilitas penanaman modal asing, investasi, ekspor, impor</a:t>
            </a:r>
          </a:p>
          <a:p>
            <a:pPr marL="806727" lvl="1" indent="-403364" algn="just">
              <a:lnSpc>
                <a:spcPts val="3736"/>
              </a:lnSpc>
              <a:buAutoNum type="arabicPeriod"/>
            </a:pPr>
            <a:r>
              <a:rPr lang="en-US" sz="3736" b="1">
                <a:solidFill>
                  <a:srgbClr val="000000"/>
                </a:solidFill>
                <a:latin typeface="Sukar Bold"/>
                <a:ea typeface="Sukar Bold"/>
                <a:cs typeface="Sukar Bold"/>
                <a:sym typeface="Sukar Bold"/>
              </a:rPr>
              <a:t>Arus gagasan atau pendapat berupa meningkatnya nilai baru dalam dunia sehingga menjadi isu internasional</a:t>
            </a:r>
          </a:p>
        </p:txBody>
      </p:sp>
      <p:sp>
        <p:nvSpPr>
          <p:cNvPr id="34" name="Freeform 34"/>
          <p:cNvSpPr/>
          <p:nvPr/>
        </p:nvSpPr>
        <p:spPr>
          <a:xfrm>
            <a:off x="14233614" y="2436241"/>
            <a:ext cx="1194249" cy="395188"/>
          </a:xfrm>
          <a:custGeom>
            <a:avLst/>
            <a:gdLst/>
            <a:ahLst/>
            <a:cxnLst/>
            <a:rect l="l" t="t" r="r" b="b"/>
            <a:pathLst>
              <a:path w="1194249" h="395188">
                <a:moveTo>
                  <a:pt x="0" y="0"/>
                </a:moveTo>
                <a:lnTo>
                  <a:pt x="1194250" y="0"/>
                </a:lnTo>
                <a:lnTo>
                  <a:pt x="1194250" y="395188"/>
                </a:lnTo>
                <a:lnTo>
                  <a:pt x="0" y="3951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93391" y="9374487"/>
            <a:ext cx="10131768" cy="1522495"/>
            <a:chOff x="0" y="0"/>
            <a:chExt cx="852641" cy="128126"/>
          </a:xfrm>
        </p:grpSpPr>
        <p:sp>
          <p:nvSpPr>
            <p:cNvPr id="9" name="Freeform 9"/>
            <p:cNvSpPr/>
            <p:nvPr/>
          </p:nvSpPr>
          <p:spPr>
            <a:xfrm>
              <a:off x="0" y="0"/>
              <a:ext cx="852641" cy="128126"/>
            </a:xfrm>
            <a:custGeom>
              <a:avLst/>
              <a:gdLst/>
              <a:ahLst/>
              <a:cxnLst/>
              <a:rect l="l" t="t" r="r" b="b"/>
              <a:pathLst>
                <a:path w="852641" h="128126">
                  <a:moveTo>
                    <a:pt x="649441" y="0"/>
                  </a:moveTo>
                  <a:lnTo>
                    <a:pt x="0" y="0"/>
                  </a:lnTo>
                  <a:lnTo>
                    <a:pt x="203200" y="128126"/>
                  </a:lnTo>
                  <a:lnTo>
                    <a:pt x="852641" y="128126"/>
                  </a:lnTo>
                  <a:lnTo>
                    <a:pt x="649441" y="0"/>
                  </a:lnTo>
                  <a:close/>
                </a:path>
              </a:pathLst>
            </a:custGeom>
            <a:solidFill>
              <a:srgbClr val="F5AB0B"/>
            </a:solidFill>
          </p:spPr>
        </p:sp>
        <p:sp>
          <p:nvSpPr>
            <p:cNvPr id="10" name="TextBox 10"/>
            <p:cNvSpPr txBox="1"/>
            <p:nvPr/>
          </p:nvSpPr>
          <p:spPr>
            <a:xfrm>
              <a:off x="101600" y="-38100"/>
              <a:ext cx="649441" cy="16622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939656" y="9367336"/>
            <a:ext cx="5343123" cy="761247"/>
            <a:chOff x="0" y="0"/>
            <a:chExt cx="1219374" cy="173727"/>
          </a:xfrm>
        </p:grpSpPr>
        <p:sp>
          <p:nvSpPr>
            <p:cNvPr id="12" name="Freeform 12"/>
            <p:cNvSpPr/>
            <p:nvPr/>
          </p:nvSpPr>
          <p:spPr>
            <a:xfrm>
              <a:off x="0" y="0"/>
              <a:ext cx="1219374" cy="173727"/>
            </a:xfrm>
            <a:custGeom>
              <a:avLst/>
              <a:gdLst/>
              <a:ahLst/>
              <a:cxnLst/>
              <a:rect l="l" t="t" r="r" b="b"/>
              <a:pathLst>
                <a:path w="1219374" h="173727">
                  <a:moveTo>
                    <a:pt x="1016174" y="0"/>
                  </a:moveTo>
                  <a:lnTo>
                    <a:pt x="0" y="0"/>
                  </a:lnTo>
                  <a:lnTo>
                    <a:pt x="203200" y="173727"/>
                  </a:lnTo>
                  <a:lnTo>
                    <a:pt x="1219374" y="173727"/>
                  </a:lnTo>
                  <a:lnTo>
                    <a:pt x="1016174" y="0"/>
                  </a:lnTo>
                  <a:close/>
                </a:path>
              </a:pathLst>
            </a:custGeom>
            <a:solidFill>
              <a:srgbClr val="002C4F"/>
            </a:solidFill>
          </p:spPr>
        </p:sp>
        <p:sp>
          <p:nvSpPr>
            <p:cNvPr id="13" name="TextBox 13"/>
            <p:cNvSpPr txBox="1"/>
            <p:nvPr/>
          </p:nvSpPr>
          <p:spPr>
            <a:xfrm>
              <a:off x="101600" y="-38100"/>
              <a:ext cx="1016174" cy="21182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649855" y="9575641"/>
            <a:ext cx="14144497" cy="1340390"/>
            <a:chOff x="0" y="0"/>
            <a:chExt cx="1527407" cy="144743"/>
          </a:xfrm>
        </p:grpSpPr>
        <p:sp>
          <p:nvSpPr>
            <p:cNvPr id="15" name="Freeform 15"/>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6" name="TextBox 16"/>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66617" y="8947666"/>
            <a:ext cx="13622175" cy="853642"/>
            <a:chOff x="0" y="0"/>
            <a:chExt cx="3145382" cy="197107"/>
          </a:xfrm>
        </p:grpSpPr>
        <p:sp>
          <p:nvSpPr>
            <p:cNvPr id="18" name="Freeform 18"/>
            <p:cNvSpPr/>
            <p:nvPr/>
          </p:nvSpPr>
          <p:spPr>
            <a:xfrm>
              <a:off x="0" y="0"/>
              <a:ext cx="3145382" cy="197107"/>
            </a:xfrm>
            <a:custGeom>
              <a:avLst/>
              <a:gdLst/>
              <a:ahLst/>
              <a:cxnLst/>
              <a:rect l="l" t="t" r="r" b="b"/>
              <a:pathLst>
                <a:path w="3145382" h="197107">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id="19" name="TextBox 19"/>
            <p:cNvSpPr txBox="1"/>
            <p:nvPr/>
          </p:nvSpPr>
          <p:spPr>
            <a:xfrm>
              <a:off x="101600" y="-38100"/>
              <a:ext cx="2942182" cy="23520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461788" y="3475118"/>
            <a:ext cx="976914" cy="97691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9340330" y="3475118"/>
            <a:ext cx="976914" cy="97691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2461788" y="4996768"/>
            <a:ext cx="976914" cy="97691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340330" y="4996768"/>
            <a:ext cx="976914" cy="97691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2461788" y="6501198"/>
            <a:ext cx="976914" cy="97691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5384134" y="1630093"/>
            <a:ext cx="1194249" cy="395188"/>
          </a:xfrm>
          <a:custGeom>
            <a:avLst/>
            <a:gdLst/>
            <a:ahLst/>
            <a:cxnLst/>
            <a:rect l="l" t="t" r="r" b="b"/>
            <a:pathLst>
              <a:path w="1194249" h="395188">
                <a:moveTo>
                  <a:pt x="0" y="0"/>
                </a:moveTo>
                <a:lnTo>
                  <a:pt x="1194249" y="0"/>
                </a:lnTo>
                <a:lnTo>
                  <a:pt x="1194249" y="395188"/>
                </a:lnTo>
                <a:lnTo>
                  <a:pt x="0" y="3951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6" name="Freeform 36"/>
          <p:cNvSpPr/>
          <p:nvPr/>
        </p:nvSpPr>
        <p:spPr>
          <a:xfrm>
            <a:off x="1709617" y="1630093"/>
            <a:ext cx="1194249" cy="395188"/>
          </a:xfrm>
          <a:custGeom>
            <a:avLst/>
            <a:gdLst/>
            <a:ahLst/>
            <a:cxnLst/>
            <a:rect l="l" t="t" r="r" b="b"/>
            <a:pathLst>
              <a:path w="1194249" h="395188">
                <a:moveTo>
                  <a:pt x="0" y="0"/>
                </a:moveTo>
                <a:lnTo>
                  <a:pt x="1194249" y="0"/>
                </a:lnTo>
                <a:lnTo>
                  <a:pt x="1194249" y="395188"/>
                </a:lnTo>
                <a:lnTo>
                  <a:pt x="0" y="3951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7" name="TextBox 37"/>
          <p:cNvSpPr txBox="1"/>
          <p:nvPr/>
        </p:nvSpPr>
        <p:spPr>
          <a:xfrm>
            <a:off x="4257692" y="1050075"/>
            <a:ext cx="9290874" cy="1679050"/>
          </a:xfrm>
          <a:prstGeom prst="rect">
            <a:avLst/>
          </a:prstGeom>
        </p:spPr>
        <p:txBody>
          <a:bodyPr lIns="0" tIns="0" rIns="0" bIns="0" rtlCol="0" anchor="t">
            <a:spAutoFit/>
          </a:bodyPr>
          <a:lstStyle/>
          <a:p>
            <a:pPr algn="ctr">
              <a:lnSpc>
                <a:spcPts val="6418"/>
              </a:lnSpc>
            </a:pPr>
            <a:r>
              <a:rPr lang="en-US" sz="6418" b="1">
                <a:solidFill>
                  <a:srgbClr val="000000"/>
                </a:solidFill>
                <a:latin typeface="Inter Ultra-Bold"/>
                <a:ea typeface="Inter Ultra-Bold"/>
                <a:cs typeface="Inter Ultra-Bold"/>
                <a:sym typeface="Inter Ultra-Bold"/>
              </a:rPr>
              <a:t>ASPEK POSITIF GLOBALISASI</a:t>
            </a:r>
          </a:p>
        </p:txBody>
      </p:sp>
      <p:sp>
        <p:nvSpPr>
          <p:cNvPr id="38" name="TextBox 38"/>
          <p:cNvSpPr txBox="1"/>
          <p:nvPr/>
        </p:nvSpPr>
        <p:spPr>
          <a:xfrm>
            <a:off x="2452263" y="3809332"/>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01</a:t>
            </a:r>
          </a:p>
        </p:txBody>
      </p:sp>
      <p:sp>
        <p:nvSpPr>
          <p:cNvPr id="39" name="TextBox 39"/>
          <p:cNvSpPr txBox="1"/>
          <p:nvPr/>
        </p:nvSpPr>
        <p:spPr>
          <a:xfrm>
            <a:off x="9330805" y="3809332"/>
            <a:ext cx="976914" cy="422787"/>
          </a:xfrm>
          <a:prstGeom prst="rect">
            <a:avLst/>
          </a:prstGeom>
        </p:spPr>
        <p:txBody>
          <a:bodyPr lIns="0" tIns="0" rIns="0" bIns="0" rtlCol="0" anchor="t">
            <a:spAutoFit/>
          </a:bodyPr>
          <a:lstStyle/>
          <a:p>
            <a:pPr algn="ctr">
              <a:lnSpc>
                <a:spcPts val="3145"/>
              </a:lnSpc>
            </a:pPr>
            <a:r>
              <a:rPr lang="en-US" sz="3145" b="1">
                <a:solidFill>
                  <a:srgbClr val="FFFFFF"/>
                </a:solidFill>
                <a:latin typeface="Inter Ultra-Bold"/>
                <a:ea typeface="Inter Ultra-Bold"/>
                <a:cs typeface="Inter Ultra-Bold"/>
                <a:sym typeface="Inter Ultra-Bold"/>
              </a:rPr>
              <a:t>04</a:t>
            </a:r>
          </a:p>
        </p:txBody>
      </p:sp>
      <p:sp>
        <p:nvSpPr>
          <p:cNvPr id="40" name="TextBox 40"/>
          <p:cNvSpPr txBox="1"/>
          <p:nvPr/>
        </p:nvSpPr>
        <p:spPr>
          <a:xfrm>
            <a:off x="2461788" y="5293796"/>
            <a:ext cx="976914" cy="422787"/>
          </a:xfrm>
          <a:prstGeom prst="rect">
            <a:avLst/>
          </a:prstGeom>
        </p:spPr>
        <p:txBody>
          <a:bodyPr lIns="0" tIns="0" rIns="0" bIns="0" rtlCol="0" anchor="t">
            <a:spAutoFit/>
          </a:bodyPr>
          <a:lstStyle/>
          <a:p>
            <a:pPr algn="ctr">
              <a:lnSpc>
                <a:spcPts val="3145"/>
              </a:lnSpc>
            </a:pPr>
            <a:r>
              <a:rPr lang="en-US" sz="3145" b="1">
                <a:solidFill>
                  <a:srgbClr val="FFFFFF"/>
                </a:solidFill>
                <a:latin typeface="Inter Ultra-Bold"/>
                <a:ea typeface="Inter Ultra-Bold"/>
                <a:cs typeface="Inter Ultra-Bold"/>
                <a:sym typeface="Inter Ultra-Bold"/>
              </a:rPr>
              <a:t>02</a:t>
            </a:r>
          </a:p>
        </p:txBody>
      </p:sp>
      <p:sp>
        <p:nvSpPr>
          <p:cNvPr id="41" name="TextBox 41"/>
          <p:cNvSpPr txBox="1"/>
          <p:nvPr/>
        </p:nvSpPr>
        <p:spPr>
          <a:xfrm>
            <a:off x="9340330" y="5293796"/>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05</a:t>
            </a:r>
          </a:p>
        </p:txBody>
      </p:sp>
      <p:sp>
        <p:nvSpPr>
          <p:cNvPr id="42" name="TextBox 42"/>
          <p:cNvSpPr txBox="1"/>
          <p:nvPr/>
        </p:nvSpPr>
        <p:spPr>
          <a:xfrm>
            <a:off x="2461788" y="6792832"/>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03</a:t>
            </a:r>
          </a:p>
        </p:txBody>
      </p:sp>
      <p:sp>
        <p:nvSpPr>
          <p:cNvPr id="43" name="TextBox 43"/>
          <p:cNvSpPr txBox="1"/>
          <p:nvPr/>
        </p:nvSpPr>
        <p:spPr>
          <a:xfrm>
            <a:off x="3761389" y="3392075"/>
            <a:ext cx="4227641" cy="1384888"/>
          </a:xfrm>
          <a:prstGeom prst="rect">
            <a:avLst/>
          </a:prstGeom>
        </p:spPr>
        <p:txBody>
          <a:bodyPr lIns="0" tIns="0" rIns="0" bIns="0" rtlCol="0" anchor="t">
            <a:spAutoFit/>
          </a:bodyPr>
          <a:lstStyle/>
          <a:p>
            <a:pPr algn="l">
              <a:lnSpc>
                <a:spcPts val="2773"/>
              </a:lnSpc>
            </a:pPr>
            <a:r>
              <a:rPr lang="en-US" sz="2773" b="1">
                <a:solidFill>
                  <a:srgbClr val="000000"/>
                </a:solidFill>
                <a:latin typeface="Sukar Bold"/>
                <a:ea typeface="Sukar Bold"/>
                <a:cs typeface="Sukar Bold"/>
                <a:sym typeface="Sukar Bold"/>
              </a:rPr>
              <a:t>Kemajuan teknologi informasi dan komunikasi memudahkan masyarakat berineraksi</a:t>
            </a:r>
          </a:p>
        </p:txBody>
      </p:sp>
      <p:sp>
        <p:nvSpPr>
          <p:cNvPr id="44" name="TextBox 44"/>
          <p:cNvSpPr txBox="1"/>
          <p:nvPr/>
        </p:nvSpPr>
        <p:spPr>
          <a:xfrm>
            <a:off x="10578763" y="3662584"/>
            <a:ext cx="5939604" cy="7067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Kemajuan teknologi mengubah pola hidup yang serba cepat</a:t>
            </a:r>
          </a:p>
        </p:txBody>
      </p:sp>
      <p:sp>
        <p:nvSpPr>
          <p:cNvPr id="45" name="TextBox 45"/>
          <p:cNvSpPr txBox="1"/>
          <p:nvPr/>
        </p:nvSpPr>
        <p:spPr>
          <a:xfrm>
            <a:off x="3761389" y="5044118"/>
            <a:ext cx="5141740" cy="13925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kemajuan teknologi komunikasi dan informasi mempercepat manusia untuk terhubung dengan manusia lain</a:t>
            </a:r>
          </a:p>
        </p:txBody>
      </p:sp>
      <p:sp>
        <p:nvSpPr>
          <p:cNvPr id="46" name="TextBox 46"/>
          <p:cNvSpPr txBox="1"/>
          <p:nvPr/>
        </p:nvSpPr>
        <p:spPr>
          <a:xfrm>
            <a:off x="10641094" y="5044393"/>
            <a:ext cx="6618206" cy="10496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Kemajuan teknologi membuat manusia dapat menemukan, mengolah,dan memanfaatkan sumber daya alam yan melimpah dengan baik</a:t>
            </a:r>
          </a:p>
        </p:txBody>
      </p:sp>
      <p:sp>
        <p:nvSpPr>
          <p:cNvPr id="47" name="TextBox 47"/>
          <p:cNvSpPr txBox="1"/>
          <p:nvPr/>
        </p:nvSpPr>
        <p:spPr>
          <a:xfrm>
            <a:off x="3761389" y="6703374"/>
            <a:ext cx="4712900" cy="10496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kemajuan teknologi komunikasi, informasi, dan transportasi meningkatkan efisiensi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93391" y="9374487"/>
            <a:ext cx="10131768" cy="1522495"/>
            <a:chOff x="0" y="0"/>
            <a:chExt cx="852641" cy="128126"/>
          </a:xfrm>
        </p:grpSpPr>
        <p:sp>
          <p:nvSpPr>
            <p:cNvPr id="9" name="Freeform 9"/>
            <p:cNvSpPr/>
            <p:nvPr/>
          </p:nvSpPr>
          <p:spPr>
            <a:xfrm>
              <a:off x="0" y="0"/>
              <a:ext cx="852641" cy="128126"/>
            </a:xfrm>
            <a:custGeom>
              <a:avLst/>
              <a:gdLst/>
              <a:ahLst/>
              <a:cxnLst/>
              <a:rect l="l" t="t" r="r" b="b"/>
              <a:pathLst>
                <a:path w="852641" h="128126">
                  <a:moveTo>
                    <a:pt x="649441" y="0"/>
                  </a:moveTo>
                  <a:lnTo>
                    <a:pt x="0" y="0"/>
                  </a:lnTo>
                  <a:lnTo>
                    <a:pt x="203200" y="128126"/>
                  </a:lnTo>
                  <a:lnTo>
                    <a:pt x="852641" y="128126"/>
                  </a:lnTo>
                  <a:lnTo>
                    <a:pt x="649441" y="0"/>
                  </a:lnTo>
                  <a:close/>
                </a:path>
              </a:pathLst>
            </a:custGeom>
            <a:solidFill>
              <a:srgbClr val="F5AB0B"/>
            </a:solidFill>
          </p:spPr>
        </p:sp>
        <p:sp>
          <p:nvSpPr>
            <p:cNvPr id="10" name="TextBox 10"/>
            <p:cNvSpPr txBox="1"/>
            <p:nvPr/>
          </p:nvSpPr>
          <p:spPr>
            <a:xfrm>
              <a:off x="101600" y="-38100"/>
              <a:ext cx="649441" cy="16622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939656" y="9367336"/>
            <a:ext cx="5343123" cy="761247"/>
            <a:chOff x="0" y="0"/>
            <a:chExt cx="1219374" cy="173727"/>
          </a:xfrm>
        </p:grpSpPr>
        <p:sp>
          <p:nvSpPr>
            <p:cNvPr id="12" name="Freeform 12"/>
            <p:cNvSpPr/>
            <p:nvPr/>
          </p:nvSpPr>
          <p:spPr>
            <a:xfrm>
              <a:off x="0" y="0"/>
              <a:ext cx="1219374" cy="173727"/>
            </a:xfrm>
            <a:custGeom>
              <a:avLst/>
              <a:gdLst/>
              <a:ahLst/>
              <a:cxnLst/>
              <a:rect l="l" t="t" r="r" b="b"/>
              <a:pathLst>
                <a:path w="1219374" h="173727">
                  <a:moveTo>
                    <a:pt x="1016174" y="0"/>
                  </a:moveTo>
                  <a:lnTo>
                    <a:pt x="0" y="0"/>
                  </a:lnTo>
                  <a:lnTo>
                    <a:pt x="203200" y="173727"/>
                  </a:lnTo>
                  <a:lnTo>
                    <a:pt x="1219374" y="173727"/>
                  </a:lnTo>
                  <a:lnTo>
                    <a:pt x="1016174" y="0"/>
                  </a:lnTo>
                  <a:close/>
                </a:path>
              </a:pathLst>
            </a:custGeom>
            <a:solidFill>
              <a:srgbClr val="002C4F"/>
            </a:solidFill>
          </p:spPr>
        </p:sp>
        <p:sp>
          <p:nvSpPr>
            <p:cNvPr id="13" name="TextBox 13"/>
            <p:cNvSpPr txBox="1"/>
            <p:nvPr/>
          </p:nvSpPr>
          <p:spPr>
            <a:xfrm>
              <a:off x="101600" y="-38100"/>
              <a:ext cx="1016174" cy="21182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649855" y="9575641"/>
            <a:ext cx="14144497" cy="1340390"/>
            <a:chOff x="0" y="0"/>
            <a:chExt cx="1527407" cy="144743"/>
          </a:xfrm>
        </p:grpSpPr>
        <p:sp>
          <p:nvSpPr>
            <p:cNvPr id="15" name="Freeform 15"/>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6" name="TextBox 16"/>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66617" y="8947666"/>
            <a:ext cx="13622175" cy="853642"/>
            <a:chOff x="0" y="0"/>
            <a:chExt cx="3145382" cy="197107"/>
          </a:xfrm>
        </p:grpSpPr>
        <p:sp>
          <p:nvSpPr>
            <p:cNvPr id="18" name="Freeform 18"/>
            <p:cNvSpPr/>
            <p:nvPr/>
          </p:nvSpPr>
          <p:spPr>
            <a:xfrm>
              <a:off x="0" y="0"/>
              <a:ext cx="3145382" cy="197107"/>
            </a:xfrm>
            <a:custGeom>
              <a:avLst/>
              <a:gdLst/>
              <a:ahLst/>
              <a:cxnLst/>
              <a:rect l="l" t="t" r="r" b="b"/>
              <a:pathLst>
                <a:path w="3145382" h="197107">
                  <a:moveTo>
                    <a:pt x="2942182" y="0"/>
                  </a:moveTo>
                  <a:lnTo>
                    <a:pt x="0" y="0"/>
                  </a:lnTo>
                  <a:lnTo>
                    <a:pt x="203200" y="197107"/>
                  </a:lnTo>
                  <a:lnTo>
                    <a:pt x="3145382" y="197107"/>
                  </a:lnTo>
                  <a:lnTo>
                    <a:pt x="2942182" y="0"/>
                  </a:lnTo>
                  <a:close/>
                </a:path>
              </a:pathLst>
            </a:custGeom>
            <a:solidFill>
              <a:srgbClr val="000000">
                <a:alpha val="0"/>
              </a:srgbClr>
            </a:solidFill>
            <a:ln w="38100" cap="sq">
              <a:solidFill>
                <a:srgbClr val="002C4F"/>
              </a:solidFill>
              <a:prstDash val="solid"/>
              <a:miter/>
            </a:ln>
          </p:spPr>
        </p:sp>
        <p:sp>
          <p:nvSpPr>
            <p:cNvPr id="19" name="TextBox 19"/>
            <p:cNvSpPr txBox="1"/>
            <p:nvPr/>
          </p:nvSpPr>
          <p:spPr>
            <a:xfrm>
              <a:off x="101600" y="-38100"/>
              <a:ext cx="2942182" cy="23520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461788" y="3475118"/>
            <a:ext cx="976914" cy="97691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9340330" y="3475118"/>
            <a:ext cx="976914" cy="97691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2461788" y="4996768"/>
            <a:ext cx="976914" cy="97691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340330" y="4996768"/>
            <a:ext cx="976914" cy="97691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2461788" y="6501198"/>
            <a:ext cx="976914" cy="97691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5384134" y="1630093"/>
            <a:ext cx="1194249" cy="395188"/>
          </a:xfrm>
          <a:custGeom>
            <a:avLst/>
            <a:gdLst/>
            <a:ahLst/>
            <a:cxnLst/>
            <a:rect l="l" t="t" r="r" b="b"/>
            <a:pathLst>
              <a:path w="1194249" h="395188">
                <a:moveTo>
                  <a:pt x="0" y="0"/>
                </a:moveTo>
                <a:lnTo>
                  <a:pt x="1194249" y="0"/>
                </a:lnTo>
                <a:lnTo>
                  <a:pt x="1194249" y="395188"/>
                </a:lnTo>
                <a:lnTo>
                  <a:pt x="0" y="3951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6" name="Freeform 36"/>
          <p:cNvSpPr/>
          <p:nvPr/>
        </p:nvSpPr>
        <p:spPr>
          <a:xfrm>
            <a:off x="1709617" y="1630093"/>
            <a:ext cx="1194249" cy="395188"/>
          </a:xfrm>
          <a:custGeom>
            <a:avLst/>
            <a:gdLst/>
            <a:ahLst/>
            <a:cxnLst/>
            <a:rect l="l" t="t" r="r" b="b"/>
            <a:pathLst>
              <a:path w="1194249" h="395188">
                <a:moveTo>
                  <a:pt x="0" y="0"/>
                </a:moveTo>
                <a:lnTo>
                  <a:pt x="1194249" y="0"/>
                </a:lnTo>
                <a:lnTo>
                  <a:pt x="1194249" y="395188"/>
                </a:lnTo>
                <a:lnTo>
                  <a:pt x="0" y="39518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7" name="TextBox 37"/>
          <p:cNvSpPr txBox="1"/>
          <p:nvPr/>
        </p:nvSpPr>
        <p:spPr>
          <a:xfrm>
            <a:off x="4257692" y="1050075"/>
            <a:ext cx="9290874" cy="1679050"/>
          </a:xfrm>
          <a:prstGeom prst="rect">
            <a:avLst/>
          </a:prstGeom>
        </p:spPr>
        <p:txBody>
          <a:bodyPr lIns="0" tIns="0" rIns="0" bIns="0" rtlCol="0" anchor="t">
            <a:spAutoFit/>
          </a:bodyPr>
          <a:lstStyle/>
          <a:p>
            <a:pPr algn="ctr">
              <a:lnSpc>
                <a:spcPts val="6418"/>
              </a:lnSpc>
            </a:pPr>
            <a:r>
              <a:rPr lang="en-US" sz="6418" b="1">
                <a:solidFill>
                  <a:srgbClr val="000000"/>
                </a:solidFill>
                <a:latin typeface="Inter Ultra-Bold"/>
                <a:ea typeface="Inter Ultra-Bold"/>
                <a:cs typeface="Inter Ultra-Bold"/>
                <a:sym typeface="Inter Ultra-Bold"/>
              </a:rPr>
              <a:t>ASPEK NEGATIF  GLOBALISASI</a:t>
            </a:r>
          </a:p>
        </p:txBody>
      </p:sp>
      <p:sp>
        <p:nvSpPr>
          <p:cNvPr id="38" name="TextBox 38"/>
          <p:cNvSpPr txBox="1"/>
          <p:nvPr/>
        </p:nvSpPr>
        <p:spPr>
          <a:xfrm>
            <a:off x="2452263" y="3809332"/>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01</a:t>
            </a:r>
          </a:p>
        </p:txBody>
      </p:sp>
      <p:sp>
        <p:nvSpPr>
          <p:cNvPr id="39" name="TextBox 39"/>
          <p:cNvSpPr txBox="1"/>
          <p:nvPr/>
        </p:nvSpPr>
        <p:spPr>
          <a:xfrm>
            <a:off x="9330805" y="3809332"/>
            <a:ext cx="976914" cy="422787"/>
          </a:xfrm>
          <a:prstGeom prst="rect">
            <a:avLst/>
          </a:prstGeom>
        </p:spPr>
        <p:txBody>
          <a:bodyPr lIns="0" tIns="0" rIns="0" bIns="0" rtlCol="0" anchor="t">
            <a:spAutoFit/>
          </a:bodyPr>
          <a:lstStyle/>
          <a:p>
            <a:pPr algn="ctr">
              <a:lnSpc>
                <a:spcPts val="3145"/>
              </a:lnSpc>
            </a:pPr>
            <a:r>
              <a:rPr lang="en-US" sz="3145" b="1">
                <a:solidFill>
                  <a:srgbClr val="FFFFFF"/>
                </a:solidFill>
                <a:latin typeface="Inter Ultra-Bold"/>
                <a:ea typeface="Inter Ultra-Bold"/>
                <a:cs typeface="Inter Ultra-Bold"/>
                <a:sym typeface="Inter Ultra-Bold"/>
              </a:rPr>
              <a:t>04</a:t>
            </a:r>
          </a:p>
        </p:txBody>
      </p:sp>
      <p:sp>
        <p:nvSpPr>
          <p:cNvPr id="40" name="TextBox 40"/>
          <p:cNvSpPr txBox="1"/>
          <p:nvPr/>
        </p:nvSpPr>
        <p:spPr>
          <a:xfrm>
            <a:off x="2461788" y="5293796"/>
            <a:ext cx="976914" cy="422787"/>
          </a:xfrm>
          <a:prstGeom prst="rect">
            <a:avLst/>
          </a:prstGeom>
        </p:spPr>
        <p:txBody>
          <a:bodyPr lIns="0" tIns="0" rIns="0" bIns="0" rtlCol="0" anchor="t">
            <a:spAutoFit/>
          </a:bodyPr>
          <a:lstStyle/>
          <a:p>
            <a:pPr algn="ctr">
              <a:lnSpc>
                <a:spcPts val="3145"/>
              </a:lnSpc>
            </a:pPr>
            <a:r>
              <a:rPr lang="en-US" sz="3145" b="1">
                <a:solidFill>
                  <a:srgbClr val="FFFFFF"/>
                </a:solidFill>
                <a:latin typeface="Inter Ultra-Bold"/>
                <a:ea typeface="Inter Ultra-Bold"/>
                <a:cs typeface="Inter Ultra-Bold"/>
                <a:sym typeface="Inter Ultra-Bold"/>
              </a:rPr>
              <a:t>02</a:t>
            </a:r>
          </a:p>
        </p:txBody>
      </p:sp>
      <p:sp>
        <p:nvSpPr>
          <p:cNvPr id="41" name="TextBox 41"/>
          <p:cNvSpPr txBox="1"/>
          <p:nvPr/>
        </p:nvSpPr>
        <p:spPr>
          <a:xfrm>
            <a:off x="9340330" y="5293796"/>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05</a:t>
            </a:r>
          </a:p>
        </p:txBody>
      </p:sp>
      <p:sp>
        <p:nvSpPr>
          <p:cNvPr id="42" name="TextBox 42"/>
          <p:cNvSpPr txBox="1"/>
          <p:nvPr/>
        </p:nvSpPr>
        <p:spPr>
          <a:xfrm>
            <a:off x="2461788" y="6792832"/>
            <a:ext cx="976914" cy="422787"/>
          </a:xfrm>
          <a:prstGeom prst="rect">
            <a:avLst/>
          </a:prstGeom>
        </p:spPr>
        <p:txBody>
          <a:bodyPr lIns="0" tIns="0" rIns="0" bIns="0" rtlCol="0" anchor="t">
            <a:spAutoFit/>
          </a:bodyPr>
          <a:lstStyle/>
          <a:p>
            <a:pPr algn="ctr">
              <a:lnSpc>
                <a:spcPts val="3145"/>
              </a:lnSpc>
            </a:pPr>
            <a:r>
              <a:rPr lang="en-US" sz="3145" b="1">
                <a:solidFill>
                  <a:srgbClr val="002C4F"/>
                </a:solidFill>
                <a:latin typeface="Inter Ultra-Bold"/>
                <a:ea typeface="Inter Ultra-Bold"/>
                <a:cs typeface="Inter Ultra-Bold"/>
                <a:sym typeface="Inter Ultra-Bold"/>
              </a:rPr>
              <a:t>03</a:t>
            </a:r>
          </a:p>
        </p:txBody>
      </p:sp>
      <p:sp>
        <p:nvSpPr>
          <p:cNvPr id="43" name="TextBox 43"/>
          <p:cNvSpPr txBox="1"/>
          <p:nvPr/>
        </p:nvSpPr>
        <p:spPr>
          <a:xfrm>
            <a:off x="3761389" y="3392075"/>
            <a:ext cx="4227641" cy="1041988"/>
          </a:xfrm>
          <a:prstGeom prst="rect">
            <a:avLst/>
          </a:prstGeom>
        </p:spPr>
        <p:txBody>
          <a:bodyPr lIns="0" tIns="0" rIns="0" bIns="0" rtlCol="0" anchor="t">
            <a:spAutoFit/>
          </a:bodyPr>
          <a:lstStyle/>
          <a:p>
            <a:pPr algn="l">
              <a:lnSpc>
                <a:spcPts val="2773"/>
              </a:lnSpc>
            </a:pPr>
            <a:r>
              <a:rPr lang="en-US" sz="2773" b="1">
                <a:solidFill>
                  <a:srgbClr val="000000"/>
                </a:solidFill>
                <a:latin typeface="Sukar Bold"/>
                <a:ea typeface="Sukar Bold"/>
                <a:cs typeface="Sukar Bold"/>
                <a:sym typeface="Sukar Bold"/>
              </a:rPr>
              <a:t>Masuknya budaya luar akan  menghilangkan nilai dan tradisi asli bangsa</a:t>
            </a:r>
          </a:p>
        </p:txBody>
      </p:sp>
      <p:sp>
        <p:nvSpPr>
          <p:cNvPr id="44" name="TextBox 44"/>
          <p:cNvSpPr txBox="1"/>
          <p:nvPr/>
        </p:nvSpPr>
        <p:spPr>
          <a:xfrm>
            <a:off x="10578763" y="3662584"/>
            <a:ext cx="5939604" cy="3638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Adanya dehumanisasi </a:t>
            </a:r>
          </a:p>
        </p:txBody>
      </p:sp>
      <p:sp>
        <p:nvSpPr>
          <p:cNvPr id="45" name="TextBox 45"/>
          <p:cNvSpPr txBox="1"/>
          <p:nvPr/>
        </p:nvSpPr>
        <p:spPr>
          <a:xfrm>
            <a:off x="3761389" y="5044118"/>
            <a:ext cx="5141740" cy="7067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Eksploitasi sumber daya alam makin besar</a:t>
            </a:r>
          </a:p>
        </p:txBody>
      </p:sp>
      <p:sp>
        <p:nvSpPr>
          <p:cNvPr id="46" name="TextBox 46"/>
          <p:cNvSpPr txBox="1"/>
          <p:nvPr/>
        </p:nvSpPr>
        <p:spPr>
          <a:xfrm>
            <a:off x="10641094" y="5044393"/>
            <a:ext cx="6618206" cy="10496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Kemajuan teknologi membuat manusia dapat menemukan, mengolah,dan memanfaatkan sumber daya alam yan melimpah dengan baik</a:t>
            </a:r>
          </a:p>
        </p:txBody>
      </p:sp>
      <p:sp>
        <p:nvSpPr>
          <p:cNvPr id="47" name="TextBox 47"/>
          <p:cNvSpPr txBox="1"/>
          <p:nvPr/>
        </p:nvSpPr>
        <p:spPr>
          <a:xfrm>
            <a:off x="3761389" y="6703374"/>
            <a:ext cx="4712900" cy="10496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Berkembangnya nilai konsumerisme dan individualisme, dan westernisasi</a:t>
            </a:r>
          </a:p>
        </p:txBody>
      </p:sp>
      <p:grpSp>
        <p:nvGrpSpPr>
          <p:cNvPr id="48" name="Group 48"/>
          <p:cNvGrpSpPr/>
          <p:nvPr/>
        </p:nvGrpSpPr>
        <p:grpSpPr>
          <a:xfrm>
            <a:off x="9340330" y="6609370"/>
            <a:ext cx="976914" cy="97691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F"/>
            </a:solidFill>
          </p:spPr>
        </p:sp>
        <p:sp>
          <p:nvSpPr>
            <p:cNvPr id="50" name="TextBox 5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9340330" y="6915008"/>
            <a:ext cx="976914" cy="422787"/>
          </a:xfrm>
          <a:prstGeom prst="rect">
            <a:avLst/>
          </a:prstGeom>
        </p:spPr>
        <p:txBody>
          <a:bodyPr lIns="0" tIns="0" rIns="0" bIns="0" rtlCol="0" anchor="t">
            <a:spAutoFit/>
          </a:bodyPr>
          <a:lstStyle/>
          <a:p>
            <a:pPr algn="ctr">
              <a:lnSpc>
                <a:spcPts val="3145"/>
              </a:lnSpc>
            </a:pPr>
            <a:r>
              <a:rPr lang="en-US" sz="3145" b="1">
                <a:solidFill>
                  <a:srgbClr val="FFFFFF"/>
                </a:solidFill>
                <a:latin typeface="Inter Ultra-Bold"/>
                <a:ea typeface="Inter Ultra-Bold"/>
                <a:cs typeface="Inter Ultra-Bold"/>
                <a:sym typeface="Inter Ultra-Bold"/>
              </a:rPr>
              <a:t>06</a:t>
            </a:r>
          </a:p>
        </p:txBody>
      </p:sp>
      <p:sp>
        <p:nvSpPr>
          <p:cNvPr id="52" name="TextBox 52"/>
          <p:cNvSpPr txBox="1"/>
          <p:nvPr/>
        </p:nvSpPr>
        <p:spPr>
          <a:xfrm>
            <a:off x="10641094" y="6783307"/>
            <a:ext cx="6618206" cy="706756"/>
          </a:xfrm>
          <a:prstGeom prst="rect">
            <a:avLst/>
          </a:prstGeom>
        </p:spPr>
        <p:txBody>
          <a:bodyPr lIns="0" tIns="0" rIns="0" bIns="0" rtlCol="0" anchor="t">
            <a:spAutoFit/>
          </a:bodyPr>
          <a:lstStyle/>
          <a:p>
            <a:pPr algn="l">
              <a:lnSpc>
                <a:spcPts val="2700"/>
              </a:lnSpc>
            </a:pPr>
            <a:r>
              <a:rPr lang="en-US" sz="2700" b="1">
                <a:solidFill>
                  <a:srgbClr val="000000"/>
                </a:solidFill>
                <a:latin typeface="Sukar Bold"/>
                <a:ea typeface="Sukar Bold"/>
                <a:cs typeface="Sukar Bold"/>
                <a:sym typeface="Sukar Bold"/>
              </a:rPr>
              <a:t>Berubahnya kehidupan masyarkat dari agraris menjadi industri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649855" y="9575641"/>
            <a:ext cx="14144497" cy="1340390"/>
            <a:chOff x="0" y="0"/>
            <a:chExt cx="1527407" cy="144743"/>
          </a:xfrm>
        </p:grpSpPr>
        <p:sp>
          <p:nvSpPr>
            <p:cNvPr id="9" name="Freeform 9"/>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0" name="TextBox 10"/>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019556" y="3942299"/>
            <a:ext cx="5632035" cy="4374584"/>
            <a:chOff x="0" y="0"/>
            <a:chExt cx="1483334" cy="1152154"/>
          </a:xfrm>
        </p:grpSpPr>
        <p:sp>
          <p:nvSpPr>
            <p:cNvPr id="12" name="Freeform 12"/>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3" name="TextBox 13"/>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636409" y="3942299"/>
            <a:ext cx="5632035" cy="4374584"/>
            <a:chOff x="0" y="0"/>
            <a:chExt cx="1483334" cy="1152154"/>
          </a:xfrm>
        </p:grpSpPr>
        <p:sp>
          <p:nvSpPr>
            <p:cNvPr id="15" name="Freeform 15"/>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6" name="TextBox 16"/>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859087" y="5143500"/>
            <a:ext cx="1972181" cy="197218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56733" y="5143500"/>
            <a:ext cx="1972181" cy="19721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796723" y="5658166"/>
            <a:ext cx="1127583" cy="1157035"/>
          </a:xfrm>
          <a:custGeom>
            <a:avLst/>
            <a:gdLst/>
            <a:ahLst/>
            <a:cxnLst/>
            <a:rect l="l" t="t" r="r" b="b"/>
            <a:pathLst>
              <a:path w="1127583" h="1157035">
                <a:moveTo>
                  <a:pt x="0" y="0"/>
                </a:moveTo>
                <a:lnTo>
                  <a:pt x="1127583" y="0"/>
                </a:lnTo>
                <a:lnTo>
                  <a:pt x="1127583" y="1157035"/>
                </a:lnTo>
                <a:lnTo>
                  <a:pt x="0" y="11570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4" name="Freeform 24"/>
          <p:cNvSpPr/>
          <p:nvPr/>
        </p:nvSpPr>
        <p:spPr>
          <a:xfrm>
            <a:off x="15255244" y="5547030"/>
            <a:ext cx="989366" cy="1165121"/>
          </a:xfrm>
          <a:custGeom>
            <a:avLst/>
            <a:gdLst/>
            <a:ahLst/>
            <a:cxnLst/>
            <a:rect l="l" t="t" r="r" b="b"/>
            <a:pathLst>
              <a:path w="989366" h="1165121">
                <a:moveTo>
                  <a:pt x="0" y="0"/>
                </a:moveTo>
                <a:lnTo>
                  <a:pt x="989366" y="0"/>
                </a:lnTo>
                <a:lnTo>
                  <a:pt x="989366" y="1165121"/>
                </a:lnTo>
                <a:lnTo>
                  <a:pt x="0" y="1165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25" name="TextBox 25"/>
          <p:cNvSpPr txBox="1"/>
          <p:nvPr/>
        </p:nvSpPr>
        <p:spPr>
          <a:xfrm>
            <a:off x="3419606" y="1181100"/>
            <a:ext cx="11448788" cy="1923374"/>
          </a:xfrm>
          <a:prstGeom prst="rect">
            <a:avLst/>
          </a:prstGeom>
        </p:spPr>
        <p:txBody>
          <a:bodyPr lIns="0" tIns="0" rIns="0" bIns="0" rtlCol="0" anchor="t">
            <a:spAutoFit/>
          </a:bodyPr>
          <a:lstStyle/>
          <a:p>
            <a:pPr algn="ctr">
              <a:lnSpc>
                <a:spcPts val="7473"/>
              </a:lnSpc>
            </a:pPr>
            <a:r>
              <a:rPr lang="en-US" sz="7473" b="1">
                <a:solidFill>
                  <a:srgbClr val="000000"/>
                </a:solidFill>
                <a:latin typeface="Inter Ultra-Bold"/>
                <a:ea typeface="Inter Ultra-Bold"/>
                <a:cs typeface="Inter Ultra-Bold"/>
                <a:sym typeface="Inter Ultra-Bold"/>
              </a:rPr>
              <a:t>DAMPAK GLOBALISASI DI BIDANG EKONOMI</a:t>
            </a:r>
          </a:p>
        </p:txBody>
      </p:sp>
      <p:sp>
        <p:nvSpPr>
          <p:cNvPr id="26" name="TextBox 26"/>
          <p:cNvSpPr txBox="1"/>
          <p:nvPr/>
        </p:nvSpPr>
        <p:spPr>
          <a:xfrm>
            <a:off x="3756769" y="4613027"/>
            <a:ext cx="4367159" cy="2317921"/>
          </a:xfrm>
          <a:prstGeom prst="rect">
            <a:avLst/>
          </a:prstGeom>
        </p:spPr>
        <p:txBody>
          <a:bodyPr lIns="0" tIns="0" rIns="0" bIns="0" rtlCol="0" anchor="t">
            <a:spAutoFit/>
          </a:bodyPr>
          <a:lstStyle/>
          <a:p>
            <a:pPr algn="ctr">
              <a:lnSpc>
                <a:spcPts val="3033"/>
              </a:lnSpc>
            </a:pPr>
            <a:r>
              <a:rPr lang="en-US" sz="3033">
                <a:solidFill>
                  <a:srgbClr val="FFFFFF"/>
                </a:solidFill>
                <a:latin typeface="Sukar"/>
                <a:ea typeface="Sukar"/>
                <a:cs typeface="Sukar"/>
                <a:sym typeface="Sukar"/>
              </a:rPr>
              <a:t>Mampu memacu produktivitas dan inovasi para pelaku ekonomi agar produk yang dihasilkan mampu bersaing dengan produk lain.</a:t>
            </a:r>
          </a:p>
        </p:txBody>
      </p:sp>
      <p:sp>
        <p:nvSpPr>
          <p:cNvPr id="27" name="TextBox 27"/>
          <p:cNvSpPr txBox="1"/>
          <p:nvPr/>
        </p:nvSpPr>
        <p:spPr>
          <a:xfrm>
            <a:off x="10143480" y="4613027"/>
            <a:ext cx="4465492" cy="3462168"/>
          </a:xfrm>
          <a:prstGeom prst="rect">
            <a:avLst/>
          </a:prstGeom>
        </p:spPr>
        <p:txBody>
          <a:bodyPr lIns="0" tIns="0" rIns="0" bIns="0" rtlCol="0" anchor="t">
            <a:spAutoFit/>
          </a:bodyPr>
          <a:lstStyle/>
          <a:p>
            <a:pPr algn="ctr">
              <a:lnSpc>
                <a:spcPts val="3033"/>
              </a:lnSpc>
            </a:pPr>
            <a:r>
              <a:rPr lang="en-US" sz="3033">
                <a:solidFill>
                  <a:srgbClr val="FFFFFF"/>
                </a:solidFill>
                <a:latin typeface="Sukar"/>
                <a:ea typeface="Sukar"/>
                <a:cs typeface="Sukar"/>
                <a:sym typeface="Sukar"/>
              </a:rPr>
              <a:t>Mampu menimbulkan sifat konsumerisme dikalangan generasi muda sehingga tidakmampu memenuhi tuntutan zaman karena sudah erbiasa menerima teknologi dan hanya mampu membeli tanpa membuatnya.</a:t>
            </a:r>
          </a:p>
        </p:txBody>
      </p:sp>
      <p:sp>
        <p:nvSpPr>
          <p:cNvPr id="28" name="Freeform 28"/>
          <p:cNvSpPr/>
          <p:nvPr/>
        </p:nvSpPr>
        <p:spPr>
          <a:xfrm>
            <a:off x="15102964" y="15019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2208235" y="16543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0" name="TextBox 30"/>
          <p:cNvSpPr txBox="1"/>
          <p:nvPr/>
        </p:nvSpPr>
        <p:spPr>
          <a:xfrm>
            <a:off x="4230805"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POSITIF</a:t>
            </a:r>
          </a:p>
        </p:txBody>
      </p:sp>
      <p:sp>
        <p:nvSpPr>
          <p:cNvPr id="31" name="TextBox 31"/>
          <p:cNvSpPr txBox="1"/>
          <p:nvPr/>
        </p:nvSpPr>
        <p:spPr>
          <a:xfrm>
            <a:off x="10847657"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NEGATIF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649855" y="9575641"/>
            <a:ext cx="14144497" cy="1340390"/>
            <a:chOff x="0" y="0"/>
            <a:chExt cx="1527407" cy="144743"/>
          </a:xfrm>
        </p:grpSpPr>
        <p:sp>
          <p:nvSpPr>
            <p:cNvPr id="9" name="Freeform 9"/>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0" name="TextBox 10"/>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019556" y="3942299"/>
            <a:ext cx="5632035" cy="4374584"/>
            <a:chOff x="0" y="0"/>
            <a:chExt cx="1483334" cy="1152154"/>
          </a:xfrm>
        </p:grpSpPr>
        <p:sp>
          <p:nvSpPr>
            <p:cNvPr id="12" name="Freeform 12"/>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3" name="TextBox 13"/>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636409" y="3942299"/>
            <a:ext cx="5632035" cy="4374584"/>
            <a:chOff x="0" y="0"/>
            <a:chExt cx="1483334" cy="1152154"/>
          </a:xfrm>
        </p:grpSpPr>
        <p:sp>
          <p:nvSpPr>
            <p:cNvPr id="15" name="Freeform 15"/>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6" name="TextBox 16"/>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859087" y="5143500"/>
            <a:ext cx="1972181" cy="197218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56733" y="5143500"/>
            <a:ext cx="1972181" cy="19721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796723" y="5658166"/>
            <a:ext cx="1127583" cy="1157035"/>
          </a:xfrm>
          <a:custGeom>
            <a:avLst/>
            <a:gdLst/>
            <a:ahLst/>
            <a:cxnLst/>
            <a:rect l="l" t="t" r="r" b="b"/>
            <a:pathLst>
              <a:path w="1127583" h="1157035">
                <a:moveTo>
                  <a:pt x="0" y="0"/>
                </a:moveTo>
                <a:lnTo>
                  <a:pt x="1127583" y="0"/>
                </a:lnTo>
                <a:lnTo>
                  <a:pt x="1127583" y="1157035"/>
                </a:lnTo>
                <a:lnTo>
                  <a:pt x="0" y="11570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4" name="Freeform 24"/>
          <p:cNvSpPr/>
          <p:nvPr/>
        </p:nvSpPr>
        <p:spPr>
          <a:xfrm>
            <a:off x="15255244" y="5547030"/>
            <a:ext cx="989366" cy="1165121"/>
          </a:xfrm>
          <a:custGeom>
            <a:avLst/>
            <a:gdLst/>
            <a:ahLst/>
            <a:cxnLst/>
            <a:rect l="l" t="t" r="r" b="b"/>
            <a:pathLst>
              <a:path w="989366" h="1165121">
                <a:moveTo>
                  <a:pt x="0" y="0"/>
                </a:moveTo>
                <a:lnTo>
                  <a:pt x="989366" y="0"/>
                </a:lnTo>
                <a:lnTo>
                  <a:pt x="989366" y="1165121"/>
                </a:lnTo>
                <a:lnTo>
                  <a:pt x="0" y="1165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25" name="TextBox 25"/>
          <p:cNvSpPr txBox="1"/>
          <p:nvPr/>
        </p:nvSpPr>
        <p:spPr>
          <a:xfrm>
            <a:off x="3419606" y="1181100"/>
            <a:ext cx="11448788" cy="2866349"/>
          </a:xfrm>
          <a:prstGeom prst="rect">
            <a:avLst/>
          </a:prstGeom>
        </p:spPr>
        <p:txBody>
          <a:bodyPr lIns="0" tIns="0" rIns="0" bIns="0" rtlCol="0" anchor="t">
            <a:spAutoFit/>
          </a:bodyPr>
          <a:lstStyle/>
          <a:p>
            <a:pPr algn="ctr">
              <a:lnSpc>
                <a:spcPts val="7473"/>
              </a:lnSpc>
            </a:pPr>
            <a:r>
              <a:rPr lang="en-US" sz="7473" b="1">
                <a:solidFill>
                  <a:srgbClr val="000000"/>
                </a:solidFill>
                <a:latin typeface="Inter Ultra-Bold"/>
                <a:ea typeface="Inter Ultra-Bold"/>
                <a:cs typeface="Inter Ultra-Bold"/>
                <a:sym typeface="Inter Ultra-Bold"/>
              </a:rPr>
              <a:t>DAMPAK GLOBALISASI DI BIDANG SOSIAL BUDAYA</a:t>
            </a:r>
          </a:p>
        </p:txBody>
      </p:sp>
      <p:sp>
        <p:nvSpPr>
          <p:cNvPr id="26" name="TextBox 26"/>
          <p:cNvSpPr txBox="1"/>
          <p:nvPr/>
        </p:nvSpPr>
        <p:spPr>
          <a:xfrm>
            <a:off x="3756769" y="4613027"/>
            <a:ext cx="4367159" cy="2699337"/>
          </a:xfrm>
          <a:prstGeom prst="rect">
            <a:avLst/>
          </a:prstGeom>
        </p:spPr>
        <p:txBody>
          <a:bodyPr lIns="0" tIns="0" rIns="0" bIns="0" rtlCol="0" anchor="t">
            <a:spAutoFit/>
          </a:bodyPr>
          <a:lstStyle/>
          <a:p>
            <a:pPr algn="ctr">
              <a:lnSpc>
                <a:spcPts val="3033"/>
              </a:lnSpc>
            </a:pPr>
            <a:r>
              <a:rPr lang="en-US" sz="3033">
                <a:solidFill>
                  <a:srgbClr val="FFFFFF"/>
                </a:solidFill>
                <a:latin typeface="Sukar"/>
                <a:ea typeface="Sukar"/>
                <a:cs typeface="Sukar"/>
                <a:sym typeface="Sukar"/>
              </a:rPr>
              <a:t>Para generasi muda mampu mendapatkan sarana yang memungkinkan mereka memperoleh informasi dan berhubungan dengan lebih efisien dengan jangkauan yang lebih luas.</a:t>
            </a:r>
          </a:p>
        </p:txBody>
      </p:sp>
      <p:sp>
        <p:nvSpPr>
          <p:cNvPr id="27" name="TextBox 27"/>
          <p:cNvSpPr txBox="1"/>
          <p:nvPr/>
        </p:nvSpPr>
        <p:spPr>
          <a:xfrm>
            <a:off x="10143480" y="4613027"/>
            <a:ext cx="4465492" cy="3462168"/>
          </a:xfrm>
          <a:prstGeom prst="rect">
            <a:avLst/>
          </a:prstGeom>
        </p:spPr>
        <p:txBody>
          <a:bodyPr lIns="0" tIns="0" rIns="0" bIns="0" rtlCol="0" anchor="t">
            <a:spAutoFit/>
          </a:bodyPr>
          <a:lstStyle/>
          <a:p>
            <a:pPr algn="ctr">
              <a:lnSpc>
                <a:spcPts val="3033"/>
              </a:lnSpc>
            </a:pPr>
            <a:r>
              <a:rPr lang="en-US" sz="3033">
                <a:solidFill>
                  <a:srgbClr val="FFFFFF"/>
                </a:solidFill>
                <a:latin typeface="Sukar"/>
                <a:ea typeface="Sukar"/>
                <a:cs typeface="Sukar"/>
                <a:sym typeface="Sukar"/>
              </a:rPr>
              <a:t>Generasi muda yang tidak siap akan adanya informasi dengan sumber daya yang rendah hanya akkan meniru hal yang tidak baik seperti bentuk kekerasan, tawuran, vandalisme, dan melunturnya nilai kearifan lokal.</a:t>
            </a:r>
          </a:p>
        </p:txBody>
      </p:sp>
      <p:sp>
        <p:nvSpPr>
          <p:cNvPr id="28" name="Freeform 28"/>
          <p:cNvSpPr/>
          <p:nvPr/>
        </p:nvSpPr>
        <p:spPr>
          <a:xfrm>
            <a:off x="15102964" y="15019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2208235" y="16543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0" name="TextBox 30"/>
          <p:cNvSpPr txBox="1"/>
          <p:nvPr/>
        </p:nvSpPr>
        <p:spPr>
          <a:xfrm>
            <a:off x="4230805"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POSITIF</a:t>
            </a:r>
          </a:p>
        </p:txBody>
      </p:sp>
      <p:sp>
        <p:nvSpPr>
          <p:cNvPr id="31" name="TextBox 31"/>
          <p:cNvSpPr txBox="1"/>
          <p:nvPr/>
        </p:nvSpPr>
        <p:spPr>
          <a:xfrm>
            <a:off x="10847657"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NEGATIF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589027">
            <a:off x="-2309566" y="7883971"/>
            <a:ext cx="4947690" cy="3086100"/>
            <a:chOff x="0" y="0"/>
            <a:chExt cx="1303095" cy="812800"/>
          </a:xfrm>
        </p:grpSpPr>
        <p:sp>
          <p:nvSpPr>
            <p:cNvPr id="3" name="Freeform 3"/>
            <p:cNvSpPr/>
            <p:nvPr/>
          </p:nvSpPr>
          <p:spPr>
            <a:xfrm>
              <a:off x="0" y="0"/>
              <a:ext cx="1303095" cy="812800"/>
            </a:xfrm>
            <a:custGeom>
              <a:avLst/>
              <a:gdLst/>
              <a:ahLst/>
              <a:cxnLst/>
              <a:rect l="l" t="t" r="r" b="b"/>
              <a:pathLst>
                <a:path w="1303095" h="812800">
                  <a:moveTo>
                    <a:pt x="0" y="0"/>
                  </a:moveTo>
                  <a:lnTo>
                    <a:pt x="1303095" y="0"/>
                  </a:lnTo>
                  <a:lnTo>
                    <a:pt x="1303095" y="812800"/>
                  </a:lnTo>
                  <a:lnTo>
                    <a:pt x="0" y="812800"/>
                  </a:lnTo>
                  <a:close/>
                </a:path>
              </a:pathLst>
            </a:custGeom>
            <a:solidFill>
              <a:srgbClr val="002C4F"/>
            </a:solidFill>
          </p:spPr>
        </p:sp>
        <p:sp>
          <p:nvSpPr>
            <p:cNvPr id="4" name="TextBox 4"/>
            <p:cNvSpPr txBox="1"/>
            <p:nvPr/>
          </p:nvSpPr>
          <p:spPr>
            <a:xfrm>
              <a:off x="0" y="-38100"/>
              <a:ext cx="1303095"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35906" y="9154707"/>
            <a:ext cx="14144497" cy="1186504"/>
            <a:chOff x="0" y="0"/>
            <a:chExt cx="1527407" cy="128126"/>
          </a:xfrm>
        </p:grpSpPr>
        <p:sp>
          <p:nvSpPr>
            <p:cNvPr id="6" name="Freeform 6"/>
            <p:cNvSpPr/>
            <p:nvPr/>
          </p:nvSpPr>
          <p:spPr>
            <a:xfrm>
              <a:off x="0" y="0"/>
              <a:ext cx="1527407" cy="128126"/>
            </a:xfrm>
            <a:custGeom>
              <a:avLst/>
              <a:gdLst/>
              <a:ahLst/>
              <a:cxnLst/>
              <a:rect l="l" t="t" r="r" b="b"/>
              <a:pathLst>
                <a:path w="1527407" h="128126">
                  <a:moveTo>
                    <a:pt x="1324207" y="0"/>
                  </a:moveTo>
                  <a:lnTo>
                    <a:pt x="0" y="0"/>
                  </a:lnTo>
                  <a:lnTo>
                    <a:pt x="203200" y="128126"/>
                  </a:lnTo>
                  <a:lnTo>
                    <a:pt x="1527407" y="128126"/>
                  </a:lnTo>
                  <a:lnTo>
                    <a:pt x="1324207" y="0"/>
                  </a:lnTo>
                  <a:close/>
                </a:path>
              </a:pathLst>
            </a:custGeom>
            <a:solidFill>
              <a:srgbClr val="F5AB0B"/>
            </a:solidFill>
          </p:spPr>
        </p:sp>
        <p:sp>
          <p:nvSpPr>
            <p:cNvPr id="7" name="TextBox 7"/>
            <p:cNvSpPr txBox="1"/>
            <p:nvPr/>
          </p:nvSpPr>
          <p:spPr>
            <a:xfrm>
              <a:off x="101600" y="-38100"/>
              <a:ext cx="1324207" cy="16622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649855" y="9575641"/>
            <a:ext cx="14144497" cy="1340390"/>
            <a:chOff x="0" y="0"/>
            <a:chExt cx="1527407" cy="144743"/>
          </a:xfrm>
        </p:grpSpPr>
        <p:sp>
          <p:nvSpPr>
            <p:cNvPr id="9" name="Freeform 9"/>
            <p:cNvSpPr/>
            <p:nvPr/>
          </p:nvSpPr>
          <p:spPr>
            <a:xfrm>
              <a:off x="0" y="0"/>
              <a:ext cx="1527407" cy="144743"/>
            </a:xfrm>
            <a:custGeom>
              <a:avLst/>
              <a:gdLst/>
              <a:ahLst/>
              <a:cxnLst/>
              <a:rect l="l" t="t" r="r" b="b"/>
              <a:pathLst>
                <a:path w="1527407" h="144743">
                  <a:moveTo>
                    <a:pt x="1324207" y="0"/>
                  </a:moveTo>
                  <a:lnTo>
                    <a:pt x="0" y="0"/>
                  </a:lnTo>
                  <a:lnTo>
                    <a:pt x="203200" y="144743"/>
                  </a:lnTo>
                  <a:lnTo>
                    <a:pt x="1527407" y="144743"/>
                  </a:lnTo>
                  <a:lnTo>
                    <a:pt x="1324207" y="0"/>
                  </a:lnTo>
                  <a:close/>
                </a:path>
              </a:pathLst>
            </a:custGeom>
            <a:solidFill>
              <a:srgbClr val="002C4F"/>
            </a:solidFill>
          </p:spPr>
        </p:sp>
        <p:sp>
          <p:nvSpPr>
            <p:cNvPr id="10" name="TextBox 10"/>
            <p:cNvSpPr txBox="1"/>
            <p:nvPr/>
          </p:nvSpPr>
          <p:spPr>
            <a:xfrm>
              <a:off x="101600" y="-38100"/>
              <a:ext cx="1324207" cy="1828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019556" y="3942299"/>
            <a:ext cx="5632035" cy="4374584"/>
            <a:chOff x="0" y="0"/>
            <a:chExt cx="1483334" cy="1152154"/>
          </a:xfrm>
        </p:grpSpPr>
        <p:sp>
          <p:nvSpPr>
            <p:cNvPr id="12" name="Freeform 12"/>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3" name="TextBox 13"/>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636409" y="3942299"/>
            <a:ext cx="5632035" cy="4374584"/>
            <a:chOff x="0" y="0"/>
            <a:chExt cx="1483334" cy="1152154"/>
          </a:xfrm>
        </p:grpSpPr>
        <p:sp>
          <p:nvSpPr>
            <p:cNvPr id="15" name="Freeform 15"/>
            <p:cNvSpPr/>
            <p:nvPr/>
          </p:nvSpPr>
          <p:spPr>
            <a:xfrm>
              <a:off x="0" y="0"/>
              <a:ext cx="1483334" cy="1152154"/>
            </a:xfrm>
            <a:custGeom>
              <a:avLst/>
              <a:gdLst/>
              <a:ahLst/>
              <a:cxnLst/>
              <a:rect l="l" t="t" r="r" b="b"/>
              <a:pathLst>
                <a:path w="1483334" h="1152154">
                  <a:moveTo>
                    <a:pt x="98973" y="0"/>
                  </a:moveTo>
                  <a:lnTo>
                    <a:pt x="1384362" y="0"/>
                  </a:lnTo>
                  <a:cubicBezTo>
                    <a:pt x="1439023" y="0"/>
                    <a:pt x="1483334" y="44312"/>
                    <a:pt x="1483334" y="98973"/>
                  </a:cubicBezTo>
                  <a:lnTo>
                    <a:pt x="1483334" y="1053181"/>
                  </a:lnTo>
                  <a:cubicBezTo>
                    <a:pt x="1483334" y="1107842"/>
                    <a:pt x="1439023" y="1152154"/>
                    <a:pt x="1384362" y="1152154"/>
                  </a:cubicBezTo>
                  <a:lnTo>
                    <a:pt x="98973" y="1152154"/>
                  </a:lnTo>
                  <a:cubicBezTo>
                    <a:pt x="44312" y="1152154"/>
                    <a:pt x="0" y="1107842"/>
                    <a:pt x="0" y="1053181"/>
                  </a:cubicBezTo>
                  <a:lnTo>
                    <a:pt x="0" y="98973"/>
                  </a:lnTo>
                  <a:cubicBezTo>
                    <a:pt x="0" y="44312"/>
                    <a:pt x="44312" y="0"/>
                    <a:pt x="98973" y="0"/>
                  </a:cubicBezTo>
                  <a:close/>
                </a:path>
              </a:pathLst>
            </a:custGeom>
            <a:solidFill>
              <a:srgbClr val="002C4F"/>
            </a:solidFill>
          </p:spPr>
        </p:sp>
        <p:sp>
          <p:nvSpPr>
            <p:cNvPr id="16" name="TextBox 16"/>
            <p:cNvSpPr txBox="1"/>
            <p:nvPr/>
          </p:nvSpPr>
          <p:spPr>
            <a:xfrm>
              <a:off x="0" y="-38100"/>
              <a:ext cx="1483334" cy="119025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859087" y="5143500"/>
            <a:ext cx="1972181" cy="197218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56733" y="5143500"/>
            <a:ext cx="1972181" cy="19721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B0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796723" y="5658166"/>
            <a:ext cx="1127583" cy="1157035"/>
          </a:xfrm>
          <a:custGeom>
            <a:avLst/>
            <a:gdLst/>
            <a:ahLst/>
            <a:cxnLst/>
            <a:rect l="l" t="t" r="r" b="b"/>
            <a:pathLst>
              <a:path w="1127583" h="1157035">
                <a:moveTo>
                  <a:pt x="0" y="0"/>
                </a:moveTo>
                <a:lnTo>
                  <a:pt x="1127583" y="0"/>
                </a:lnTo>
                <a:lnTo>
                  <a:pt x="1127583" y="1157035"/>
                </a:lnTo>
                <a:lnTo>
                  <a:pt x="0" y="11570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4" name="Freeform 24"/>
          <p:cNvSpPr/>
          <p:nvPr/>
        </p:nvSpPr>
        <p:spPr>
          <a:xfrm>
            <a:off x="15255244" y="5547030"/>
            <a:ext cx="989366" cy="1165121"/>
          </a:xfrm>
          <a:custGeom>
            <a:avLst/>
            <a:gdLst/>
            <a:ahLst/>
            <a:cxnLst/>
            <a:rect l="l" t="t" r="r" b="b"/>
            <a:pathLst>
              <a:path w="989366" h="1165121">
                <a:moveTo>
                  <a:pt x="0" y="0"/>
                </a:moveTo>
                <a:lnTo>
                  <a:pt x="989366" y="0"/>
                </a:lnTo>
                <a:lnTo>
                  <a:pt x="989366" y="1165121"/>
                </a:lnTo>
                <a:lnTo>
                  <a:pt x="0" y="1165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25" name="TextBox 25"/>
          <p:cNvSpPr txBox="1"/>
          <p:nvPr/>
        </p:nvSpPr>
        <p:spPr>
          <a:xfrm>
            <a:off x="3419606" y="1181100"/>
            <a:ext cx="11448788" cy="1923374"/>
          </a:xfrm>
          <a:prstGeom prst="rect">
            <a:avLst/>
          </a:prstGeom>
        </p:spPr>
        <p:txBody>
          <a:bodyPr lIns="0" tIns="0" rIns="0" bIns="0" rtlCol="0" anchor="t">
            <a:spAutoFit/>
          </a:bodyPr>
          <a:lstStyle/>
          <a:p>
            <a:pPr algn="ctr">
              <a:lnSpc>
                <a:spcPts val="7473"/>
              </a:lnSpc>
            </a:pPr>
            <a:r>
              <a:rPr lang="en-US" sz="7473" b="1">
                <a:solidFill>
                  <a:srgbClr val="000000"/>
                </a:solidFill>
                <a:latin typeface="Inter Ultra-Bold"/>
                <a:ea typeface="Inter Ultra-Bold"/>
                <a:cs typeface="Inter Ultra-Bold"/>
                <a:sym typeface="Inter Ultra-Bold"/>
              </a:rPr>
              <a:t>DAMPAK GLOBALISASI DI </a:t>
            </a:r>
            <a:r>
              <a:rPr lang="en-US" sz="7473" b="1" smtClean="0">
                <a:solidFill>
                  <a:srgbClr val="000000"/>
                </a:solidFill>
                <a:latin typeface="Inter Ultra-Bold"/>
                <a:ea typeface="Inter Ultra-Bold"/>
                <a:cs typeface="Inter Ultra-Bold"/>
                <a:sym typeface="Inter Ultra-Bold"/>
              </a:rPr>
              <a:t>BIDANG POLITIK </a:t>
            </a:r>
            <a:endParaRPr lang="en-US" sz="7473" b="1">
              <a:solidFill>
                <a:srgbClr val="000000"/>
              </a:solidFill>
              <a:latin typeface="Inter Ultra-Bold"/>
              <a:ea typeface="Inter Ultra-Bold"/>
              <a:cs typeface="Inter Ultra-Bold"/>
              <a:sym typeface="Inter Ultra-Bold"/>
            </a:endParaRPr>
          </a:p>
        </p:txBody>
      </p:sp>
      <p:sp>
        <p:nvSpPr>
          <p:cNvPr id="26" name="TextBox 26"/>
          <p:cNvSpPr txBox="1"/>
          <p:nvPr/>
        </p:nvSpPr>
        <p:spPr>
          <a:xfrm>
            <a:off x="3756769" y="4613027"/>
            <a:ext cx="4327234" cy="3306255"/>
          </a:xfrm>
          <a:prstGeom prst="rect">
            <a:avLst/>
          </a:prstGeom>
        </p:spPr>
        <p:txBody>
          <a:bodyPr lIns="0" tIns="0" rIns="0" bIns="0" rtlCol="0" anchor="t">
            <a:spAutoFit/>
          </a:bodyPr>
          <a:lstStyle/>
          <a:p>
            <a:pPr algn="ctr">
              <a:lnSpc>
                <a:spcPts val="2614"/>
              </a:lnSpc>
            </a:pPr>
            <a:r>
              <a:rPr lang="en-US" sz="2614">
                <a:solidFill>
                  <a:srgbClr val="FFFFFF"/>
                </a:solidFill>
                <a:latin typeface="Sukar"/>
                <a:ea typeface="Sukar"/>
                <a:cs typeface="Sukar"/>
                <a:sym typeface="Sukar"/>
              </a:rPr>
              <a:t>Mendorong terwujudnya kebebasan dalam kehidupan politik yang memengaruhi jalannya sistem politik di sebuah negara. Sebuah negara bebas menentukan sistem politik yang dijalankan, misalnya Indonesia yang punya sistem politik demokrasi dan politik bebas aktif.</a:t>
            </a:r>
          </a:p>
        </p:txBody>
      </p:sp>
      <p:sp>
        <p:nvSpPr>
          <p:cNvPr id="27" name="TextBox 27"/>
          <p:cNvSpPr txBox="1"/>
          <p:nvPr/>
        </p:nvSpPr>
        <p:spPr>
          <a:xfrm>
            <a:off x="10143480" y="4613027"/>
            <a:ext cx="4465492" cy="3462168"/>
          </a:xfrm>
          <a:prstGeom prst="rect">
            <a:avLst/>
          </a:prstGeom>
        </p:spPr>
        <p:txBody>
          <a:bodyPr lIns="0" tIns="0" rIns="0" bIns="0" rtlCol="0" anchor="t">
            <a:spAutoFit/>
          </a:bodyPr>
          <a:lstStyle/>
          <a:p>
            <a:pPr algn="ctr">
              <a:lnSpc>
                <a:spcPts val="3033"/>
              </a:lnSpc>
            </a:pPr>
            <a:r>
              <a:rPr lang="en-US" sz="3033">
                <a:solidFill>
                  <a:srgbClr val="FFFFFF"/>
                </a:solidFill>
                <a:latin typeface="Sukar"/>
                <a:ea typeface="Sukar"/>
                <a:cs typeface="Sukar"/>
                <a:sym typeface="Sukar"/>
              </a:rPr>
              <a:t>Melemahnya kedaulatan politik negara-negara berkembang. Hal ini terjadi karena adanya intervensi dan tekanan dari negara-negara adidaya dan organisasi-organisasi internasional dalam urusan politik domestik.</a:t>
            </a:r>
          </a:p>
        </p:txBody>
      </p:sp>
      <p:sp>
        <p:nvSpPr>
          <p:cNvPr id="28" name="Freeform 28"/>
          <p:cNvSpPr/>
          <p:nvPr/>
        </p:nvSpPr>
        <p:spPr>
          <a:xfrm>
            <a:off x="15102964" y="15019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2208235" y="1654387"/>
            <a:ext cx="976801" cy="976801"/>
          </a:xfrm>
          <a:custGeom>
            <a:avLst/>
            <a:gdLst/>
            <a:ahLst/>
            <a:cxnLst/>
            <a:rect l="l" t="t" r="r" b="b"/>
            <a:pathLst>
              <a:path w="976801" h="976801">
                <a:moveTo>
                  <a:pt x="0" y="0"/>
                </a:moveTo>
                <a:lnTo>
                  <a:pt x="976801" y="0"/>
                </a:lnTo>
                <a:lnTo>
                  <a:pt x="976801" y="976800"/>
                </a:lnTo>
                <a:lnTo>
                  <a:pt x="0" y="976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0" name="TextBox 30"/>
          <p:cNvSpPr txBox="1"/>
          <p:nvPr/>
        </p:nvSpPr>
        <p:spPr>
          <a:xfrm>
            <a:off x="4230805"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POSITIF</a:t>
            </a:r>
          </a:p>
        </p:txBody>
      </p:sp>
      <p:sp>
        <p:nvSpPr>
          <p:cNvPr id="31" name="TextBox 31"/>
          <p:cNvSpPr txBox="1"/>
          <p:nvPr/>
        </p:nvSpPr>
        <p:spPr>
          <a:xfrm>
            <a:off x="10847657" y="3999449"/>
            <a:ext cx="3209538" cy="422787"/>
          </a:xfrm>
          <a:prstGeom prst="rect">
            <a:avLst/>
          </a:prstGeom>
        </p:spPr>
        <p:txBody>
          <a:bodyPr lIns="0" tIns="0" rIns="0" bIns="0" rtlCol="0" anchor="t">
            <a:spAutoFit/>
          </a:bodyPr>
          <a:lstStyle/>
          <a:p>
            <a:pPr algn="ctr">
              <a:lnSpc>
                <a:spcPts val="3145"/>
              </a:lnSpc>
            </a:pPr>
            <a:r>
              <a:rPr lang="en-US" sz="3145" b="1">
                <a:solidFill>
                  <a:srgbClr val="F5AB0B"/>
                </a:solidFill>
                <a:latin typeface="Inter Ultra-Bold"/>
                <a:ea typeface="Inter Ultra-Bold"/>
                <a:cs typeface="Inter Ultra-Bold"/>
                <a:sym typeface="Inter Ultra-Bold"/>
              </a:rPr>
              <a:t>NEGATIF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444</Words>
  <Application>Microsoft Office PowerPoint</Application>
  <PresentationFormat>Custom</PresentationFormat>
  <Paragraphs>49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Inter Ultra-Bold</vt:lpstr>
      <vt:lpstr>Sukar</vt:lpstr>
      <vt:lpstr>Sukar Bold</vt:lpstr>
      <vt:lpstr>Inter Heavy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Dampak globalisasi</dc:title>
  <cp:lastModifiedBy>WINDOWS_10</cp:lastModifiedBy>
  <cp:revision>3</cp:revision>
  <dcterms:created xsi:type="dcterms:W3CDTF">2006-08-16T00:00:00Z</dcterms:created>
  <dcterms:modified xsi:type="dcterms:W3CDTF">2024-12-17T01:34:29Z</dcterms:modified>
  <dc:identifier>DAGT7B1WGXo</dc:identifier>
</cp:coreProperties>
</file>