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Rubik One" charset="1" panose="02000604000000020004"/>
      <p:regular r:id="rId13"/>
    </p:embeddedFont>
    <p:embeddedFont>
      <p:font typeface="FF Providence Sans" charset="1" panose="04010505020101010101"/>
      <p:regular r:id="rId14"/>
    </p:embeddedFont>
    <p:embeddedFont>
      <p:font typeface="FF Providence Sans Bold" charset="1" panose="04010805020101010101"/>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svg" Type="http://schemas.openxmlformats.org/officeDocument/2006/relationships/image"/><Relationship Id="rId12" Target="../media/image27.png" Type="http://schemas.openxmlformats.org/officeDocument/2006/relationships/image"/><Relationship Id="rId13" Target="../media/image28.svg" Type="http://schemas.openxmlformats.org/officeDocument/2006/relationships/image"/><Relationship Id="rId14" Target="../media/image29.png" Type="http://schemas.openxmlformats.org/officeDocument/2006/relationships/image"/><Relationship Id="rId15" Target="../media/image30.svg" Type="http://schemas.openxmlformats.org/officeDocument/2006/relationships/image"/><Relationship Id="rId16" Target="../media/image31.png" Type="http://schemas.openxmlformats.org/officeDocument/2006/relationships/image"/><Relationship Id="rId17" Target="../media/image32.svg" Type="http://schemas.openxmlformats.org/officeDocument/2006/relationships/image"/><Relationship Id="rId18" Target="../media/image33.png" Type="http://schemas.openxmlformats.org/officeDocument/2006/relationships/image"/><Relationship Id="rId19" Target="../media/image34.svg" Type="http://schemas.openxmlformats.org/officeDocument/2006/relationships/image"/><Relationship Id="rId2" Target="../media/image1.png" Type="http://schemas.openxmlformats.org/officeDocument/2006/relationships/image"/><Relationship Id="rId20" Target="../media/image35.png" Type="http://schemas.openxmlformats.org/officeDocument/2006/relationships/image"/><Relationship Id="rId21" Target="../media/image36.svg" Type="http://schemas.openxmlformats.org/officeDocument/2006/relationships/image"/><Relationship Id="rId3" Target="../media/image2.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svg" Type="http://schemas.openxmlformats.org/officeDocument/2006/relationships/image"/><Relationship Id="rId12" Target="../media/image45.png" Type="http://schemas.openxmlformats.org/officeDocument/2006/relationships/image"/><Relationship Id="rId13" Target="../media/image46.svg" Type="http://schemas.openxmlformats.org/officeDocument/2006/relationships/image"/><Relationship Id="rId14" Target="../media/image5.png" Type="http://schemas.openxmlformats.org/officeDocument/2006/relationships/image"/><Relationship Id="rId15" Target="../media/image6.svg" Type="http://schemas.openxmlformats.org/officeDocument/2006/relationships/image"/><Relationship Id="rId16" Target="../media/image19.png" Type="http://schemas.openxmlformats.org/officeDocument/2006/relationships/image"/><Relationship Id="rId17" Target="../media/image2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54.svg" Type="http://schemas.openxmlformats.org/officeDocument/2006/relationships/image"/><Relationship Id="rId12" Target="../media/image55.png" Type="http://schemas.openxmlformats.org/officeDocument/2006/relationships/image"/><Relationship Id="rId13" Target="../media/image56.svg" Type="http://schemas.openxmlformats.org/officeDocument/2006/relationships/image"/><Relationship Id="rId14" Target="../media/image9.png" Type="http://schemas.openxmlformats.org/officeDocument/2006/relationships/image"/><Relationship Id="rId15" Target="../media/image10.svg" Type="http://schemas.openxmlformats.org/officeDocument/2006/relationships/image"/><Relationship Id="rId16" Target="../media/image35.png" Type="http://schemas.openxmlformats.org/officeDocument/2006/relationships/image"/><Relationship Id="rId17" Target="../media/image36.svg" Type="http://schemas.openxmlformats.org/officeDocument/2006/relationships/image"/><Relationship Id="rId18" Target="../media/image19.png" Type="http://schemas.openxmlformats.org/officeDocument/2006/relationships/image"/><Relationship Id="rId19" Target="../media/image20.svg" Type="http://schemas.openxmlformats.org/officeDocument/2006/relationships/image"/><Relationship Id="rId2" Target="../media/image1.png" Type="http://schemas.openxmlformats.org/officeDocument/2006/relationships/image"/><Relationship Id="rId20" Target="../media/image7.png" Type="http://schemas.openxmlformats.org/officeDocument/2006/relationships/image"/><Relationship Id="rId21" Target="../media/image8.svg" Type="http://schemas.openxmlformats.org/officeDocument/2006/relationships/image"/><Relationship Id="rId3" Target="../media/image2.sv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 Id="rId8" Target="../media/image51.png" Type="http://schemas.openxmlformats.org/officeDocument/2006/relationships/image"/><Relationship Id="rId9" Target="../media/image5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png" Type="http://schemas.openxmlformats.org/officeDocument/2006/relationships/image"/><Relationship Id="rId11" Target="../media/image64.svg" Type="http://schemas.openxmlformats.org/officeDocument/2006/relationships/image"/><Relationship Id="rId12" Target="../media/image65.png" Type="http://schemas.openxmlformats.org/officeDocument/2006/relationships/image"/><Relationship Id="rId13" Target="../media/image66.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67.png" Type="http://schemas.openxmlformats.org/officeDocument/2006/relationships/image"/><Relationship Id="rId17" Target="../media/image68.svg" Type="http://schemas.openxmlformats.org/officeDocument/2006/relationships/image"/><Relationship Id="rId18" Target="../media/image69.png" Type="http://schemas.openxmlformats.org/officeDocument/2006/relationships/image"/><Relationship Id="rId19" Target="../media/image7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png" Type="http://schemas.openxmlformats.org/officeDocument/2006/relationships/image"/><Relationship Id="rId11" Target="../media/image42.svg" Type="http://schemas.openxmlformats.org/officeDocument/2006/relationships/image"/><Relationship Id="rId12" Target="../media/image59.png" Type="http://schemas.openxmlformats.org/officeDocument/2006/relationships/image"/><Relationship Id="rId13" Target="../media/image60.svg" Type="http://schemas.openxmlformats.org/officeDocument/2006/relationships/image"/><Relationship Id="rId14" Target="../media/image73.png" Type="http://schemas.openxmlformats.org/officeDocument/2006/relationships/image"/><Relationship Id="rId15" Target="../media/image74.svg" Type="http://schemas.openxmlformats.org/officeDocument/2006/relationships/image"/><Relationship Id="rId16" Target="../media/image75.png" Type="http://schemas.openxmlformats.org/officeDocument/2006/relationships/image"/><Relationship Id="rId17" Target="../media/image76.svg" Type="http://schemas.openxmlformats.org/officeDocument/2006/relationships/image"/><Relationship Id="rId18" Target="../media/image45.png" Type="http://schemas.openxmlformats.org/officeDocument/2006/relationships/image"/><Relationship Id="rId19" Target="../media/image4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71.png" Type="http://schemas.openxmlformats.org/officeDocument/2006/relationships/image"/><Relationship Id="rId5" Target="../media/image72.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53.png" Type="http://schemas.openxmlformats.org/officeDocument/2006/relationships/image"/><Relationship Id="rId9" Target="../media/image5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9.png" Type="http://schemas.openxmlformats.org/officeDocument/2006/relationships/image"/><Relationship Id="rId11" Target="../media/image60.svg" Type="http://schemas.openxmlformats.org/officeDocument/2006/relationships/image"/><Relationship Id="rId12" Target="../media/image73.png" Type="http://schemas.openxmlformats.org/officeDocument/2006/relationships/image"/><Relationship Id="rId13" Target="../media/image74.svg" Type="http://schemas.openxmlformats.org/officeDocument/2006/relationships/image"/><Relationship Id="rId14" Target="../media/image43.png" Type="http://schemas.openxmlformats.org/officeDocument/2006/relationships/image"/><Relationship Id="rId15" Target="../media/image44.svg" Type="http://schemas.openxmlformats.org/officeDocument/2006/relationships/image"/><Relationship Id="rId16" Target="../media/image83.png" Type="http://schemas.openxmlformats.org/officeDocument/2006/relationships/image"/><Relationship Id="rId17" Target="../media/image84.svg" Type="http://schemas.openxmlformats.org/officeDocument/2006/relationships/image"/><Relationship Id="rId18" Target="../media/image45.png" Type="http://schemas.openxmlformats.org/officeDocument/2006/relationships/image"/><Relationship Id="rId19" Target="../media/image4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77.png" Type="http://schemas.openxmlformats.org/officeDocument/2006/relationships/image"/><Relationship Id="rId5" Target="../media/image78.svg" Type="http://schemas.openxmlformats.org/officeDocument/2006/relationships/image"/><Relationship Id="rId6" Target="../media/image79.png" Type="http://schemas.openxmlformats.org/officeDocument/2006/relationships/image"/><Relationship Id="rId7" Target="../media/image80.svg" Type="http://schemas.openxmlformats.org/officeDocument/2006/relationships/image"/><Relationship Id="rId8" Target="../media/image81.png" Type="http://schemas.openxmlformats.org/officeDocument/2006/relationships/image"/><Relationship Id="rId9" Target="../media/image8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85AD2"/>
        </a:solidFill>
      </p:bgPr>
    </p:bg>
    <p:spTree>
      <p:nvGrpSpPr>
        <p:cNvPr id="1" name=""/>
        <p:cNvGrpSpPr/>
        <p:nvPr/>
      </p:nvGrpSpPr>
      <p:grpSpPr>
        <a:xfrm>
          <a:off x="0" y="0"/>
          <a:ext cx="0" cy="0"/>
          <a:chOff x="0" y="0"/>
          <a:chExt cx="0" cy="0"/>
        </a:xfrm>
      </p:grpSpPr>
      <p:sp>
        <p:nvSpPr>
          <p:cNvPr name="Freeform 2" id="2"/>
          <p:cNvSpPr/>
          <p:nvPr/>
        </p:nvSpPr>
        <p:spPr>
          <a:xfrm flipH="false" flipV="false" rot="0">
            <a:off x="-1368725" y="-4686309"/>
            <a:ext cx="23786443" cy="23786443"/>
          </a:xfrm>
          <a:custGeom>
            <a:avLst/>
            <a:gdLst/>
            <a:ahLst/>
            <a:cxnLst/>
            <a:rect r="r" b="b" t="t" l="l"/>
            <a:pathLst>
              <a:path h="23786443" w="23786443">
                <a:moveTo>
                  <a:pt x="0" y="0"/>
                </a:moveTo>
                <a:lnTo>
                  <a:pt x="23786443" y="0"/>
                </a:lnTo>
                <a:lnTo>
                  <a:pt x="23786443" y="23786443"/>
                </a:lnTo>
                <a:lnTo>
                  <a:pt x="0" y="23786443"/>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371021">
            <a:off x="-119423" y="5890873"/>
            <a:ext cx="4150538" cy="5721294"/>
          </a:xfrm>
          <a:custGeom>
            <a:avLst/>
            <a:gdLst/>
            <a:ahLst/>
            <a:cxnLst/>
            <a:rect r="r" b="b" t="t" l="l"/>
            <a:pathLst>
              <a:path h="5721294" w="4150538">
                <a:moveTo>
                  <a:pt x="4150538" y="0"/>
                </a:moveTo>
                <a:lnTo>
                  <a:pt x="0" y="0"/>
                </a:lnTo>
                <a:lnTo>
                  <a:pt x="0" y="5721294"/>
                </a:lnTo>
                <a:lnTo>
                  <a:pt x="4150538" y="5721294"/>
                </a:lnTo>
                <a:lnTo>
                  <a:pt x="415053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8955522" y="8226896"/>
            <a:ext cx="1568974" cy="2162746"/>
          </a:xfrm>
          <a:custGeom>
            <a:avLst/>
            <a:gdLst/>
            <a:ahLst/>
            <a:cxnLst/>
            <a:rect r="r" b="b" t="t" l="l"/>
            <a:pathLst>
              <a:path h="2162746" w="1568974">
                <a:moveTo>
                  <a:pt x="0" y="0"/>
                </a:moveTo>
                <a:lnTo>
                  <a:pt x="1568975" y="0"/>
                </a:lnTo>
                <a:lnTo>
                  <a:pt x="1568975" y="2162747"/>
                </a:lnTo>
                <a:lnTo>
                  <a:pt x="0" y="21627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0479741">
            <a:off x="12156457" y="-584324"/>
            <a:ext cx="1865029" cy="2706507"/>
          </a:xfrm>
          <a:custGeom>
            <a:avLst/>
            <a:gdLst/>
            <a:ahLst/>
            <a:cxnLst/>
            <a:rect r="r" b="b" t="t" l="l"/>
            <a:pathLst>
              <a:path h="2706507" w="1865029">
                <a:moveTo>
                  <a:pt x="0" y="0"/>
                </a:moveTo>
                <a:lnTo>
                  <a:pt x="1865029" y="0"/>
                </a:lnTo>
                <a:lnTo>
                  <a:pt x="1865029" y="2706507"/>
                </a:lnTo>
                <a:lnTo>
                  <a:pt x="0" y="27065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5057779">
            <a:off x="-1079" y="88988"/>
            <a:ext cx="2059558" cy="2697040"/>
          </a:xfrm>
          <a:custGeom>
            <a:avLst/>
            <a:gdLst/>
            <a:ahLst/>
            <a:cxnLst/>
            <a:rect r="r" b="b" t="t" l="l"/>
            <a:pathLst>
              <a:path h="2697040" w="2059558">
                <a:moveTo>
                  <a:pt x="0" y="0"/>
                </a:moveTo>
                <a:lnTo>
                  <a:pt x="2059558" y="0"/>
                </a:lnTo>
                <a:lnTo>
                  <a:pt x="2059558" y="2697040"/>
                </a:lnTo>
                <a:lnTo>
                  <a:pt x="0" y="269704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1552725">
            <a:off x="14329934" y="7455486"/>
            <a:ext cx="5858731" cy="4378070"/>
          </a:xfrm>
          <a:custGeom>
            <a:avLst/>
            <a:gdLst/>
            <a:ahLst/>
            <a:cxnLst/>
            <a:rect r="r" b="b" t="t" l="l"/>
            <a:pathLst>
              <a:path h="4378070" w="5858731">
                <a:moveTo>
                  <a:pt x="0" y="0"/>
                </a:moveTo>
                <a:lnTo>
                  <a:pt x="5858732" y="0"/>
                </a:lnTo>
                <a:lnTo>
                  <a:pt x="5858732" y="4378070"/>
                </a:lnTo>
                <a:lnTo>
                  <a:pt x="0" y="437807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4979489" y="390353"/>
            <a:ext cx="4294383" cy="4114800"/>
          </a:xfrm>
          <a:custGeom>
            <a:avLst/>
            <a:gdLst/>
            <a:ahLst/>
            <a:cxnLst/>
            <a:rect r="r" b="b" t="t" l="l"/>
            <a:pathLst>
              <a:path h="4114800" w="4294383">
                <a:moveTo>
                  <a:pt x="0" y="0"/>
                </a:moveTo>
                <a:lnTo>
                  <a:pt x="4294384" y="0"/>
                </a:lnTo>
                <a:lnTo>
                  <a:pt x="4294384"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9" id="9"/>
          <p:cNvSpPr txBox="true"/>
          <p:nvPr/>
        </p:nvSpPr>
        <p:spPr>
          <a:xfrm rot="0">
            <a:off x="918499" y="2796235"/>
            <a:ext cx="16451001" cy="3565357"/>
          </a:xfrm>
          <a:prstGeom prst="rect">
            <a:avLst/>
          </a:prstGeom>
        </p:spPr>
        <p:txBody>
          <a:bodyPr anchor="t" rtlCol="false" tIns="0" lIns="0" bIns="0" rIns="0">
            <a:spAutoFit/>
          </a:bodyPr>
          <a:lstStyle/>
          <a:p>
            <a:pPr algn="ctr">
              <a:lnSpc>
                <a:spcPts val="10505"/>
              </a:lnSpc>
            </a:pPr>
            <a:r>
              <a:rPr lang="en-US" sz="10505">
                <a:solidFill>
                  <a:srgbClr val="FFFFFF"/>
                </a:solidFill>
                <a:latin typeface="Rubik One"/>
                <a:ea typeface="Rubik One"/>
                <a:cs typeface="Rubik One"/>
                <a:sym typeface="Rubik One"/>
              </a:rPr>
              <a:t>MASYARAKAT DIGITAL</a:t>
            </a:r>
          </a:p>
        </p:txBody>
      </p:sp>
      <p:sp>
        <p:nvSpPr>
          <p:cNvPr name="Freeform 10" id="10"/>
          <p:cNvSpPr/>
          <p:nvPr/>
        </p:nvSpPr>
        <p:spPr>
          <a:xfrm flipH="false" flipV="false" rot="0">
            <a:off x="14445006" y="4721883"/>
            <a:ext cx="726163" cy="1157651"/>
          </a:xfrm>
          <a:custGeom>
            <a:avLst/>
            <a:gdLst/>
            <a:ahLst/>
            <a:cxnLst/>
            <a:rect r="r" b="b" t="t" l="l"/>
            <a:pathLst>
              <a:path h="1157651" w="726163">
                <a:moveTo>
                  <a:pt x="0" y="0"/>
                </a:moveTo>
                <a:lnTo>
                  <a:pt x="726163" y="0"/>
                </a:lnTo>
                <a:lnTo>
                  <a:pt x="726163" y="1157651"/>
                </a:lnTo>
                <a:lnTo>
                  <a:pt x="0" y="1157651"/>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11" id="11"/>
          <p:cNvGrpSpPr/>
          <p:nvPr/>
        </p:nvGrpSpPr>
        <p:grpSpPr>
          <a:xfrm rot="0">
            <a:off x="5048316" y="6041238"/>
            <a:ext cx="7973516" cy="1165674"/>
            <a:chOff x="0" y="0"/>
            <a:chExt cx="10631355" cy="1554232"/>
          </a:xfrm>
        </p:grpSpPr>
        <p:sp>
          <p:nvSpPr>
            <p:cNvPr name="Freeform 12" id="12"/>
            <p:cNvSpPr/>
            <p:nvPr/>
          </p:nvSpPr>
          <p:spPr>
            <a:xfrm flipH="false" flipV="false" rot="0">
              <a:off x="2286483" y="0"/>
              <a:ext cx="8344872" cy="1554232"/>
            </a:xfrm>
            <a:custGeom>
              <a:avLst/>
              <a:gdLst/>
              <a:ahLst/>
              <a:cxnLst/>
              <a:rect r="r" b="b" t="t" l="l"/>
              <a:pathLst>
                <a:path h="1554232" w="8344872">
                  <a:moveTo>
                    <a:pt x="0" y="0"/>
                  </a:moveTo>
                  <a:lnTo>
                    <a:pt x="8344872" y="0"/>
                  </a:lnTo>
                  <a:lnTo>
                    <a:pt x="8344872" y="1554232"/>
                  </a:lnTo>
                  <a:lnTo>
                    <a:pt x="0" y="155423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0" y="0"/>
              <a:ext cx="6308792" cy="1551907"/>
            </a:xfrm>
            <a:custGeom>
              <a:avLst/>
              <a:gdLst/>
              <a:ahLst/>
              <a:cxnLst/>
              <a:rect r="r" b="b" t="t" l="l"/>
              <a:pathLst>
                <a:path h="1551907" w="6308792">
                  <a:moveTo>
                    <a:pt x="0" y="0"/>
                  </a:moveTo>
                  <a:lnTo>
                    <a:pt x="6308792" y="0"/>
                  </a:lnTo>
                  <a:lnTo>
                    <a:pt x="6308792" y="1551907"/>
                  </a:lnTo>
                  <a:lnTo>
                    <a:pt x="0" y="1551907"/>
                  </a:lnTo>
                  <a:lnTo>
                    <a:pt x="0" y="0"/>
                  </a:lnTo>
                  <a:close/>
                </a:path>
              </a:pathLst>
            </a:custGeom>
            <a:blipFill>
              <a:blip r:embed="rId18">
                <a:extLst>
                  <a:ext uri="{96DAC541-7B7A-43D3-8B79-37D633B846F1}">
                    <asvg:svgBlip xmlns:asvg="http://schemas.microsoft.com/office/drawing/2016/SVG/main" r:embed="rId19"/>
                  </a:ext>
                </a:extLst>
              </a:blip>
              <a:stretch>
                <a:fillRect l="-139" t="0" r="-31936" b="0"/>
              </a:stretch>
            </a:blipFill>
          </p:spPr>
        </p:sp>
      </p:grpSp>
      <p:sp>
        <p:nvSpPr>
          <p:cNvPr name="Freeform 14" id="14"/>
          <p:cNvSpPr/>
          <p:nvPr/>
        </p:nvSpPr>
        <p:spPr>
          <a:xfrm flipH="false" flipV="false" rot="0">
            <a:off x="3436079" y="1812697"/>
            <a:ext cx="1052107" cy="1052107"/>
          </a:xfrm>
          <a:custGeom>
            <a:avLst/>
            <a:gdLst/>
            <a:ahLst/>
            <a:cxnLst/>
            <a:rect r="r" b="b" t="t" l="l"/>
            <a:pathLst>
              <a:path h="1052107" w="1052107">
                <a:moveTo>
                  <a:pt x="0" y="0"/>
                </a:moveTo>
                <a:lnTo>
                  <a:pt x="1052107" y="0"/>
                </a:lnTo>
                <a:lnTo>
                  <a:pt x="1052107" y="1052107"/>
                </a:lnTo>
                <a:lnTo>
                  <a:pt x="0" y="105210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5" id="15"/>
          <p:cNvSpPr txBox="true"/>
          <p:nvPr/>
        </p:nvSpPr>
        <p:spPr>
          <a:xfrm rot="0">
            <a:off x="2654281" y="1366042"/>
            <a:ext cx="12761587" cy="2660360"/>
          </a:xfrm>
          <a:prstGeom prst="rect">
            <a:avLst/>
          </a:prstGeom>
        </p:spPr>
        <p:txBody>
          <a:bodyPr anchor="t" rtlCol="false" tIns="0" lIns="0" bIns="0" rIns="0">
            <a:spAutoFit/>
          </a:bodyPr>
          <a:lstStyle/>
          <a:p>
            <a:pPr algn="ctr">
              <a:lnSpc>
                <a:spcPts val="10505"/>
              </a:lnSpc>
            </a:pPr>
            <a:r>
              <a:rPr lang="en-US" sz="10505">
                <a:solidFill>
                  <a:srgbClr val="FFFFFF"/>
                </a:solidFill>
                <a:latin typeface="Rubik One"/>
                <a:ea typeface="Rubik One"/>
                <a:cs typeface="Rubik One"/>
                <a:sym typeface="Rubik One"/>
              </a:rPr>
              <a:t>PERKEMBANGAN </a:t>
            </a:r>
          </a:p>
        </p:txBody>
      </p:sp>
      <p:sp>
        <p:nvSpPr>
          <p:cNvPr name="TextBox 16" id="16"/>
          <p:cNvSpPr txBox="true"/>
          <p:nvPr/>
        </p:nvSpPr>
        <p:spPr>
          <a:xfrm rot="0">
            <a:off x="4675494" y="6329753"/>
            <a:ext cx="7557063" cy="560070"/>
          </a:xfrm>
          <a:prstGeom prst="rect">
            <a:avLst/>
          </a:prstGeom>
        </p:spPr>
        <p:txBody>
          <a:bodyPr anchor="t" rtlCol="false" tIns="0" lIns="0" bIns="0" rIns="0">
            <a:spAutoFit/>
          </a:bodyPr>
          <a:lstStyle/>
          <a:p>
            <a:pPr algn="ctr">
              <a:lnSpc>
                <a:spcPts val="3299"/>
              </a:lnSpc>
            </a:pPr>
            <a:r>
              <a:rPr lang="en-US" sz="3299">
                <a:solidFill>
                  <a:srgbClr val="000000"/>
                </a:solidFill>
                <a:latin typeface="FF Providence Sans"/>
                <a:ea typeface="FF Providence Sans"/>
                <a:cs typeface="FF Providence Sans"/>
                <a:sym typeface="FF Providence Sans"/>
              </a:rPr>
              <a:t>SOSIOOLOGI  XII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85AD2"/>
        </a:solidFill>
      </p:bgPr>
    </p:bg>
    <p:spTree>
      <p:nvGrpSpPr>
        <p:cNvPr id="1" name=""/>
        <p:cNvGrpSpPr/>
        <p:nvPr/>
      </p:nvGrpSpPr>
      <p:grpSpPr>
        <a:xfrm>
          <a:off x="0" y="0"/>
          <a:ext cx="0" cy="0"/>
          <a:chOff x="0" y="0"/>
          <a:chExt cx="0" cy="0"/>
        </a:xfrm>
      </p:grpSpPr>
      <p:sp>
        <p:nvSpPr>
          <p:cNvPr name="Freeform 2" id="2"/>
          <p:cNvSpPr/>
          <p:nvPr/>
        </p:nvSpPr>
        <p:spPr>
          <a:xfrm flipH="false" flipV="false" rot="0">
            <a:off x="-1368725" y="-4686309"/>
            <a:ext cx="23786443" cy="23786443"/>
          </a:xfrm>
          <a:custGeom>
            <a:avLst/>
            <a:gdLst/>
            <a:ahLst/>
            <a:cxnLst/>
            <a:rect r="r" b="b" t="t" l="l"/>
            <a:pathLst>
              <a:path h="23786443" w="23786443">
                <a:moveTo>
                  <a:pt x="0" y="0"/>
                </a:moveTo>
                <a:lnTo>
                  <a:pt x="23786443" y="0"/>
                </a:lnTo>
                <a:lnTo>
                  <a:pt x="23786443" y="23786443"/>
                </a:lnTo>
                <a:lnTo>
                  <a:pt x="0" y="23786443"/>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611123" y="3873872"/>
            <a:ext cx="10574256" cy="4484449"/>
          </a:xfrm>
          <a:custGeom>
            <a:avLst/>
            <a:gdLst/>
            <a:ahLst/>
            <a:cxnLst/>
            <a:rect r="r" b="b" t="t" l="l"/>
            <a:pathLst>
              <a:path h="4484449" w="10574256">
                <a:moveTo>
                  <a:pt x="10574256" y="0"/>
                </a:moveTo>
                <a:lnTo>
                  <a:pt x="0" y="0"/>
                </a:lnTo>
                <a:lnTo>
                  <a:pt x="0" y="4484449"/>
                </a:lnTo>
                <a:lnTo>
                  <a:pt x="10574256" y="4484449"/>
                </a:lnTo>
                <a:lnTo>
                  <a:pt x="1057425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110080" y="1359338"/>
            <a:ext cx="6454625" cy="7200900"/>
          </a:xfrm>
          <a:custGeom>
            <a:avLst/>
            <a:gdLst/>
            <a:ahLst/>
            <a:cxnLst/>
            <a:rect r="r" b="b" t="t" l="l"/>
            <a:pathLst>
              <a:path h="7200900" w="6454625">
                <a:moveTo>
                  <a:pt x="0" y="0"/>
                </a:moveTo>
                <a:lnTo>
                  <a:pt x="6454625" y="0"/>
                </a:lnTo>
                <a:lnTo>
                  <a:pt x="6454625" y="7200900"/>
                </a:lnTo>
                <a:lnTo>
                  <a:pt x="0" y="72009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3393998" y="-1211915"/>
            <a:ext cx="1758379" cy="2423831"/>
          </a:xfrm>
          <a:custGeom>
            <a:avLst/>
            <a:gdLst/>
            <a:ahLst/>
            <a:cxnLst/>
            <a:rect r="r" b="b" t="t" l="l"/>
            <a:pathLst>
              <a:path h="2423831" w="1758379">
                <a:moveTo>
                  <a:pt x="0" y="0"/>
                </a:moveTo>
                <a:lnTo>
                  <a:pt x="1758379" y="0"/>
                </a:lnTo>
                <a:lnTo>
                  <a:pt x="1758379" y="2423830"/>
                </a:lnTo>
                <a:lnTo>
                  <a:pt x="0" y="242383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7733044" y="7678196"/>
            <a:ext cx="2505255" cy="2373729"/>
          </a:xfrm>
          <a:custGeom>
            <a:avLst/>
            <a:gdLst/>
            <a:ahLst/>
            <a:cxnLst/>
            <a:rect r="r" b="b" t="t" l="l"/>
            <a:pathLst>
              <a:path h="2373729" w="2505255">
                <a:moveTo>
                  <a:pt x="0" y="0"/>
                </a:moveTo>
                <a:lnTo>
                  <a:pt x="2505255" y="0"/>
                </a:lnTo>
                <a:lnTo>
                  <a:pt x="2505255" y="2373729"/>
                </a:lnTo>
                <a:lnTo>
                  <a:pt x="0" y="23737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0524497" y="-1420813"/>
            <a:ext cx="3321766" cy="4114800"/>
          </a:xfrm>
          <a:custGeom>
            <a:avLst/>
            <a:gdLst/>
            <a:ahLst/>
            <a:cxnLst/>
            <a:rect r="r" b="b" t="t" l="l"/>
            <a:pathLst>
              <a:path h="4114800" w="3321766">
                <a:moveTo>
                  <a:pt x="0" y="0"/>
                </a:moveTo>
                <a:lnTo>
                  <a:pt x="3321765" y="0"/>
                </a:lnTo>
                <a:lnTo>
                  <a:pt x="3321765"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2551651" y="4691431"/>
            <a:ext cx="8116370" cy="2488819"/>
          </a:xfrm>
          <a:prstGeom prst="rect">
            <a:avLst/>
          </a:prstGeom>
        </p:spPr>
        <p:txBody>
          <a:bodyPr anchor="t" rtlCol="false" tIns="0" lIns="0" bIns="0" rIns="0">
            <a:spAutoFit/>
          </a:bodyPr>
          <a:lstStyle/>
          <a:p>
            <a:pPr algn="ctr">
              <a:lnSpc>
                <a:spcPts val="3109"/>
              </a:lnSpc>
            </a:pPr>
            <a:r>
              <a:rPr lang="en-US" sz="3109" b="true">
                <a:solidFill>
                  <a:srgbClr val="FEFAFA"/>
                </a:solidFill>
                <a:latin typeface="FF Providence Sans Bold"/>
                <a:ea typeface="FF Providence Sans Bold"/>
                <a:cs typeface="FF Providence Sans Bold"/>
                <a:sym typeface="FF Providence Sans Bold"/>
              </a:rPr>
              <a:t>Masyarakat Digital adalah Sekumpulan individu yang menggunakan teknologi digital dalam kehidupan sehari-harinya, di mana semua aktivitas yang dijalankan secara elektronik dan tanpa kertas (paperless) menjadi suatu hal yang biasa.</a:t>
            </a:r>
          </a:p>
        </p:txBody>
      </p:sp>
      <p:sp>
        <p:nvSpPr>
          <p:cNvPr name="TextBox 9" id="9"/>
          <p:cNvSpPr txBox="true"/>
          <p:nvPr/>
        </p:nvSpPr>
        <p:spPr>
          <a:xfrm rot="0">
            <a:off x="2408126" y="2033587"/>
            <a:ext cx="8403421" cy="1425575"/>
          </a:xfrm>
          <a:prstGeom prst="rect">
            <a:avLst/>
          </a:prstGeom>
        </p:spPr>
        <p:txBody>
          <a:bodyPr anchor="t" rtlCol="false" tIns="0" lIns="0" bIns="0" rIns="0">
            <a:spAutoFit/>
          </a:bodyPr>
          <a:lstStyle/>
          <a:p>
            <a:pPr algn="ctr">
              <a:lnSpc>
                <a:spcPts val="5499"/>
              </a:lnSpc>
            </a:pPr>
            <a:r>
              <a:rPr lang="en-US" sz="5499">
                <a:solidFill>
                  <a:srgbClr val="FEFAFA"/>
                </a:solidFill>
                <a:latin typeface="Rubik One"/>
                <a:ea typeface="Rubik One"/>
                <a:cs typeface="Rubik One"/>
                <a:sym typeface="Rubik One"/>
              </a:rPr>
              <a:t>MASYARAKAT DIGITAL</a:t>
            </a:r>
          </a:p>
        </p:txBody>
      </p:sp>
      <p:sp>
        <p:nvSpPr>
          <p:cNvPr name="Freeform 10" id="10"/>
          <p:cNvSpPr/>
          <p:nvPr/>
        </p:nvSpPr>
        <p:spPr>
          <a:xfrm flipH="false" flipV="false" rot="5057779">
            <a:off x="1050954" y="7965529"/>
            <a:ext cx="1713871" cy="2244355"/>
          </a:xfrm>
          <a:custGeom>
            <a:avLst/>
            <a:gdLst/>
            <a:ahLst/>
            <a:cxnLst/>
            <a:rect r="r" b="b" t="t" l="l"/>
            <a:pathLst>
              <a:path h="2244355" w="1713871">
                <a:moveTo>
                  <a:pt x="0" y="0"/>
                </a:moveTo>
                <a:lnTo>
                  <a:pt x="1713871" y="0"/>
                </a:lnTo>
                <a:lnTo>
                  <a:pt x="1713871" y="2244355"/>
                </a:lnTo>
                <a:lnTo>
                  <a:pt x="0" y="224435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706103" y="2479046"/>
            <a:ext cx="980115" cy="980115"/>
          </a:xfrm>
          <a:custGeom>
            <a:avLst/>
            <a:gdLst/>
            <a:ahLst/>
            <a:cxnLst/>
            <a:rect r="r" b="b" t="t" l="l"/>
            <a:pathLst>
              <a:path h="980115" w="980115">
                <a:moveTo>
                  <a:pt x="0" y="0"/>
                </a:moveTo>
                <a:lnTo>
                  <a:pt x="980115" y="0"/>
                </a:lnTo>
                <a:lnTo>
                  <a:pt x="980115" y="980116"/>
                </a:lnTo>
                <a:lnTo>
                  <a:pt x="0" y="98011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17201623" y="5143500"/>
            <a:ext cx="610083" cy="972596"/>
          </a:xfrm>
          <a:custGeom>
            <a:avLst/>
            <a:gdLst/>
            <a:ahLst/>
            <a:cxnLst/>
            <a:rect r="r" b="b" t="t" l="l"/>
            <a:pathLst>
              <a:path h="972596" w="610083">
                <a:moveTo>
                  <a:pt x="0" y="0"/>
                </a:moveTo>
                <a:lnTo>
                  <a:pt x="610084" y="0"/>
                </a:lnTo>
                <a:lnTo>
                  <a:pt x="610084" y="972596"/>
                </a:lnTo>
                <a:lnTo>
                  <a:pt x="0" y="97259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15965087" y="8818815"/>
            <a:ext cx="2322913" cy="1913235"/>
          </a:xfrm>
          <a:custGeom>
            <a:avLst/>
            <a:gdLst/>
            <a:ahLst/>
            <a:cxnLst/>
            <a:rect r="r" b="b" t="t" l="l"/>
            <a:pathLst>
              <a:path h="1913235" w="2322913">
                <a:moveTo>
                  <a:pt x="0" y="0"/>
                </a:moveTo>
                <a:lnTo>
                  <a:pt x="2322913" y="0"/>
                </a:lnTo>
                <a:lnTo>
                  <a:pt x="2322913" y="1913235"/>
                </a:lnTo>
                <a:lnTo>
                  <a:pt x="0" y="191323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4" id="14"/>
          <p:cNvSpPr txBox="true"/>
          <p:nvPr/>
        </p:nvSpPr>
        <p:spPr>
          <a:xfrm rot="0">
            <a:off x="2408126" y="3829100"/>
            <a:ext cx="8403421" cy="433706"/>
          </a:xfrm>
          <a:prstGeom prst="rect">
            <a:avLst/>
          </a:prstGeom>
        </p:spPr>
        <p:txBody>
          <a:bodyPr anchor="t" rtlCol="false" tIns="0" lIns="0" bIns="0" rIns="0">
            <a:spAutoFit/>
          </a:bodyPr>
          <a:lstStyle/>
          <a:p>
            <a:pPr algn="ctr">
              <a:lnSpc>
                <a:spcPts val="3200"/>
              </a:lnSpc>
            </a:pPr>
            <a:r>
              <a:rPr lang="en-US" sz="3200">
                <a:solidFill>
                  <a:srgbClr val="FEFAFA"/>
                </a:solidFill>
                <a:latin typeface="Rubik One"/>
                <a:ea typeface="Rubik One"/>
                <a:cs typeface="Rubik One"/>
                <a:sym typeface="Rubik One"/>
              </a:rPr>
              <a:t>PENGERTIAN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85AD2"/>
        </a:solidFill>
      </p:bgPr>
    </p:bg>
    <p:spTree>
      <p:nvGrpSpPr>
        <p:cNvPr id="1" name=""/>
        <p:cNvGrpSpPr/>
        <p:nvPr/>
      </p:nvGrpSpPr>
      <p:grpSpPr>
        <a:xfrm>
          <a:off x="0" y="0"/>
          <a:ext cx="0" cy="0"/>
          <a:chOff x="0" y="0"/>
          <a:chExt cx="0" cy="0"/>
        </a:xfrm>
      </p:grpSpPr>
      <p:sp>
        <p:nvSpPr>
          <p:cNvPr name="Freeform 2" id="2"/>
          <p:cNvSpPr/>
          <p:nvPr/>
        </p:nvSpPr>
        <p:spPr>
          <a:xfrm flipH="false" flipV="false" rot="0">
            <a:off x="-1368725" y="-4686309"/>
            <a:ext cx="23786443" cy="23786443"/>
          </a:xfrm>
          <a:custGeom>
            <a:avLst/>
            <a:gdLst/>
            <a:ahLst/>
            <a:cxnLst/>
            <a:rect r="r" b="b" t="t" l="l"/>
            <a:pathLst>
              <a:path h="23786443" w="23786443">
                <a:moveTo>
                  <a:pt x="0" y="0"/>
                </a:moveTo>
                <a:lnTo>
                  <a:pt x="23786443" y="0"/>
                </a:lnTo>
                <a:lnTo>
                  <a:pt x="23786443" y="23786443"/>
                </a:lnTo>
                <a:lnTo>
                  <a:pt x="0" y="23786443"/>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638748">
            <a:off x="912438" y="8125195"/>
            <a:ext cx="2585753" cy="3782352"/>
          </a:xfrm>
          <a:custGeom>
            <a:avLst/>
            <a:gdLst/>
            <a:ahLst/>
            <a:cxnLst/>
            <a:rect r="r" b="b" t="t" l="l"/>
            <a:pathLst>
              <a:path h="3782352" w="2585753">
                <a:moveTo>
                  <a:pt x="0" y="0"/>
                </a:moveTo>
                <a:lnTo>
                  <a:pt x="2585753" y="0"/>
                </a:lnTo>
                <a:lnTo>
                  <a:pt x="2585753" y="3782352"/>
                </a:lnTo>
                <a:lnTo>
                  <a:pt x="0" y="37823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144000" y="1887659"/>
            <a:ext cx="8683716" cy="7799556"/>
          </a:xfrm>
          <a:custGeom>
            <a:avLst/>
            <a:gdLst/>
            <a:ahLst/>
            <a:cxnLst/>
            <a:rect r="r" b="b" t="t" l="l"/>
            <a:pathLst>
              <a:path h="7799556" w="8683716">
                <a:moveTo>
                  <a:pt x="0" y="0"/>
                </a:moveTo>
                <a:lnTo>
                  <a:pt x="8683716" y="0"/>
                </a:lnTo>
                <a:lnTo>
                  <a:pt x="8683716" y="7799556"/>
                </a:lnTo>
                <a:lnTo>
                  <a:pt x="0" y="77995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982850" y="-585068"/>
            <a:ext cx="3655930" cy="2924744"/>
          </a:xfrm>
          <a:custGeom>
            <a:avLst/>
            <a:gdLst/>
            <a:ahLst/>
            <a:cxnLst/>
            <a:rect r="r" b="b" t="t" l="l"/>
            <a:pathLst>
              <a:path h="2924744" w="3655930">
                <a:moveTo>
                  <a:pt x="0" y="0"/>
                </a:moveTo>
                <a:lnTo>
                  <a:pt x="3655930" y="0"/>
                </a:lnTo>
                <a:lnTo>
                  <a:pt x="3655930" y="2924744"/>
                </a:lnTo>
                <a:lnTo>
                  <a:pt x="0" y="29247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4561220" y="8114122"/>
            <a:ext cx="705833" cy="913431"/>
          </a:xfrm>
          <a:custGeom>
            <a:avLst/>
            <a:gdLst/>
            <a:ahLst/>
            <a:cxnLst/>
            <a:rect r="r" b="b" t="t" l="l"/>
            <a:pathLst>
              <a:path h="913431" w="705833">
                <a:moveTo>
                  <a:pt x="0" y="0"/>
                </a:moveTo>
                <a:lnTo>
                  <a:pt x="705834" y="0"/>
                </a:lnTo>
                <a:lnTo>
                  <a:pt x="705834" y="913431"/>
                </a:lnTo>
                <a:lnTo>
                  <a:pt x="0" y="9134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728963" y="1577679"/>
            <a:ext cx="3445850" cy="1986062"/>
          </a:xfrm>
          <a:custGeom>
            <a:avLst/>
            <a:gdLst/>
            <a:ahLst/>
            <a:cxnLst/>
            <a:rect r="r" b="b" t="t" l="l"/>
            <a:pathLst>
              <a:path h="1986062" w="3445850">
                <a:moveTo>
                  <a:pt x="0" y="0"/>
                </a:moveTo>
                <a:lnTo>
                  <a:pt x="3445849" y="0"/>
                </a:lnTo>
                <a:lnTo>
                  <a:pt x="3445849" y="1986062"/>
                </a:lnTo>
                <a:lnTo>
                  <a:pt x="0" y="198606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7174370" y="-585068"/>
            <a:ext cx="1568974" cy="2162746"/>
          </a:xfrm>
          <a:custGeom>
            <a:avLst/>
            <a:gdLst/>
            <a:ahLst/>
            <a:cxnLst/>
            <a:rect r="r" b="b" t="t" l="l"/>
            <a:pathLst>
              <a:path h="2162746" w="1568974">
                <a:moveTo>
                  <a:pt x="0" y="0"/>
                </a:moveTo>
                <a:lnTo>
                  <a:pt x="1568974" y="0"/>
                </a:lnTo>
                <a:lnTo>
                  <a:pt x="1568974" y="2162747"/>
                </a:lnTo>
                <a:lnTo>
                  <a:pt x="0" y="216274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9" id="9"/>
          <p:cNvSpPr txBox="true"/>
          <p:nvPr/>
        </p:nvSpPr>
        <p:spPr>
          <a:xfrm rot="0">
            <a:off x="10084988" y="5013220"/>
            <a:ext cx="6350436" cy="2006816"/>
          </a:xfrm>
          <a:prstGeom prst="rect">
            <a:avLst/>
          </a:prstGeom>
        </p:spPr>
        <p:txBody>
          <a:bodyPr anchor="t" rtlCol="false" tIns="0" lIns="0" bIns="0" rIns="0">
            <a:spAutoFit/>
          </a:bodyPr>
          <a:lstStyle/>
          <a:p>
            <a:pPr algn="ctr">
              <a:lnSpc>
                <a:spcPts val="3050"/>
              </a:lnSpc>
            </a:pPr>
            <a:r>
              <a:rPr lang="en-US" sz="2584">
                <a:solidFill>
                  <a:srgbClr val="000000"/>
                </a:solidFill>
                <a:latin typeface="FF Providence Sans"/>
                <a:ea typeface="FF Providence Sans"/>
                <a:cs typeface="FF Providence Sans"/>
                <a:sym typeface="FF Providence Sans"/>
              </a:rPr>
              <a:t>Masyarakat jaringan merupakan suatu tipe masyarakat yang saling terhubung melalui jaringan teknologi informasi dan komunikasi yang dikenal dengan istilah </a:t>
            </a:r>
            <a:r>
              <a:rPr lang="en-US" sz="2584" b="true">
                <a:solidFill>
                  <a:srgbClr val="000000"/>
                </a:solidFill>
                <a:latin typeface="FF Providence Sans Bold"/>
                <a:ea typeface="FF Providence Sans Bold"/>
                <a:cs typeface="FF Providence Sans Bold"/>
                <a:sym typeface="FF Providence Sans Bold"/>
              </a:rPr>
              <a:t>nettsamfunn</a:t>
            </a:r>
          </a:p>
        </p:txBody>
      </p:sp>
      <p:sp>
        <p:nvSpPr>
          <p:cNvPr name="TextBox 10" id="10"/>
          <p:cNvSpPr txBox="true"/>
          <p:nvPr/>
        </p:nvSpPr>
        <p:spPr>
          <a:xfrm rot="0">
            <a:off x="9916043" y="3158429"/>
            <a:ext cx="6688325" cy="653012"/>
          </a:xfrm>
          <a:prstGeom prst="rect">
            <a:avLst/>
          </a:prstGeom>
        </p:spPr>
        <p:txBody>
          <a:bodyPr anchor="t" rtlCol="false" tIns="0" lIns="0" bIns="0" rIns="0">
            <a:spAutoFit/>
          </a:bodyPr>
          <a:lstStyle/>
          <a:p>
            <a:pPr algn="ctr">
              <a:lnSpc>
                <a:spcPts val="4991"/>
              </a:lnSpc>
            </a:pPr>
            <a:r>
              <a:rPr lang="en-US" sz="4991">
                <a:solidFill>
                  <a:srgbClr val="000000"/>
                </a:solidFill>
                <a:latin typeface="Rubik One"/>
                <a:ea typeface="Rubik One"/>
                <a:cs typeface="Rubik One"/>
                <a:sym typeface="Rubik One"/>
              </a:rPr>
              <a:t>STEIN BRATEN</a:t>
            </a:r>
          </a:p>
        </p:txBody>
      </p:sp>
      <p:sp>
        <p:nvSpPr>
          <p:cNvPr name="Freeform 11" id="11"/>
          <p:cNvSpPr/>
          <p:nvPr/>
        </p:nvSpPr>
        <p:spPr>
          <a:xfrm flipH="false" flipV="false" rot="0">
            <a:off x="7739640" y="9027553"/>
            <a:ext cx="829228" cy="829228"/>
          </a:xfrm>
          <a:custGeom>
            <a:avLst/>
            <a:gdLst/>
            <a:ahLst/>
            <a:cxnLst/>
            <a:rect r="r" b="b" t="t" l="l"/>
            <a:pathLst>
              <a:path h="829228" w="829228">
                <a:moveTo>
                  <a:pt x="0" y="0"/>
                </a:moveTo>
                <a:lnTo>
                  <a:pt x="829229" y="0"/>
                </a:lnTo>
                <a:lnTo>
                  <a:pt x="829229" y="829228"/>
                </a:lnTo>
                <a:lnTo>
                  <a:pt x="0" y="82922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925196" y="1887659"/>
            <a:ext cx="8683716" cy="7799556"/>
          </a:xfrm>
          <a:custGeom>
            <a:avLst/>
            <a:gdLst/>
            <a:ahLst/>
            <a:cxnLst/>
            <a:rect r="r" b="b" t="t" l="l"/>
            <a:pathLst>
              <a:path h="7799556" w="8683716">
                <a:moveTo>
                  <a:pt x="0" y="0"/>
                </a:moveTo>
                <a:lnTo>
                  <a:pt x="8683716" y="0"/>
                </a:lnTo>
                <a:lnTo>
                  <a:pt x="8683716" y="7799556"/>
                </a:lnTo>
                <a:lnTo>
                  <a:pt x="0" y="77995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3" id="13"/>
          <p:cNvSpPr txBox="true"/>
          <p:nvPr/>
        </p:nvSpPr>
        <p:spPr>
          <a:xfrm rot="0">
            <a:off x="3928104" y="608356"/>
            <a:ext cx="9630481" cy="1279303"/>
          </a:xfrm>
          <a:prstGeom prst="rect">
            <a:avLst/>
          </a:prstGeom>
        </p:spPr>
        <p:txBody>
          <a:bodyPr anchor="t" rtlCol="false" tIns="0" lIns="0" bIns="0" rIns="0">
            <a:spAutoFit/>
          </a:bodyPr>
          <a:lstStyle/>
          <a:p>
            <a:pPr algn="ctr">
              <a:lnSpc>
                <a:spcPts val="4991"/>
              </a:lnSpc>
            </a:pPr>
            <a:r>
              <a:rPr lang="en-US" sz="4991">
                <a:solidFill>
                  <a:srgbClr val="FEFAFA"/>
                </a:solidFill>
                <a:latin typeface="Rubik One"/>
                <a:ea typeface="Rubik One"/>
                <a:cs typeface="Rubik One"/>
                <a:sym typeface="Rubik One"/>
              </a:rPr>
              <a:t>MASYARAKAT DIGITAL MENURUT PARA AHLI</a:t>
            </a:r>
          </a:p>
        </p:txBody>
      </p:sp>
      <p:sp>
        <p:nvSpPr>
          <p:cNvPr name="TextBox 14" id="14"/>
          <p:cNvSpPr txBox="true"/>
          <p:nvPr/>
        </p:nvSpPr>
        <p:spPr>
          <a:xfrm rot="0">
            <a:off x="1569975" y="3228471"/>
            <a:ext cx="6688325" cy="653012"/>
          </a:xfrm>
          <a:prstGeom prst="rect">
            <a:avLst/>
          </a:prstGeom>
        </p:spPr>
        <p:txBody>
          <a:bodyPr anchor="t" rtlCol="false" tIns="0" lIns="0" bIns="0" rIns="0">
            <a:spAutoFit/>
          </a:bodyPr>
          <a:lstStyle/>
          <a:p>
            <a:pPr algn="ctr">
              <a:lnSpc>
                <a:spcPts val="4991"/>
              </a:lnSpc>
            </a:pPr>
            <a:r>
              <a:rPr lang="en-US" sz="4991">
                <a:solidFill>
                  <a:srgbClr val="000000"/>
                </a:solidFill>
                <a:latin typeface="Rubik One"/>
                <a:ea typeface="Rubik One"/>
                <a:cs typeface="Rubik One"/>
                <a:sym typeface="Rubik One"/>
              </a:rPr>
              <a:t>JAN VAN DIJK</a:t>
            </a:r>
          </a:p>
        </p:txBody>
      </p:sp>
      <p:sp>
        <p:nvSpPr>
          <p:cNvPr name="TextBox 15" id="15"/>
          <p:cNvSpPr txBox="true"/>
          <p:nvPr/>
        </p:nvSpPr>
        <p:spPr>
          <a:xfrm rot="0">
            <a:off x="2041107" y="4822195"/>
            <a:ext cx="6451894" cy="2445071"/>
          </a:xfrm>
          <a:prstGeom prst="rect">
            <a:avLst/>
          </a:prstGeom>
        </p:spPr>
        <p:txBody>
          <a:bodyPr anchor="t" rtlCol="false" tIns="0" lIns="0" bIns="0" rIns="0">
            <a:spAutoFit/>
          </a:bodyPr>
          <a:lstStyle/>
          <a:p>
            <a:pPr algn="ctr">
              <a:lnSpc>
                <a:spcPts val="3098"/>
              </a:lnSpc>
            </a:pPr>
            <a:r>
              <a:rPr lang="en-US" sz="2626" b="true">
                <a:solidFill>
                  <a:srgbClr val="000000"/>
                </a:solidFill>
                <a:latin typeface="FF Providence Sans Bold"/>
                <a:ea typeface="FF Providence Sans Bold"/>
                <a:cs typeface="FF Providence Sans Bold"/>
                <a:sym typeface="FF Providence Sans Bold"/>
              </a:rPr>
              <a:t>Masyarakat Jaringan sebgaai suatu tipe masyarakat modern  dengan infrastruktur media sosial yang dicirikan sebagai cara berkomunikasi dalam tingkat individu, kelompok, dan masyarakat.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85AD2"/>
        </a:solidFill>
      </p:bgPr>
    </p:bg>
    <p:spTree>
      <p:nvGrpSpPr>
        <p:cNvPr id="1" name=""/>
        <p:cNvGrpSpPr/>
        <p:nvPr/>
      </p:nvGrpSpPr>
      <p:grpSpPr>
        <a:xfrm>
          <a:off x="0" y="0"/>
          <a:ext cx="0" cy="0"/>
          <a:chOff x="0" y="0"/>
          <a:chExt cx="0" cy="0"/>
        </a:xfrm>
      </p:grpSpPr>
      <p:sp>
        <p:nvSpPr>
          <p:cNvPr name="Freeform 2" id="2"/>
          <p:cNvSpPr/>
          <p:nvPr/>
        </p:nvSpPr>
        <p:spPr>
          <a:xfrm flipH="false" flipV="false" rot="0">
            <a:off x="-1368725" y="-4686309"/>
            <a:ext cx="23786443" cy="23786443"/>
          </a:xfrm>
          <a:custGeom>
            <a:avLst/>
            <a:gdLst/>
            <a:ahLst/>
            <a:cxnLst/>
            <a:rect r="r" b="b" t="t" l="l"/>
            <a:pathLst>
              <a:path h="23786443" w="23786443">
                <a:moveTo>
                  <a:pt x="0" y="0"/>
                </a:moveTo>
                <a:lnTo>
                  <a:pt x="23786443" y="0"/>
                </a:lnTo>
                <a:lnTo>
                  <a:pt x="23786443" y="23786443"/>
                </a:lnTo>
                <a:lnTo>
                  <a:pt x="0" y="23786443"/>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162470" y="871267"/>
            <a:ext cx="8466789" cy="8544466"/>
          </a:xfrm>
          <a:custGeom>
            <a:avLst/>
            <a:gdLst/>
            <a:ahLst/>
            <a:cxnLst/>
            <a:rect r="r" b="b" t="t" l="l"/>
            <a:pathLst>
              <a:path h="8544466" w="8466789">
                <a:moveTo>
                  <a:pt x="0" y="0"/>
                </a:moveTo>
                <a:lnTo>
                  <a:pt x="8466789" y="0"/>
                </a:lnTo>
                <a:lnTo>
                  <a:pt x="8466789" y="8544466"/>
                </a:lnTo>
                <a:lnTo>
                  <a:pt x="0" y="85444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371021">
            <a:off x="2433226" y="2012097"/>
            <a:ext cx="5073327" cy="6993308"/>
          </a:xfrm>
          <a:custGeom>
            <a:avLst/>
            <a:gdLst/>
            <a:ahLst/>
            <a:cxnLst/>
            <a:rect r="r" b="b" t="t" l="l"/>
            <a:pathLst>
              <a:path h="6993308" w="5073327">
                <a:moveTo>
                  <a:pt x="5073327" y="0"/>
                </a:moveTo>
                <a:lnTo>
                  <a:pt x="0" y="0"/>
                </a:lnTo>
                <a:lnTo>
                  <a:pt x="0" y="6993308"/>
                </a:lnTo>
                <a:lnTo>
                  <a:pt x="5073327" y="6993308"/>
                </a:lnTo>
                <a:lnTo>
                  <a:pt x="507332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374248">
            <a:off x="15468578" y="5405512"/>
            <a:ext cx="2873620" cy="5526193"/>
          </a:xfrm>
          <a:custGeom>
            <a:avLst/>
            <a:gdLst/>
            <a:ahLst/>
            <a:cxnLst/>
            <a:rect r="r" b="b" t="t" l="l"/>
            <a:pathLst>
              <a:path h="5526193" w="2873620">
                <a:moveTo>
                  <a:pt x="0" y="0"/>
                </a:moveTo>
                <a:lnTo>
                  <a:pt x="2873620" y="0"/>
                </a:lnTo>
                <a:lnTo>
                  <a:pt x="2873620" y="5526192"/>
                </a:lnTo>
                <a:lnTo>
                  <a:pt x="0" y="55261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920670" y="6094391"/>
            <a:ext cx="2992008" cy="3853874"/>
          </a:xfrm>
          <a:custGeom>
            <a:avLst/>
            <a:gdLst/>
            <a:ahLst/>
            <a:cxnLst/>
            <a:rect r="r" b="b" t="t" l="l"/>
            <a:pathLst>
              <a:path h="3853874" w="2992008">
                <a:moveTo>
                  <a:pt x="0" y="0"/>
                </a:moveTo>
                <a:lnTo>
                  <a:pt x="2992008" y="0"/>
                </a:lnTo>
                <a:lnTo>
                  <a:pt x="2992008" y="3853875"/>
                </a:lnTo>
                <a:lnTo>
                  <a:pt x="0" y="385387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8181608" y="2736976"/>
            <a:ext cx="6428512" cy="5857875"/>
          </a:xfrm>
          <a:prstGeom prst="rect">
            <a:avLst/>
          </a:prstGeom>
        </p:spPr>
        <p:txBody>
          <a:bodyPr anchor="t" rtlCol="false" tIns="0" lIns="0" bIns="0" rIns="0">
            <a:spAutoFit/>
          </a:bodyPr>
          <a:lstStyle/>
          <a:p>
            <a:pPr algn="just">
              <a:lnSpc>
                <a:spcPts val="3000"/>
              </a:lnSpc>
            </a:pPr>
            <a:r>
              <a:rPr lang="en-US" sz="3000" b="true">
                <a:solidFill>
                  <a:srgbClr val="000000"/>
                </a:solidFill>
                <a:latin typeface="FF Providence Sans Bold"/>
                <a:ea typeface="FF Providence Sans Bold"/>
                <a:cs typeface="FF Providence Sans Bold"/>
                <a:sym typeface="FF Providence Sans Bold"/>
              </a:rPr>
              <a:t>Salah satu perubahan yang paling mencolok adalah dalam pola konsumsi masyarakat di era digital atau gadget ini. pasar offline atau department store di seluruh dunia tiba-tiba mengalami penurunan aktivitas. Perkembangan teknologi yang pesat mendorong para pelaku bisnis untuk mencari celah agar tetap relevan dalam era digitalisasi. Salah satunya adalah melalui perubahan gaya hidup masyarakat yang kini lebih cenderung belanja secara online.</a:t>
            </a:r>
          </a:p>
        </p:txBody>
      </p:sp>
      <p:sp>
        <p:nvSpPr>
          <p:cNvPr name="TextBox 8" id="8"/>
          <p:cNvSpPr txBox="true"/>
          <p:nvPr/>
        </p:nvSpPr>
        <p:spPr>
          <a:xfrm rot="0">
            <a:off x="7710845" y="1959655"/>
            <a:ext cx="7370039" cy="730250"/>
          </a:xfrm>
          <a:prstGeom prst="rect">
            <a:avLst/>
          </a:prstGeom>
        </p:spPr>
        <p:txBody>
          <a:bodyPr anchor="t" rtlCol="false" tIns="0" lIns="0" bIns="0" rIns="0">
            <a:spAutoFit/>
          </a:bodyPr>
          <a:lstStyle/>
          <a:p>
            <a:pPr algn="ctr">
              <a:lnSpc>
                <a:spcPts val="5499"/>
              </a:lnSpc>
            </a:pPr>
            <a:r>
              <a:rPr lang="en-US" sz="5499">
                <a:solidFill>
                  <a:srgbClr val="000000"/>
                </a:solidFill>
                <a:latin typeface="Rubik One"/>
                <a:ea typeface="Rubik One"/>
                <a:cs typeface="Rubik One"/>
                <a:sym typeface="Rubik One"/>
              </a:rPr>
              <a:t>GAYA HIDUP</a:t>
            </a:r>
          </a:p>
        </p:txBody>
      </p:sp>
      <p:sp>
        <p:nvSpPr>
          <p:cNvPr name="Freeform 9" id="9"/>
          <p:cNvSpPr/>
          <p:nvPr/>
        </p:nvSpPr>
        <p:spPr>
          <a:xfrm flipH="false" flipV="false" rot="0">
            <a:off x="14883993" y="-1458505"/>
            <a:ext cx="4042791" cy="4114800"/>
          </a:xfrm>
          <a:custGeom>
            <a:avLst/>
            <a:gdLst/>
            <a:ahLst/>
            <a:cxnLst/>
            <a:rect r="r" b="b" t="t" l="l"/>
            <a:pathLst>
              <a:path h="4114800" w="4042791">
                <a:moveTo>
                  <a:pt x="0" y="0"/>
                </a:moveTo>
                <a:lnTo>
                  <a:pt x="4042791" y="0"/>
                </a:lnTo>
                <a:lnTo>
                  <a:pt x="4042791"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5057779">
            <a:off x="-1079" y="149074"/>
            <a:ext cx="2059558" cy="2697040"/>
          </a:xfrm>
          <a:custGeom>
            <a:avLst/>
            <a:gdLst/>
            <a:ahLst/>
            <a:cxnLst/>
            <a:rect r="r" b="b" t="t" l="l"/>
            <a:pathLst>
              <a:path h="2697040" w="2059558">
                <a:moveTo>
                  <a:pt x="0" y="0"/>
                </a:moveTo>
                <a:lnTo>
                  <a:pt x="2059558" y="0"/>
                </a:lnTo>
                <a:lnTo>
                  <a:pt x="2059558" y="2697040"/>
                </a:lnTo>
                <a:lnTo>
                  <a:pt x="0" y="269704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5979379" y="8991648"/>
            <a:ext cx="2322913" cy="1913235"/>
          </a:xfrm>
          <a:custGeom>
            <a:avLst/>
            <a:gdLst/>
            <a:ahLst/>
            <a:cxnLst/>
            <a:rect r="r" b="b" t="t" l="l"/>
            <a:pathLst>
              <a:path h="1913235" w="2322913">
                <a:moveTo>
                  <a:pt x="0" y="0"/>
                </a:moveTo>
                <a:lnTo>
                  <a:pt x="2322913" y="0"/>
                </a:lnTo>
                <a:lnTo>
                  <a:pt x="2322913" y="1913235"/>
                </a:lnTo>
                <a:lnTo>
                  <a:pt x="0" y="191323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16379335" y="3098684"/>
            <a:ext cx="1052107" cy="1052107"/>
          </a:xfrm>
          <a:custGeom>
            <a:avLst/>
            <a:gdLst/>
            <a:ahLst/>
            <a:cxnLst/>
            <a:rect r="r" b="b" t="t" l="l"/>
            <a:pathLst>
              <a:path h="1052107" w="1052107">
                <a:moveTo>
                  <a:pt x="0" y="0"/>
                </a:moveTo>
                <a:lnTo>
                  <a:pt x="1052107" y="0"/>
                </a:lnTo>
                <a:lnTo>
                  <a:pt x="1052107" y="1052107"/>
                </a:lnTo>
                <a:lnTo>
                  <a:pt x="0" y="105210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4187011">
            <a:off x="6802021" y="-1078576"/>
            <a:ext cx="1348875" cy="1957471"/>
          </a:xfrm>
          <a:custGeom>
            <a:avLst/>
            <a:gdLst/>
            <a:ahLst/>
            <a:cxnLst/>
            <a:rect r="r" b="b" t="t" l="l"/>
            <a:pathLst>
              <a:path h="1957471" w="1348875">
                <a:moveTo>
                  <a:pt x="0" y="0"/>
                </a:moveTo>
                <a:lnTo>
                  <a:pt x="1348875" y="0"/>
                </a:lnTo>
                <a:lnTo>
                  <a:pt x="1348875" y="1957471"/>
                </a:lnTo>
                <a:lnTo>
                  <a:pt x="0" y="195747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85AD2"/>
        </a:solidFill>
      </p:bgPr>
    </p:bg>
    <p:spTree>
      <p:nvGrpSpPr>
        <p:cNvPr id="1" name=""/>
        <p:cNvGrpSpPr/>
        <p:nvPr/>
      </p:nvGrpSpPr>
      <p:grpSpPr>
        <a:xfrm>
          <a:off x="0" y="0"/>
          <a:ext cx="0" cy="0"/>
          <a:chOff x="0" y="0"/>
          <a:chExt cx="0" cy="0"/>
        </a:xfrm>
      </p:grpSpPr>
      <p:sp>
        <p:nvSpPr>
          <p:cNvPr name="Freeform 2" id="2"/>
          <p:cNvSpPr/>
          <p:nvPr/>
        </p:nvSpPr>
        <p:spPr>
          <a:xfrm flipH="false" flipV="false" rot="0">
            <a:off x="-1368725" y="-4686309"/>
            <a:ext cx="23786443" cy="23786443"/>
          </a:xfrm>
          <a:custGeom>
            <a:avLst/>
            <a:gdLst/>
            <a:ahLst/>
            <a:cxnLst/>
            <a:rect r="r" b="b" t="t" l="l"/>
            <a:pathLst>
              <a:path h="23786443" w="23786443">
                <a:moveTo>
                  <a:pt x="0" y="0"/>
                </a:moveTo>
                <a:lnTo>
                  <a:pt x="23786443" y="0"/>
                </a:lnTo>
                <a:lnTo>
                  <a:pt x="23786443" y="23786443"/>
                </a:lnTo>
                <a:lnTo>
                  <a:pt x="0" y="23786443"/>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178766" y="2462338"/>
            <a:ext cx="6874774" cy="5362324"/>
          </a:xfrm>
          <a:custGeom>
            <a:avLst/>
            <a:gdLst/>
            <a:ahLst/>
            <a:cxnLst/>
            <a:rect r="r" b="b" t="t" l="l"/>
            <a:pathLst>
              <a:path h="5362324" w="6874774">
                <a:moveTo>
                  <a:pt x="0" y="0"/>
                </a:moveTo>
                <a:lnTo>
                  <a:pt x="6874774" y="0"/>
                </a:lnTo>
                <a:lnTo>
                  <a:pt x="6874774" y="5362324"/>
                </a:lnTo>
                <a:lnTo>
                  <a:pt x="0" y="53623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294366" y="6636277"/>
            <a:ext cx="2902445" cy="2390559"/>
          </a:xfrm>
          <a:custGeom>
            <a:avLst/>
            <a:gdLst/>
            <a:ahLst/>
            <a:cxnLst/>
            <a:rect r="r" b="b" t="t" l="l"/>
            <a:pathLst>
              <a:path h="2390559" w="2902445">
                <a:moveTo>
                  <a:pt x="0" y="0"/>
                </a:moveTo>
                <a:lnTo>
                  <a:pt x="2902445" y="0"/>
                </a:lnTo>
                <a:lnTo>
                  <a:pt x="2902445" y="2390559"/>
                </a:lnTo>
                <a:lnTo>
                  <a:pt x="0" y="23905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68725" y="8687296"/>
            <a:ext cx="4195197" cy="2219641"/>
          </a:xfrm>
          <a:custGeom>
            <a:avLst/>
            <a:gdLst/>
            <a:ahLst/>
            <a:cxnLst/>
            <a:rect r="r" b="b" t="t" l="l"/>
            <a:pathLst>
              <a:path h="2219641" w="4195197">
                <a:moveTo>
                  <a:pt x="0" y="0"/>
                </a:moveTo>
                <a:lnTo>
                  <a:pt x="4195197" y="0"/>
                </a:lnTo>
                <a:lnTo>
                  <a:pt x="4195197" y="2219641"/>
                </a:lnTo>
                <a:lnTo>
                  <a:pt x="0" y="22196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7451350">
            <a:off x="1329012" y="-1011417"/>
            <a:ext cx="1944505" cy="3576848"/>
          </a:xfrm>
          <a:custGeom>
            <a:avLst/>
            <a:gdLst/>
            <a:ahLst/>
            <a:cxnLst/>
            <a:rect r="r" b="b" t="t" l="l"/>
            <a:pathLst>
              <a:path h="3576848" w="1944505">
                <a:moveTo>
                  <a:pt x="0" y="0"/>
                </a:moveTo>
                <a:lnTo>
                  <a:pt x="1944505" y="0"/>
                </a:lnTo>
                <a:lnTo>
                  <a:pt x="1944505" y="3576849"/>
                </a:lnTo>
                <a:lnTo>
                  <a:pt x="0" y="357684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942649">
            <a:off x="6517003" y="8319842"/>
            <a:ext cx="2477506" cy="1445963"/>
          </a:xfrm>
          <a:custGeom>
            <a:avLst/>
            <a:gdLst/>
            <a:ahLst/>
            <a:cxnLst/>
            <a:rect r="r" b="b" t="t" l="l"/>
            <a:pathLst>
              <a:path h="1445963" w="2477506">
                <a:moveTo>
                  <a:pt x="0" y="0"/>
                </a:moveTo>
                <a:lnTo>
                  <a:pt x="2477505" y="0"/>
                </a:lnTo>
                <a:lnTo>
                  <a:pt x="2477505" y="1445963"/>
                </a:lnTo>
                <a:lnTo>
                  <a:pt x="0" y="144596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8821657" y="4060483"/>
            <a:ext cx="644686" cy="1027761"/>
          </a:xfrm>
          <a:custGeom>
            <a:avLst/>
            <a:gdLst/>
            <a:ahLst/>
            <a:cxnLst/>
            <a:rect r="r" b="b" t="t" l="l"/>
            <a:pathLst>
              <a:path h="1027761" w="644686">
                <a:moveTo>
                  <a:pt x="0" y="0"/>
                </a:moveTo>
                <a:lnTo>
                  <a:pt x="644686" y="0"/>
                </a:lnTo>
                <a:lnTo>
                  <a:pt x="644686" y="1027761"/>
                </a:lnTo>
                <a:lnTo>
                  <a:pt x="0" y="102776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8150190" y="-618838"/>
            <a:ext cx="1987619" cy="2507318"/>
          </a:xfrm>
          <a:custGeom>
            <a:avLst/>
            <a:gdLst/>
            <a:ahLst/>
            <a:cxnLst/>
            <a:rect r="r" b="b" t="t" l="l"/>
            <a:pathLst>
              <a:path h="2507318" w="1987619">
                <a:moveTo>
                  <a:pt x="0" y="0"/>
                </a:moveTo>
                <a:lnTo>
                  <a:pt x="1987620" y="0"/>
                </a:lnTo>
                <a:lnTo>
                  <a:pt x="1987620" y="2507318"/>
                </a:lnTo>
                <a:lnTo>
                  <a:pt x="0" y="250731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0">
            <a:off x="16034992" y="-1157119"/>
            <a:ext cx="2798064" cy="4114800"/>
          </a:xfrm>
          <a:custGeom>
            <a:avLst/>
            <a:gdLst/>
            <a:ahLst/>
            <a:cxnLst/>
            <a:rect r="r" b="b" t="t" l="l"/>
            <a:pathLst>
              <a:path h="4114800" w="2798064">
                <a:moveTo>
                  <a:pt x="0" y="0"/>
                </a:moveTo>
                <a:lnTo>
                  <a:pt x="2798064" y="0"/>
                </a:lnTo>
                <a:lnTo>
                  <a:pt x="2798064"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1" id="11"/>
          <p:cNvSpPr txBox="true"/>
          <p:nvPr/>
        </p:nvSpPr>
        <p:spPr>
          <a:xfrm rot="0">
            <a:off x="1394380" y="3025049"/>
            <a:ext cx="9150913" cy="6363737"/>
          </a:xfrm>
          <a:prstGeom prst="rect">
            <a:avLst/>
          </a:prstGeom>
        </p:spPr>
        <p:txBody>
          <a:bodyPr anchor="t" rtlCol="false" tIns="0" lIns="0" bIns="0" rIns="0">
            <a:spAutoFit/>
          </a:bodyPr>
          <a:lstStyle/>
          <a:p>
            <a:pPr algn="l">
              <a:lnSpc>
                <a:spcPts val="2888"/>
              </a:lnSpc>
            </a:pPr>
            <a:r>
              <a:rPr lang="en-US" sz="3851">
                <a:solidFill>
                  <a:srgbClr val="FEFAFA"/>
                </a:solidFill>
                <a:latin typeface="FF Providence Sans"/>
                <a:ea typeface="FF Providence Sans"/>
                <a:cs typeface="FF Providence Sans"/>
                <a:sym typeface="FF Providence Sans"/>
              </a:rPr>
              <a:t>-Kemudahan dalam mengakses suatu informasi dan melakukan pertukaran informasi.</a:t>
            </a:r>
          </a:p>
          <a:p>
            <a:pPr algn="l">
              <a:lnSpc>
                <a:spcPts val="2888"/>
              </a:lnSpc>
            </a:pPr>
          </a:p>
          <a:p>
            <a:pPr algn="l">
              <a:lnSpc>
                <a:spcPts val="2888"/>
              </a:lnSpc>
            </a:pPr>
            <a:r>
              <a:rPr lang="en-US" sz="3851">
                <a:solidFill>
                  <a:srgbClr val="FEFAFA"/>
                </a:solidFill>
                <a:latin typeface="FF Providence Sans"/>
                <a:ea typeface="FF Providence Sans"/>
                <a:cs typeface="FF Providence Sans"/>
                <a:sym typeface="FF Providence Sans"/>
              </a:rPr>
              <a:t>-</a:t>
            </a:r>
            <a:r>
              <a:rPr lang="en-US" sz="3851">
                <a:solidFill>
                  <a:srgbClr val="FEFAFA"/>
                </a:solidFill>
                <a:latin typeface="FF Providence Sans"/>
                <a:ea typeface="FF Providence Sans"/>
                <a:cs typeface="FF Providence Sans"/>
                <a:sym typeface="FF Providence Sans"/>
              </a:rPr>
              <a:t>Mengefektifkan berbagai layanan untuk mempermudah kebutuhan masyarakat</a:t>
            </a:r>
          </a:p>
          <a:p>
            <a:pPr algn="l">
              <a:lnSpc>
                <a:spcPts val="2888"/>
              </a:lnSpc>
            </a:pPr>
          </a:p>
          <a:p>
            <a:pPr algn="l">
              <a:lnSpc>
                <a:spcPts val="2888"/>
              </a:lnSpc>
            </a:pPr>
            <a:r>
              <a:rPr lang="en-US" sz="3851">
                <a:solidFill>
                  <a:srgbClr val="FEFAFA"/>
                </a:solidFill>
                <a:latin typeface="FF Providence Sans"/>
                <a:ea typeface="FF Providence Sans"/>
                <a:cs typeface="FF Providence Sans"/>
                <a:sym typeface="FF Providence Sans"/>
              </a:rPr>
              <a:t>-</a:t>
            </a:r>
            <a:r>
              <a:rPr lang="en-US" sz="3851">
                <a:solidFill>
                  <a:srgbClr val="FEFAFA"/>
                </a:solidFill>
                <a:latin typeface="FF Providence Sans"/>
                <a:ea typeface="FF Providence Sans"/>
                <a:cs typeface="FF Providence Sans"/>
                <a:sym typeface="FF Providence Sans"/>
              </a:rPr>
              <a:t>Membuka lapangan kerja baru sehingga meminimalisir pengangguran</a:t>
            </a:r>
          </a:p>
          <a:p>
            <a:pPr algn="l">
              <a:lnSpc>
                <a:spcPts val="2888"/>
              </a:lnSpc>
            </a:pPr>
          </a:p>
          <a:p>
            <a:pPr algn="l">
              <a:lnSpc>
                <a:spcPts val="2888"/>
              </a:lnSpc>
            </a:pPr>
            <a:r>
              <a:rPr lang="en-US" sz="3851">
                <a:solidFill>
                  <a:srgbClr val="FEFAFA"/>
                </a:solidFill>
                <a:latin typeface="FF Providence Sans"/>
                <a:ea typeface="FF Providence Sans"/>
                <a:cs typeface="FF Providence Sans"/>
                <a:sym typeface="FF Providence Sans"/>
              </a:rPr>
              <a:t>-</a:t>
            </a:r>
            <a:r>
              <a:rPr lang="en-US" sz="3851">
                <a:solidFill>
                  <a:srgbClr val="FEFAFA"/>
                </a:solidFill>
                <a:latin typeface="FF Providence Sans"/>
                <a:ea typeface="FF Providence Sans"/>
                <a:cs typeface="FF Providence Sans"/>
                <a:sym typeface="FF Providence Sans"/>
              </a:rPr>
              <a:t>Efisiensi waktu</a:t>
            </a:r>
          </a:p>
          <a:p>
            <a:pPr algn="l">
              <a:lnSpc>
                <a:spcPts val="2888"/>
              </a:lnSpc>
            </a:pPr>
          </a:p>
          <a:p>
            <a:pPr algn="l">
              <a:lnSpc>
                <a:spcPts val="2888"/>
              </a:lnSpc>
            </a:pPr>
            <a:r>
              <a:rPr lang="en-US" sz="3851">
                <a:solidFill>
                  <a:srgbClr val="FEFAFA"/>
                </a:solidFill>
                <a:latin typeface="FF Providence Sans"/>
                <a:ea typeface="FF Providence Sans"/>
                <a:cs typeface="FF Providence Sans"/>
                <a:sym typeface="FF Providence Sans"/>
              </a:rPr>
              <a:t>-</a:t>
            </a:r>
            <a:r>
              <a:rPr lang="en-US" sz="3851">
                <a:solidFill>
                  <a:srgbClr val="FEFAFA"/>
                </a:solidFill>
                <a:latin typeface="FF Providence Sans"/>
                <a:ea typeface="FF Providence Sans"/>
                <a:cs typeface="FF Providence Sans"/>
                <a:sym typeface="FF Providence Sans"/>
              </a:rPr>
              <a:t>Menciptakan banyak peluang diberbagai bidang dalam kehidupan</a:t>
            </a:r>
          </a:p>
          <a:p>
            <a:pPr algn="l">
              <a:lnSpc>
                <a:spcPts val="2888"/>
              </a:lnSpc>
            </a:pPr>
          </a:p>
          <a:p>
            <a:pPr algn="l">
              <a:lnSpc>
                <a:spcPts val="2888"/>
              </a:lnSpc>
            </a:pPr>
          </a:p>
        </p:txBody>
      </p:sp>
      <p:sp>
        <p:nvSpPr>
          <p:cNvPr name="TextBox 12" id="12"/>
          <p:cNvSpPr txBox="true"/>
          <p:nvPr/>
        </p:nvSpPr>
        <p:spPr>
          <a:xfrm rot="0">
            <a:off x="1394380" y="558968"/>
            <a:ext cx="11676346" cy="4902200"/>
          </a:xfrm>
          <a:prstGeom prst="rect">
            <a:avLst/>
          </a:prstGeom>
        </p:spPr>
        <p:txBody>
          <a:bodyPr anchor="t" rtlCol="false" tIns="0" lIns="0" bIns="0" rIns="0">
            <a:spAutoFit/>
          </a:bodyPr>
          <a:lstStyle/>
          <a:p>
            <a:pPr algn="l">
              <a:lnSpc>
                <a:spcPts val="5499"/>
              </a:lnSpc>
            </a:pPr>
            <a:r>
              <a:rPr lang="en-US" sz="5499">
                <a:solidFill>
                  <a:srgbClr val="FEFAFA"/>
                </a:solidFill>
                <a:latin typeface="Rubik One"/>
                <a:ea typeface="Rubik One"/>
                <a:cs typeface="Rubik One"/>
                <a:sym typeface="Rubik One"/>
              </a:rPr>
              <a:t>DAMPAK POSITIF YANG TIMBUL DARI PERKEMBANGAN TEKNOLOGI DIGITAL </a:t>
            </a:r>
          </a:p>
          <a:p>
            <a:pPr algn="l">
              <a:lnSpc>
                <a:spcPts val="5499"/>
              </a:lnSpc>
            </a:pPr>
          </a:p>
          <a:p>
            <a:pPr algn="l">
              <a:lnSpc>
                <a:spcPts val="5499"/>
              </a:lnSpc>
            </a:pPr>
          </a:p>
          <a:p>
            <a:pPr algn="l">
              <a:lnSpc>
                <a:spcPts val="5499"/>
              </a:lnSpc>
            </a:pPr>
          </a:p>
          <a:p>
            <a:pPr algn="l">
              <a:lnSpc>
                <a:spcPts val="5499"/>
              </a:lnSpc>
            </a:pPr>
            <a:r>
              <a:rPr lang="en-US" sz="5499">
                <a:solidFill>
                  <a:srgbClr val="FEFAFA"/>
                </a:solidFill>
                <a:latin typeface="Rubik One"/>
                <a:ea typeface="Rubik One"/>
                <a:cs typeface="Rubik One"/>
                <a:sym typeface="Rubik One"/>
              </a:rPr>
              <a: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85AD2"/>
        </a:solidFill>
      </p:bgPr>
    </p:bg>
    <p:spTree>
      <p:nvGrpSpPr>
        <p:cNvPr id="1" name=""/>
        <p:cNvGrpSpPr/>
        <p:nvPr/>
      </p:nvGrpSpPr>
      <p:grpSpPr>
        <a:xfrm>
          <a:off x="0" y="0"/>
          <a:ext cx="0" cy="0"/>
          <a:chOff x="0" y="0"/>
          <a:chExt cx="0" cy="0"/>
        </a:xfrm>
      </p:grpSpPr>
      <p:sp>
        <p:nvSpPr>
          <p:cNvPr name="Freeform 2" id="2"/>
          <p:cNvSpPr/>
          <p:nvPr/>
        </p:nvSpPr>
        <p:spPr>
          <a:xfrm flipH="false" flipV="false" rot="0">
            <a:off x="-1368725" y="-4686309"/>
            <a:ext cx="23786443" cy="23786443"/>
          </a:xfrm>
          <a:custGeom>
            <a:avLst/>
            <a:gdLst/>
            <a:ahLst/>
            <a:cxnLst/>
            <a:rect r="r" b="b" t="t" l="l"/>
            <a:pathLst>
              <a:path h="23786443" w="23786443">
                <a:moveTo>
                  <a:pt x="0" y="0"/>
                </a:moveTo>
                <a:lnTo>
                  <a:pt x="23786443" y="0"/>
                </a:lnTo>
                <a:lnTo>
                  <a:pt x="23786443" y="23786443"/>
                </a:lnTo>
                <a:lnTo>
                  <a:pt x="0" y="23786443"/>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441703" y="1345767"/>
            <a:ext cx="7749632" cy="4311613"/>
          </a:xfrm>
          <a:custGeom>
            <a:avLst/>
            <a:gdLst/>
            <a:ahLst/>
            <a:cxnLst/>
            <a:rect r="r" b="b" t="t" l="l"/>
            <a:pathLst>
              <a:path h="4311613" w="7749632">
                <a:moveTo>
                  <a:pt x="0" y="0"/>
                </a:moveTo>
                <a:lnTo>
                  <a:pt x="7749632" y="0"/>
                </a:lnTo>
                <a:lnTo>
                  <a:pt x="7749632" y="4311613"/>
                </a:lnTo>
                <a:lnTo>
                  <a:pt x="0" y="43116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3819814" y="4629620"/>
            <a:ext cx="644686" cy="1027761"/>
          </a:xfrm>
          <a:custGeom>
            <a:avLst/>
            <a:gdLst/>
            <a:ahLst/>
            <a:cxnLst/>
            <a:rect r="r" b="b" t="t" l="l"/>
            <a:pathLst>
              <a:path h="1027761" w="644686">
                <a:moveTo>
                  <a:pt x="644686" y="0"/>
                </a:moveTo>
                <a:lnTo>
                  <a:pt x="0" y="0"/>
                </a:lnTo>
                <a:lnTo>
                  <a:pt x="0" y="1027760"/>
                </a:lnTo>
                <a:lnTo>
                  <a:pt x="644686" y="1027760"/>
                </a:lnTo>
                <a:lnTo>
                  <a:pt x="64468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5812718" y="-49024"/>
            <a:ext cx="2654908" cy="3419671"/>
          </a:xfrm>
          <a:custGeom>
            <a:avLst/>
            <a:gdLst/>
            <a:ahLst/>
            <a:cxnLst/>
            <a:rect r="r" b="b" t="t" l="l"/>
            <a:pathLst>
              <a:path h="3419671" w="2654908">
                <a:moveTo>
                  <a:pt x="0" y="0"/>
                </a:moveTo>
                <a:lnTo>
                  <a:pt x="2654909" y="0"/>
                </a:lnTo>
                <a:lnTo>
                  <a:pt x="2654909" y="3419671"/>
                </a:lnTo>
                <a:lnTo>
                  <a:pt x="0" y="34196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180666" y="3167248"/>
            <a:ext cx="3655930" cy="2924744"/>
          </a:xfrm>
          <a:custGeom>
            <a:avLst/>
            <a:gdLst/>
            <a:ahLst/>
            <a:cxnLst/>
            <a:rect r="r" b="b" t="t" l="l"/>
            <a:pathLst>
              <a:path h="2924744" w="3655930">
                <a:moveTo>
                  <a:pt x="0" y="0"/>
                </a:moveTo>
                <a:lnTo>
                  <a:pt x="3655930" y="0"/>
                </a:lnTo>
                <a:lnTo>
                  <a:pt x="3655930" y="2924744"/>
                </a:lnTo>
                <a:lnTo>
                  <a:pt x="0" y="292474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028700" y="-252423"/>
            <a:ext cx="2322913" cy="1913235"/>
          </a:xfrm>
          <a:custGeom>
            <a:avLst/>
            <a:gdLst/>
            <a:ahLst/>
            <a:cxnLst/>
            <a:rect r="r" b="b" t="t" l="l"/>
            <a:pathLst>
              <a:path h="1913235" w="2322913">
                <a:moveTo>
                  <a:pt x="0" y="0"/>
                </a:moveTo>
                <a:lnTo>
                  <a:pt x="2322913" y="0"/>
                </a:lnTo>
                <a:lnTo>
                  <a:pt x="2322913" y="1913235"/>
                </a:lnTo>
                <a:lnTo>
                  <a:pt x="0" y="19132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3654097" y="4629620"/>
            <a:ext cx="2537238" cy="1462372"/>
          </a:xfrm>
          <a:custGeom>
            <a:avLst/>
            <a:gdLst/>
            <a:ahLst/>
            <a:cxnLst/>
            <a:rect r="r" b="b" t="t" l="l"/>
            <a:pathLst>
              <a:path h="1462372" w="2537238">
                <a:moveTo>
                  <a:pt x="0" y="0"/>
                </a:moveTo>
                <a:lnTo>
                  <a:pt x="2537238" y="0"/>
                </a:lnTo>
                <a:lnTo>
                  <a:pt x="2537238" y="1462372"/>
                </a:lnTo>
                <a:lnTo>
                  <a:pt x="0" y="146237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9" id="9"/>
          <p:cNvSpPr txBox="true"/>
          <p:nvPr/>
        </p:nvSpPr>
        <p:spPr>
          <a:xfrm rot="0">
            <a:off x="2475264" y="4390555"/>
            <a:ext cx="10912548" cy="4971292"/>
          </a:xfrm>
          <a:prstGeom prst="rect">
            <a:avLst/>
          </a:prstGeom>
        </p:spPr>
        <p:txBody>
          <a:bodyPr anchor="t" rtlCol="false" tIns="0" lIns="0" bIns="0" rIns="0">
            <a:spAutoFit/>
          </a:bodyPr>
          <a:lstStyle/>
          <a:p>
            <a:pPr algn="l" marL="902768" indent="-451384" lvl="1">
              <a:lnSpc>
                <a:spcPts val="4181"/>
              </a:lnSpc>
              <a:buAutoNum type="arabicPeriod" startAt="1"/>
            </a:pPr>
            <a:r>
              <a:rPr lang="en-US" b="true" sz="4181">
                <a:solidFill>
                  <a:srgbClr val="FEFAFA"/>
                </a:solidFill>
                <a:latin typeface="FF Providence Sans Bold"/>
                <a:ea typeface="FF Providence Sans Bold"/>
                <a:cs typeface="FF Providence Sans Bold"/>
                <a:sym typeface="FF Providence Sans Bold"/>
              </a:rPr>
              <a:t>Kelumpuhan Melalui Analisis</a:t>
            </a:r>
          </a:p>
          <a:p>
            <a:pPr algn="l" marL="902768" indent="-451384" lvl="1">
              <a:lnSpc>
                <a:spcPts val="4181"/>
              </a:lnSpc>
              <a:buAutoNum type="arabicPeriod" startAt="1"/>
            </a:pPr>
            <a:r>
              <a:rPr lang="en-US" b="true" sz="4181">
                <a:solidFill>
                  <a:srgbClr val="FEFAFA"/>
                </a:solidFill>
                <a:latin typeface="FF Providence Sans Bold"/>
                <a:ea typeface="FF Providence Sans Bold"/>
                <a:cs typeface="FF Providence Sans Bold"/>
                <a:sym typeface="FF Providence Sans Bold"/>
              </a:rPr>
              <a:t>Rasa Malas Secara Intelektual Karena Adanya Kemudahan Akses Data</a:t>
            </a:r>
          </a:p>
          <a:p>
            <a:pPr algn="l" marL="902768" indent="-451384" lvl="1">
              <a:lnSpc>
                <a:spcPts val="4181"/>
              </a:lnSpc>
              <a:buAutoNum type="arabicPeriod" startAt="1"/>
            </a:pPr>
            <a:r>
              <a:rPr lang="en-US" b="true" sz="4181">
                <a:solidFill>
                  <a:srgbClr val="FEFAFA"/>
                </a:solidFill>
                <a:latin typeface="FF Providence Sans Bold"/>
                <a:ea typeface="FF Providence Sans Bold"/>
                <a:cs typeface="FF Providence Sans Bold"/>
                <a:sym typeface="FF Providence Sans Bold"/>
              </a:rPr>
              <a:t>Adanya Konsumen Impulsif dan Ceroboh</a:t>
            </a:r>
          </a:p>
          <a:p>
            <a:pPr algn="l" marL="902768" indent="-451384" lvl="1">
              <a:lnSpc>
                <a:spcPts val="4181"/>
              </a:lnSpc>
              <a:buAutoNum type="arabicPeriod" startAt="1"/>
            </a:pPr>
            <a:r>
              <a:rPr lang="en-US" b="true" sz="4181">
                <a:solidFill>
                  <a:srgbClr val="FEFAFA"/>
                </a:solidFill>
                <a:latin typeface="FF Providence Sans Bold"/>
                <a:ea typeface="FF Providence Sans Bold"/>
                <a:cs typeface="FF Providence Sans Bold"/>
                <a:sym typeface="FF Providence Sans Bold"/>
              </a:rPr>
              <a:t>Sedikit Belajar Merupakan Hal Yang Bahaya</a:t>
            </a:r>
          </a:p>
          <a:p>
            <a:pPr algn="l">
              <a:lnSpc>
                <a:spcPts val="4181"/>
              </a:lnSpc>
            </a:pPr>
          </a:p>
          <a:p>
            <a:pPr algn="l">
              <a:lnSpc>
                <a:spcPts val="4181"/>
              </a:lnSpc>
            </a:pPr>
          </a:p>
        </p:txBody>
      </p:sp>
      <p:sp>
        <p:nvSpPr>
          <p:cNvPr name="TextBox 10" id="10"/>
          <p:cNvSpPr txBox="true"/>
          <p:nvPr/>
        </p:nvSpPr>
        <p:spPr>
          <a:xfrm rot="0">
            <a:off x="1028700" y="1249748"/>
            <a:ext cx="7691535" cy="2120900"/>
          </a:xfrm>
          <a:prstGeom prst="rect">
            <a:avLst/>
          </a:prstGeom>
        </p:spPr>
        <p:txBody>
          <a:bodyPr anchor="t" rtlCol="false" tIns="0" lIns="0" bIns="0" rIns="0">
            <a:spAutoFit/>
          </a:bodyPr>
          <a:lstStyle/>
          <a:p>
            <a:pPr algn="l">
              <a:lnSpc>
                <a:spcPts val="5499"/>
              </a:lnSpc>
            </a:pPr>
            <a:r>
              <a:rPr lang="en-US" sz="5499">
                <a:solidFill>
                  <a:srgbClr val="FEFAFA"/>
                </a:solidFill>
                <a:latin typeface="Rubik One"/>
                <a:ea typeface="Rubik One"/>
                <a:cs typeface="Rubik One"/>
                <a:sym typeface="Rubik One"/>
              </a:rPr>
              <a:t>ANCAMAN DI ERA DIGITAL</a:t>
            </a:r>
          </a:p>
          <a:p>
            <a:pPr algn="l">
              <a:lnSpc>
                <a:spcPts val="5499"/>
              </a:lnSpc>
            </a:pPr>
          </a:p>
        </p:txBody>
      </p:sp>
      <p:sp>
        <p:nvSpPr>
          <p:cNvPr name="Freeform 11" id="11"/>
          <p:cNvSpPr/>
          <p:nvPr/>
        </p:nvSpPr>
        <p:spPr>
          <a:xfrm flipH="false" flipV="false" rot="-9987448">
            <a:off x="7439366" y="8851352"/>
            <a:ext cx="1332913" cy="1837348"/>
          </a:xfrm>
          <a:custGeom>
            <a:avLst/>
            <a:gdLst/>
            <a:ahLst/>
            <a:cxnLst/>
            <a:rect r="r" b="b" t="t" l="l"/>
            <a:pathLst>
              <a:path h="1837348" w="1332913">
                <a:moveTo>
                  <a:pt x="0" y="0"/>
                </a:moveTo>
                <a:lnTo>
                  <a:pt x="1332913" y="0"/>
                </a:lnTo>
                <a:lnTo>
                  <a:pt x="1332913" y="1837348"/>
                </a:lnTo>
                <a:lnTo>
                  <a:pt x="0" y="183734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8854826" y="1179643"/>
            <a:ext cx="1669671" cy="962338"/>
          </a:xfrm>
          <a:custGeom>
            <a:avLst/>
            <a:gdLst/>
            <a:ahLst/>
            <a:cxnLst/>
            <a:rect r="r" b="b" t="t" l="l"/>
            <a:pathLst>
              <a:path h="962338" w="1669671">
                <a:moveTo>
                  <a:pt x="0" y="0"/>
                </a:moveTo>
                <a:lnTo>
                  <a:pt x="1669671" y="0"/>
                </a:lnTo>
                <a:lnTo>
                  <a:pt x="1669671" y="962338"/>
                </a:lnTo>
                <a:lnTo>
                  <a:pt x="0" y="96233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85AD2"/>
        </a:solidFill>
      </p:bgPr>
    </p:bg>
    <p:spTree>
      <p:nvGrpSpPr>
        <p:cNvPr id="1" name=""/>
        <p:cNvGrpSpPr/>
        <p:nvPr/>
      </p:nvGrpSpPr>
      <p:grpSpPr>
        <a:xfrm>
          <a:off x="0" y="0"/>
          <a:ext cx="0" cy="0"/>
          <a:chOff x="0" y="0"/>
          <a:chExt cx="0" cy="0"/>
        </a:xfrm>
      </p:grpSpPr>
      <p:sp>
        <p:nvSpPr>
          <p:cNvPr name="Freeform 2" id="2"/>
          <p:cNvSpPr/>
          <p:nvPr/>
        </p:nvSpPr>
        <p:spPr>
          <a:xfrm flipH="false" flipV="false" rot="0">
            <a:off x="-1368725" y="-4686309"/>
            <a:ext cx="23786443" cy="23786443"/>
          </a:xfrm>
          <a:custGeom>
            <a:avLst/>
            <a:gdLst/>
            <a:ahLst/>
            <a:cxnLst/>
            <a:rect r="r" b="b" t="t" l="l"/>
            <a:pathLst>
              <a:path h="23786443" w="23786443">
                <a:moveTo>
                  <a:pt x="0" y="0"/>
                </a:moveTo>
                <a:lnTo>
                  <a:pt x="23786443" y="0"/>
                </a:lnTo>
                <a:lnTo>
                  <a:pt x="23786443" y="23786443"/>
                </a:lnTo>
                <a:lnTo>
                  <a:pt x="0" y="23786443"/>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190083" y="651471"/>
            <a:ext cx="8390315" cy="8545692"/>
          </a:xfrm>
          <a:custGeom>
            <a:avLst/>
            <a:gdLst/>
            <a:ahLst/>
            <a:cxnLst/>
            <a:rect r="r" b="b" t="t" l="l"/>
            <a:pathLst>
              <a:path h="8545692" w="8390315">
                <a:moveTo>
                  <a:pt x="0" y="0"/>
                </a:moveTo>
                <a:lnTo>
                  <a:pt x="8390315" y="0"/>
                </a:lnTo>
                <a:lnTo>
                  <a:pt x="8390315" y="8545691"/>
                </a:lnTo>
                <a:lnTo>
                  <a:pt x="0" y="85456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707602" y="1360678"/>
            <a:ext cx="4942725" cy="5846234"/>
          </a:xfrm>
          <a:custGeom>
            <a:avLst/>
            <a:gdLst/>
            <a:ahLst/>
            <a:cxnLst/>
            <a:rect r="r" b="b" t="t" l="l"/>
            <a:pathLst>
              <a:path h="5846234" w="4942725">
                <a:moveTo>
                  <a:pt x="0" y="0"/>
                </a:moveTo>
                <a:lnTo>
                  <a:pt x="4942725" y="0"/>
                </a:lnTo>
                <a:lnTo>
                  <a:pt x="4942725" y="5846235"/>
                </a:lnTo>
                <a:lnTo>
                  <a:pt x="0" y="58462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269095" y="5940875"/>
            <a:ext cx="3275203" cy="3317425"/>
          </a:xfrm>
          <a:custGeom>
            <a:avLst/>
            <a:gdLst/>
            <a:ahLst/>
            <a:cxnLst/>
            <a:rect r="r" b="b" t="t" l="l"/>
            <a:pathLst>
              <a:path h="3317425" w="3275203">
                <a:moveTo>
                  <a:pt x="0" y="0"/>
                </a:moveTo>
                <a:lnTo>
                  <a:pt x="3275203" y="0"/>
                </a:lnTo>
                <a:lnTo>
                  <a:pt x="3275203" y="3317425"/>
                </a:lnTo>
                <a:lnTo>
                  <a:pt x="0" y="331742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5573541" y="7599588"/>
            <a:ext cx="2861671" cy="2356976"/>
          </a:xfrm>
          <a:custGeom>
            <a:avLst/>
            <a:gdLst/>
            <a:ahLst/>
            <a:cxnLst/>
            <a:rect r="r" b="b" t="t" l="l"/>
            <a:pathLst>
              <a:path h="2356976" w="2861671">
                <a:moveTo>
                  <a:pt x="0" y="0"/>
                </a:moveTo>
                <a:lnTo>
                  <a:pt x="2861671" y="0"/>
                </a:lnTo>
                <a:lnTo>
                  <a:pt x="2861671" y="2356976"/>
                </a:lnTo>
                <a:lnTo>
                  <a:pt x="0" y="235697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7888140" y="828170"/>
            <a:ext cx="1847820" cy="1065016"/>
          </a:xfrm>
          <a:custGeom>
            <a:avLst/>
            <a:gdLst/>
            <a:ahLst/>
            <a:cxnLst/>
            <a:rect r="r" b="b" t="t" l="l"/>
            <a:pathLst>
              <a:path h="1065016" w="1847820">
                <a:moveTo>
                  <a:pt x="0" y="0"/>
                </a:moveTo>
                <a:lnTo>
                  <a:pt x="1847820" y="0"/>
                </a:lnTo>
                <a:lnTo>
                  <a:pt x="1847820" y="1065016"/>
                </a:lnTo>
                <a:lnTo>
                  <a:pt x="0" y="10650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896994" y="1893186"/>
            <a:ext cx="705833" cy="913431"/>
          </a:xfrm>
          <a:custGeom>
            <a:avLst/>
            <a:gdLst/>
            <a:ahLst/>
            <a:cxnLst/>
            <a:rect r="r" b="b" t="t" l="l"/>
            <a:pathLst>
              <a:path h="913431" w="705833">
                <a:moveTo>
                  <a:pt x="0" y="0"/>
                </a:moveTo>
                <a:lnTo>
                  <a:pt x="705833" y="0"/>
                </a:lnTo>
                <a:lnTo>
                  <a:pt x="705833" y="913432"/>
                </a:lnTo>
                <a:lnTo>
                  <a:pt x="0" y="91343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15573541" y="-1570028"/>
            <a:ext cx="2396871" cy="4114800"/>
          </a:xfrm>
          <a:custGeom>
            <a:avLst/>
            <a:gdLst/>
            <a:ahLst/>
            <a:cxnLst/>
            <a:rect r="r" b="b" t="t" l="l"/>
            <a:pathLst>
              <a:path h="4114800" w="2396871">
                <a:moveTo>
                  <a:pt x="0" y="0"/>
                </a:moveTo>
                <a:lnTo>
                  <a:pt x="2396871" y="0"/>
                </a:lnTo>
                <a:lnTo>
                  <a:pt x="2396871"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0" id="10"/>
          <p:cNvSpPr txBox="true"/>
          <p:nvPr/>
        </p:nvSpPr>
        <p:spPr>
          <a:xfrm rot="0">
            <a:off x="8912145" y="3533425"/>
            <a:ext cx="7233717" cy="3153475"/>
          </a:xfrm>
          <a:prstGeom prst="rect">
            <a:avLst/>
          </a:prstGeom>
        </p:spPr>
        <p:txBody>
          <a:bodyPr anchor="t" rtlCol="false" tIns="0" lIns="0" bIns="0" rIns="0">
            <a:spAutoFit/>
          </a:bodyPr>
          <a:lstStyle/>
          <a:p>
            <a:pPr algn="l" marL="728828" indent="-364414" lvl="1">
              <a:lnSpc>
                <a:spcPts val="3375"/>
              </a:lnSpc>
              <a:buAutoNum type="arabicPeriod" startAt="1"/>
            </a:pPr>
            <a:r>
              <a:rPr lang="en-US" b="true" sz="3375">
                <a:solidFill>
                  <a:srgbClr val="000000"/>
                </a:solidFill>
                <a:latin typeface="FF Providence Sans Bold"/>
                <a:ea typeface="FF Providence Sans Bold"/>
                <a:cs typeface="FF Providence Sans Bold"/>
                <a:sym typeface="FF Providence Sans Bold"/>
              </a:rPr>
              <a:t>Mengasah Hard Skill</a:t>
            </a:r>
          </a:p>
          <a:p>
            <a:pPr algn="l" marL="728828" indent="-364414" lvl="1">
              <a:lnSpc>
                <a:spcPts val="3375"/>
              </a:lnSpc>
              <a:buAutoNum type="arabicPeriod" startAt="1"/>
            </a:pPr>
            <a:r>
              <a:rPr lang="en-US" b="true" sz="3375">
                <a:solidFill>
                  <a:srgbClr val="000000"/>
                </a:solidFill>
                <a:latin typeface="FF Providence Sans Bold"/>
                <a:ea typeface="FF Providence Sans Bold"/>
                <a:cs typeface="FF Providence Sans Bold"/>
                <a:sym typeface="FF Providence Sans Bold"/>
              </a:rPr>
              <a:t>Memperkaya Soft Skill</a:t>
            </a:r>
          </a:p>
          <a:p>
            <a:pPr algn="l" marL="728828" indent="-364414" lvl="1">
              <a:lnSpc>
                <a:spcPts val="3375"/>
              </a:lnSpc>
              <a:buAutoNum type="arabicPeriod" startAt="1"/>
            </a:pPr>
            <a:r>
              <a:rPr lang="en-US" b="true" sz="3375">
                <a:solidFill>
                  <a:srgbClr val="000000"/>
                </a:solidFill>
                <a:latin typeface="FF Providence Sans Bold"/>
                <a:ea typeface="FF Providence Sans Bold"/>
                <a:cs typeface="FF Providence Sans Bold"/>
                <a:sym typeface="FF Providence Sans Bold"/>
              </a:rPr>
              <a:t>Memilih Tempat Pendidikan Yang Tepat</a:t>
            </a:r>
          </a:p>
          <a:p>
            <a:pPr algn="l" marL="728828" indent="-364414" lvl="1">
              <a:lnSpc>
                <a:spcPts val="3375"/>
              </a:lnSpc>
              <a:buAutoNum type="arabicPeriod" startAt="1"/>
            </a:pPr>
            <a:r>
              <a:rPr lang="en-US" b="true" sz="3375">
                <a:solidFill>
                  <a:srgbClr val="000000"/>
                </a:solidFill>
                <a:latin typeface="FF Providence Sans Bold"/>
                <a:ea typeface="FF Providence Sans Bold"/>
                <a:cs typeface="FF Providence Sans Bold"/>
                <a:sym typeface="FF Providence Sans Bold"/>
              </a:rPr>
              <a:t>Menguasai Bahasa Asing</a:t>
            </a:r>
          </a:p>
          <a:p>
            <a:pPr algn="l" marL="728828" indent="-364414" lvl="1">
              <a:lnSpc>
                <a:spcPts val="3375"/>
              </a:lnSpc>
              <a:buAutoNum type="arabicPeriod" startAt="1"/>
            </a:pPr>
            <a:r>
              <a:rPr lang="en-US" b="true" sz="3375">
                <a:solidFill>
                  <a:srgbClr val="000000"/>
                </a:solidFill>
                <a:latin typeface="FF Providence Sans Bold"/>
                <a:ea typeface="FF Providence Sans Bold"/>
                <a:cs typeface="FF Providence Sans Bold"/>
                <a:sym typeface="FF Providence Sans Bold"/>
              </a:rPr>
              <a:t>Mencari Pengalaman</a:t>
            </a:r>
          </a:p>
          <a:p>
            <a:pPr algn="l">
              <a:lnSpc>
                <a:spcPts val="3375"/>
              </a:lnSpc>
            </a:pPr>
          </a:p>
        </p:txBody>
      </p:sp>
      <p:sp>
        <p:nvSpPr>
          <p:cNvPr name="TextBox 11" id="11"/>
          <p:cNvSpPr txBox="true"/>
          <p:nvPr/>
        </p:nvSpPr>
        <p:spPr>
          <a:xfrm rot="0">
            <a:off x="9346681" y="1455928"/>
            <a:ext cx="6364644" cy="2427278"/>
          </a:xfrm>
          <a:prstGeom prst="rect">
            <a:avLst/>
          </a:prstGeom>
        </p:spPr>
        <p:txBody>
          <a:bodyPr anchor="t" rtlCol="false" tIns="0" lIns="0" bIns="0" rIns="0">
            <a:spAutoFit/>
          </a:bodyPr>
          <a:lstStyle/>
          <a:p>
            <a:pPr algn="ctr">
              <a:lnSpc>
                <a:spcPts val="4749"/>
              </a:lnSpc>
            </a:pPr>
            <a:r>
              <a:rPr lang="en-US" sz="4749">
                <a:solidFill>
                  <a:srgbClr val="000000"/>
                </a:solidFill>
                <a:latin typeface="Rubik One"/>
                <a:ea typeface="Rubik One"/>
                <a:cs typeface="Rubik One"/>
                <a:sym typeface="Rubik One"/>
              </a:rPr>
              <a:t>CARA MENGHADAPI ERA DIGITAL</a:t>
            </a:r>
          </a:p>
          <a:p>
            <a:pPr algn="ctr">
              <a:lnSpc>
                <a:spcPts val="4749"/>
              </a:lnSpc>
            </a:pPr>
          </a:p>
        </p:txBody>
      </p:sp>
      <p:sp>
        <p:nvSpPr>
          <p:cNvPr name="Freeform 12" id="12"/>
          <p:cNvSpPr/>
          <p:nvPr/>
        </p:nvSpPr>
        <p:spPr>
          <a:xfrm flipH="false" flipV="false" rot="0">
            <a:off x="7663932" y="9625266"/>
            <a:ext cx="2296236" cy="1323467"/>
          </a:xfrm>
          <a:custGeom>
            <a:avLst/>
            <a:gdLst/>
            <a:ahLst/>
            <a:cxnLst/>
            <a:rect r="r" b="b" t="t" l="l"/>
            <a:pathLst>
              <a:path h="1323467" w="2296236">
                <a:moveTo>
                  <a:pt x="0" y="0"/>
                </a:moveTo>
                <a:lnTo>
                  <a:pt x="2296236" y="0"/>
                </a:lnTo>
                <a:lnTo>
                  <a:pt x="2296236" y="1323468"/>
                </a:lnTo>
                <a:lnTo>
                  <a:pt x="0" y="132346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DAGVBH1eHRQ</dc:identifier>
  <dcterms:modified xsi:type="dcterms:W3CDTF">2011-08-01T06:04:30Z</dcterms:modified>
  <cp:revision>1</cp:revision>
  <dc:title>PERKEMBANGAN</dc:title>
</cp:coreProperties>
</file>