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Abril Fatface" panose="020B0604020202020204" charset="0"/>
      <p:regular r:id="rId17"/>
    </p:embeddedFont>
    <p:embeddedFont>
      <p:font typeface="Rubik Italics" panose="020B0604020202020204" charset="-79"/>
      <p:regular r:id="rId18"/>
    </p:embeddedFont>
    <p:embeddedFont>
      <p:font typeface="Rubik" panose="020B0604020202020204" charset="-79"/>
      <p:regular r:id="rId19"/>
    </p:embeddedFont>
    <p:embeddedFont>
      <p:font typeface="Rubik Bold" panose="020B0604020202020204" charset="-79"/>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jpe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jpe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svg"/><Relationship Id="rId7" Type="http://schemas.openxmlformats.org/officeDocument/2006/relationships/image" Target="../media/image36.svg"/><Relationship Id="rId12" Type="http://schemas.openxmlformats.org/officeDocument/2006/relationships/hyperlink" Target="https://kmp.im/app6"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hyperlink" Target="https://www.kompas.com/stori/read/2022/07/25/130708679/gerakan-ekonomi-assaat-dan-kegagalannya" TargetMode="External"/><Relationship Id="rId5" Type="http://schemas.openxmlformats.org/officeDocument/2006/relationships/image" Target="../media/image2.sv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svg"/><Relationship Id="rId7" Type="http://schemas.openxmlformats.org/officeDocument/2006/relationships/image" Target="../media/image36.svg"/><Relationship Id="rId12" Type="http://schemas.openxmlformats.org/officeDocument/2006/relationships/hyperlink" Target="https://esi.kemdikbud.go.id/wiki/Konferensi_Meja_Bundar"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hyperlink" Target="https://esi.kemdikbud.go.id/wiki/Kabinet_Djuanda_(Zaken_Kabinet)" TargetMode="External"/><Relationship Id="rId5" Type="http://schemas.openxmlformats.org/officeDocument/2006/relationships/image" Target="../media/image2.svg"/><Relationship Id="rId10"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4.svg"/><Relationship Id="rId7" Type="http://schemas.openxmlformats.org/officeDocument/2006/relationships/image" Target="../media/image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svg"/><Relationship Id="rId10" Type="http://schemas.openxmlformats.org/officeDocument/2006/relationships/image" Target="../media/image7.svg"/><Relationship Id="rId4" Type="http://schemas.openxmlformats.org/officeDocument/2006/relationships/image" Target="../media/image10.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6.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14.sv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svg"/><Relationship Id="rId7" Type="http://schemas.openxmlformats.org/officeDocument/2006/relationships/image" Target="../media/image5.svg"/><Relationship Id="rId12"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19.svg"/><Relationship Id="rId10"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6.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id.wikipedia.org/wiki/Pemilu_di_Indonesia" TargetMode="External"/><Relationship Id="rId18" Type="http://schemas.openxmlformats.org/officeDocument/2006/relationships/hyperlink" Target="https://id.wikipedia.org/wiki/Dewan_Perwakilan_Rakyat_Republik_Indonesia" TargetMode="External"/><Relationship Id="rId3" Type="http://schemas.openxmlformats.org/officeDocument/2006/relationships/image" Target="../media/image16.svg"/><Relationship Id="rId7" Type="http://schemas.openxmlformats.org/officeDocument/2006/relationships/image" Target="../media/image5.svg"/><Relationship Id="rId12" Type="http://schemas.openxmlformats.org/officeDocument/2006/relationships/hyperlink" Target="https://id.wikipedia.org/wiki/Pemilihan_umum" TargetMode="External"/><Relationship Id="rId17" Type="http://schemas.openxmlformats.org/officeDocument/2006/relationships/hyperlink" Target="https://id.wikipedia.org/wiki/Negara_Islam_Indonesia" TargetMode="External"/><Relationship Id="rId2" Type="http://schemas.openxmlformats.org/officeDocument/2006/relationships/image" Target="../media/image10.png"/><Relationship Id="rId16" Type="http://schemas.openxmlformats.org/officeDocument/2006/relationships/hyperlink" Target="https://id.wikipedia.org/wiki/Demokrasi"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19.svg"/><Relationship Id="rId15" Type="http://schemas.openxmlformats.org/officeDocument/2006/relationships/hyperlink" Target="https://id.wikipedia.org/wiki/1955" TargetMode="External"/><Relationship Id="rId10" Type="http://schemas.openxmlformats.org/officeDocument/2006/relationships/image" Target="../media/image15.jpeg"/><Relationship Id="rId4" Type="http://schemas.openxmlformats.org/officeDocument/2006/relationships/image" Target="../media/image12.png"/><Relationship Id="rId9" Type="http://schemas.openxmlformats.org/officeDocument/2006/relationships/image" Target="../media/image9.svg"/><Relationship Id="rId14" Type="http://schemas.openxmlformats.org/officeDocument/2006/relationships/hyperlink" Target="https://id.wikipedia.org/wiki/Indonesi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5.svg"/><Relationship Id="rId4" Type="http://schemas.openxmlformats.org/officeDocument/2006/relationships/image" Target="../media/image17.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svg"/><Relationship Id="rId7" Type="http://schemas.openxmlformats.org/officeDocument/2006/relationships/image" Target="../media/image3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svg"/><Relationship Id="rId10" Type="http://schemas.openxmlformats.org/officeDocument/2006/relationships/image" Target="../media/image36.svg"/><Relationship Id="rId4" Type="http://schemas.openxmlformats.org/officeDocument/2006/relationships/image" Target="../media/image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0" y="0"/>
            <a:ext cx="5224387" cy="5407058"/>
          </a:xfrm>
          <a:custGeom>
            <a:avLst/>
            <a:gdLst/>
            <a:ahLst/>
            <a:cxnLst/>
            <a:rect l="l" t="t" r="r" b="b"/>
            <a:pathLst>
              <a:path w="5224387" h="5407058">
                <a:moveTo>
                  <a:pt x="0" y="0"/>
                </a:moveTo>
                <a:lnTo>
                  <a:pt x="5224387" y="0"/>
                </a:lnTo>
                <a:lnTo>
                  <a:pt x="5224387" y="5407058"/>
                </a:lnTo>
                <a:lnTo>
                  <a:pt x="0" y="54070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132405">
            <a:off x="14920848" y="2276727"/>
            <a:ext cx="2639069" cy="4091579"/>
          </a:xfrm>
          <a:custGeom>
            <a:avLst/>
            <a:gdLst/>
            <a:ahLst/>
            <a:cxnLst/>
            <a:rect l="l" t="t" r="r" b="b"/>
            <a:pathLst>
              <a:path w="2639069" h="4091579">
                <a:moveTo>
                  <a:pt x="0" y="0"/>
                </a:moveTo>
                <a:lnTo>
                  <a:pt x="2639068" y="0"/>
                </a:lnTo>
                <a:lnTo>
                  <a:pt x="2639068" y="4091580"/>
                </a:lnTo>
                <a:lnTo>
                  <a:pt x="0" y="4091580"/>
                </a:lnTo>
                <a:lnTo>
                  <a:pt x="0" y="0"/>
                </a:lnTo>
                <a:close/>
              </a:path>
            </a:pathLst>
          </a:custGeom>
          <a:blipFill>
            <a:blip r:embed="rId4"/>
            <a:stretch>
              <a:fillRect/>
            </a:stretch>
          </a:blipFill>
        </p:spPr>
      </p:sp>
      <p:sp>
        <p:nvSpPr>
          <p:cNvPr id="4" name="Freeform 4"/>
          <p:cNvSpPr/>
          <p:nvPr/>
        </p:nvSpPr>
        <p:spPr>
          <a:xfrm rot="1952604">
            <a:off x="15939766" y="3539725"/>
            <a:ext cx="2639069" cy="4091579"/>
          </a:xfrm>
          <a:custGeom>
            <a:avLst/>
            <a:gdLst/>
            <a:ahLst/>
            <a:cxnLst/>
            <a:rect l="l" t="t" r="r" b="b"/>
            <a:pathLst>
              <a:path w="2639069" h="4091579">
                <a:moveTo>
                  <a:pt x="0" y="0"/>
                </a:moveTo>
                <a:lnTo>
                  <a:pt x="2639068" y="0"/>
                </a:lnTo>
                <a:lnTo>
                  <a:pt x="2639068" y="4091579"/>
                </a:lnTo>
                <a:lnTo>
                  <a:pt x="0" y="4091579"/>
                </a:lnTo>
                <a:lnTo>
                  <a:pt x="0" y="0"/>
                </a:lnTo>
                <a:close/>
              </a:path>
            </a:pathLst>
          </a:custGeom>
          <a:blipFill>
            <a:blip r:embed="rId4"/>
            <a:stretch>
              <a:fillRect/>
            </a:stretch>
          </a:blipFill>
        </p:spPr>
      </p:sp>
      <p:sp>
        <p:nvSpPr>
          <p:cNvPr id="5" name="Freeform 5"/>
          <p:cNvSpPr/>
          <p:nvPr/>
        </p:nvSpPr>
        <p:spPr>
          <a:xfrm>
            <a:off x="11185505" y="7199351"/>
            <a:ext cx="7315200" cy="3270845"/>
          </a:xfrm>
          <a:custGeom>
            <a:avLst/>
            <a:gdLst/>
            <a:ahLst/>
            <a:cxnLst/>
            <a:rect l="l" t="t" r="r" b="b"/>
            <a:pathLst>
              <a:path w="7315200" h="3270845">
                <a:moveTo>
                  <a:pt x="0" y="0"/>
                </a:moveTo>
                <a:lnTo>
                  <a:pt x="7315200" y="0"/>
                </a:lnTo>
                <a:lnTo>
                  <a:pt x="7315200" y="3270845"/>
                </a:lnTo>
                <a:lnTo>
                  <a:pt x="0" y="327084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4494588">
            <a:off x="7992480" y="8370073"/>
            <a:ext cx="2727250" cy="2613201"/>
          </a:xfrm>
          <a:custGeom>
            <a:avLst/>
            <a:gdLst/>
            <a:ahLst/>
            <a:cxnLst/>
            <a:rect l="l" t="t" r="r" b="b"/>
            <a:pathLst>
              <a:path w="2727250" h="2613201">
                <a:moveTo>
                  <a:pt x="0" y="0"/>
                </a:moveTo>
                <a:lnTo>
                  <a:pt x="2727249" y="0"/>
                </a:lnTo>
                <a:lnTo>
                  <a:pt x="2727249" y="2613201"/>
                </a:lnTo>
                <a:lnTo>
                  <a:pt x="0" y="26132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4826226">
            <a:off x="1968160" y="397676"/>
            <a:ext cx="2727250" cy="2613201"/>
          </a:xfrm>
          <a:custGeom>
            <a:avLst/>
            <a:gdLst/>
            <a:ahLst/>
            <a:cxnLst/>
            <a:rect l="l" t="t" r="r" b="b"/>
            <a:pathLst>
              <a:path w="2727250" h="2613201">
                <a:moveTo>
                  <a:pt x="0" y="0"/>
                </a:moveTo>
                <a:lnTo>
                  <a:pt x="2727250" y="0"/>
                </a:lnTo>
                <a:lnTo>
                  <a:pt x="2727250" y="2613201"/>
                </a:lnTo>
                <a:lnTo>
                  <a:pt x="0" y="26132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2371168" y="8367547"/>
            <a:ext cx="3840103" cy="2618252"/>
          </a:xfrm>
          <a:custGeom>
            <a:avLst/>
            <a:gdLst/>
            <a:ahLst/>
            <a:cxnLst/>
            <a:rect l="l" t="t" r="r" b="b"/>
            <a:pathLst>
              <a:path w="3840103" h="2618252">
                <a:moveTo>
                  <a:pt x="0" y="0"/>
                </a:moveTo>
                <a:lnTo>
                  <a:pt x="3840103" y="0"/>
                </a:lnTo>
                <a:lnTo>
                  <a:pt x="3840103" y="2618253"/>
                </a:lnTo>
                <a:lnTo>
                  <a:pt x="0" y="261825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flipH="1" flipV="1">
            <a:off x="16367948" y="-280426"/>
            <a:ext cx="3840103" cy="2618252"/>
          </a:xfrm>
          <a:custGeom>
            <a:avLst/>
            <a:gdLst/>
            <a:ahLst/>
            <a:cxnLst/>
            <a:rect l="l" t="t" r="r" b="b"/>
            <a:pathLst>
              <a:path w="3840103" h="2618252">
                <a:moveTo>
                  <a:pt x="3840104" y="2618252"/>
                </a:moveTo>
                <a:lnTo>
                  <a:pt x="0" y="2618252"/>
                </a:lnTo>
                <a:lnTo>
                  <a:pt x="0" y="0"/>
                </a:lnTo>
                <a:lnTo>
                  <a:pt x="3840104" y="0"/>
                </a:lnTo>
                <a:lnTo>
                  <a:pt x="3840104" y="2618252"/>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2612194" y="6341800"/>
            <a:ext cx="4619535" cy="2595592"/>
          </a:xfrm>
          <a:custGeom>
            <a:avLst/>
            <a:gdLst/>
            <a:ahLst/>
            <a:cxnLst/>
            <a:rect l="l" t="t" r="r" b="b"/>
            <a:pathLst>
              <a:path w="4619535" h="2595592">
                <a:moveTo>
                  <a:pt x="0" y="0"/>
                </a:moveTo>
                <a:lnTo>
                  <a:pt x="4619535" y="0"/>
                </a:lnTo>
                <a:lnTo>
                  <a:pt x="4619535" y="2595592"/>
                </a:lnTo>
                <a:lnTo>
                  <a:pt x="0" y="2595592"/>
                </a:lnTo>
                <a:lnTo>
                  <a:pt x="0" y="0"/>
                </a:lnTo>
                <a:close/>
              </a:path>
            </a:pathLst>
          </a:custGeom>
          <a:blipFill>
            <a:blip r:embed="rId11"/>
            <a:stretch>
              <a:fillRect/>
            </a:stretch>
          </a:blipFill>
        </p:spPr>
      </p:sp>
      <p:sp>
        <p:nvSpPr>
          <p:cNvPr id="11" name="Freeform 11"/>
          <p:cNvSpPr/>
          <p:nvPr/>
        </p:nvSpPr>
        <p:spPr>
          <a:xfrm>
            <a:off x="11768288" y="6432947"/>
            <a:ext cx="3812311" cy="2413298"/>
          </a:xfrm>
          <a:custGeom>
            <a:avLst/>
            <a:gdLst/>
            <a:ahLst/>
            <a:cxnLst/>
            <a:rect l="l" t="t" r="r" b="b"/>
            <a:pathLst>
              <a:path w="3812311" h="2413298">
                <a:moveTo>
                  <a:pt x="0" y="0"/>
                </a:moveTo>
                <a:lnTo>
                  <a:pt x="3812311" y="0"/>
                </a:lnTo>
                <a:lnTo>
                  <a:pt x="3812311" y="2413298"/>
                </a:lnTo>
                <a:lnTo>
                  <a:pt x="0" y="2413298"/>
                </a:lnTo>
                <a:lnTo>
                  <a:pt x="0" y="0"/>
                </a:lnTo>
                <a:close/>
              </a:path>
            </a:pathLst>
          </a:custGeom>
          <a:blipFill>
            <a:blip r:embed="rId12"/>
            <a:stretch>
              <a:fillRect/>
            </a:stretch>
          </a:blipFill>
        </p:spPr>
      </p:sp>
      <p:sp>
        <p:nvSpPr>
          <p:cNvPr id="12" name="Freeform 12"/>
          <p:cNvSpPr/>
          <p:nvPr/>
        </p:nvSpPr>
        <p:spPr>
          <a:xfrm>
            <a:off x="6691733" y="5832679"/>
            <a:ext cx="5328743" cy="3425621"/>
          </a:xfrm>
          <a:custGeom>
            <a:avLst/>
            <a:gdLst/>
            <a:ahLst/>
            <a:cxnLst/>
            <a:rect l="l" t="t" r="r" b="b"/>
            <a:pathLst>
              <a:path w="5328743" h="3425621">
                <a:moveTo>
                  <a:pt x="0" y="0"/>
                </a:moveTo>
                <a:lnTo>
                  <a:pt x="5328743" y="0"/>
                </a:lnTo>
                <a:lnTo>
                  <a:pt x="5328743" y="3425621"/>
                </a:lnTo>
                <a:lnTo>
                  <a:pt x="0" y="3425621"/>
                </a:lnTo>
                <a:lnTo>
                  <a:pt x="0" y="0"/>
                </a:lnTo>
                <a:close/>
              </a:path>
            </a:pathLst>
          </a:custGeom>
          <a:blipFill>
            <a:blip r:embed="rId13"/>
            <a:stretch>
              <a:fillRect/>
            </a:stretch>
          </a:blipFill>
        </p:spPr>
      </p:sp>
      <p:sp>
        <p:nvSpPr>
          <p:cNvPr id="13" name="TextBox 13"/>
          <p:cNvSpPr txBox="1"/>
          <p:nvPr/>
        </p:nvSpPr>
        <p:spPr>
          <a:xfrm>
            <a:off x="2877210" y="3035141"/>
            <a:ext cx="12957789" cy="2708102"/>
          </a:xfrm>
          <a:prstGeom prst="rect">
            <a:avLst/>
          </a:prstGeom>
        </p:spPr>
        <p:txBody>
          <a:bodyPr lIns="0" tIns="0" rIns="0" bIns="0" rtlCol="0" anchor="t">
            <a:spAutoFit/>
          </a:bodyPr>
          <a:lstStyle/>
          <a:p>
            <a:pPr algn="ctr">
              <a:lnSpc>
                <a:spcPts val="7022"/>
              </a:lnSpc>
              <a:spcBef>
                <a:spcPct val="0"/>
              </a:spcBef>
            </a:pPr>
            <a:r>
              <a:rPr lang="en-US" sz="7022">
                <a:solidFill>
                  <a:srgbClr val="3A210A"/>
                </a:solidFill>
                <a:latin typeface="Abril Fatface"/>
                <a:ea typeface="Abril Fatface"/>
                <a:cs typeface="Abril Fatface"/>
                <a:sym typeface="Abril Fatface"/>
              </a:rPr>
              <a:t>KEHIDUPAN POLITIK DAN EKONOMI PADA MASA DEMOKRASI LIBERAL</a:t>
            </a:r>
          </a:p>
        </p:txBody>
      </p:sp>
      <p:sp>
        <p:nvSpPr>
          <p:cNvPr id="14" name="TextBox 14"/>
          <p:cNvSpPr txBox="1"/>
          <p:nvPr/>
        </p:nvSpPr>
        <p:spPr>
          <a:xfrm>
            <a:off x="3829149" y="2017027"/>
            <a:ext cx="6481426" cy="503804"/>
          </a:xfrm>
          <a:prstGeom prst="rect">
            <a:avLst/>
          </a:prstGeom>
        </p:spPr>
        <p:txBody>
          <a:bodyPr lIns="0" tIns="0" rIns="0" bIns="0" rtlCol="0" anchor="t">
            <a:spAutoFit/>
          </a:bodyPr>
          <a:lstStyle/>
          <a:p>
            <a:pPr algn="l">
              <a:lnSpc>
                <a:spcPts val="3709"/>
              </a:lnSpc>
              <a:spcBef>
                <a:spcPct val="0"/>
              </a:spcBef>
            </a:pPr>
            <a:r>
              <a:rPr lang="en-US" sz="3709" b="1">
                <a:solidFill>
                  <a:srgbClr val="3A210A"/>
                </a:solidFill>
                <a:latin typeface="Rubik Bold"/>
                <a:ea typeface="Rubik Bold"/>
                <a:cs typeface="Rubik Bold"/>
                <a:sym typeface="Rubik Bold"/>
              </a:rPr>
              <a:t>SEJARAH XII</a:t>
            </a:r>
          </a:p>
        </p:txBody>
      </p:sp>
      <p:sp>
        <p:nvSpPr>
          <p:cNvPr id="15" name="Freeform 15"/>
          <p:cNvSpPr/>
          <p:nvPr/>
        </p:nvSpPr>
        <p:spPr>
          <a:xfrm>
            <a:off x="11185505" y="7210822"/>
            <a:ext cx="7315200" cy="3270845"/>
          </a:xfrm>
          <a:custGeom>
            <a:avLst/>
            <a:gdLst/>
            <a:ahLst/>
            <a:cxnLst/>
            <a:rect l="l" t="t" r="r" b="b"/>
            <a:pathLst>
              <a:path w="7315200" h="3270845">
                <a:moveTo>
                  <a:pt x="0" y="0"/>
                </a:moveTo>
                <a:lnTo>
                  <a:pt x="7315200" y="0"/>
                </a:lnTo>
                <a:lnTo>
                  <a:pt x="7315200" y="3270845"/>
                </a:lnTo>
                <a:lnTo>
                  <a:pt x="0" y="327084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1884839" y="-350"/>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5769643"/>
            <a:ext cx="4364743" cy="4517357"/>
          </a:xfrm>
          <a:custGeom>
            <a:avLst/>
            <a:gdLst/>
            <a:ahLst/>
            <a:cxnLst/>
            <a:rect l="l" t="t" r="r" b="b"/>
            <a:pathLst>
              <a:path w="4364743" h="4517357">
                <a:moveTo>
                  <a:pt x="0" y="4517357"/>
                </a:moveTo>
                <a:lnTo>
                  <a:pt x="4364743" y="4517357"/>
                </a:lnTo>
                <a:lnTo>
                  <a:pt x="4364743" y="0"/>
                </a:lnTo>
                <a:lnTo>
                  <a:pt x="0" y="0"/>
                </a:lnTo>
                <a:lnTo>
                  <a:pt x="0" y="4517357"/>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3072722" y="5572660"/>
            <a:ext cx="1283458" cy="1665995"/>
          </a:xfrm>
          <a:custGeom>
            <a:avLst/>
            <a:gdLst/>
            <a:ahLst/>
            <a:cxnLst/>
            <a:rect l="l" t="t" r="r" b="b"/>
            <a:pathLst>
              <a:path w="1283458" h="1665995">
                <a:moveTo>
                  <a:pt x="0" y="0"/>
                </a:moveTo>
                <a:lnTo>
                  <a:pt x="1283458" y="0"/>
                </a:lnTo>
                <a:lnTo>
                  <a:pt x="1283458" y="1665995"/>
                </a:lnTo>
                <a:lnTo>
                  <a:pt x="0" y="166599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997909" y="8028322"/>
            <a:ext cx="4522781" cy="1710472"/>
          </a:xfrm>
          <a:custGeom>
            <a:avLst/>
            <a:gdLst/>
            <a:ahLst/>
            <a:cxnLst/>
            <a:rect l="l" t="t" r="r" b="b"/>
            <a:pathLst>
              <a:path w="4522781" h="1710472">
                <a:moveTo>
                  <a:pt x="4522782" y="0"/>
                </a:moveTo>
                <a:lnTo>
                  <a:pt x="0" y="0"/>
                </a:lnTo>
                <a:lnTo>
                  <a:pt x="0" y="1710471"/>
                </a:lnTo>
                <a:lnTo>
                  <a:pt x="4522782" y="1710471"/>
                </a:lnTo>
                <a:lnTo>
                  <a:pt x="4522782"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V="1">
            <a:off x="-1018281" y="548207"/>
            <a:ext cx="4522781" cy="1710472"/>
          </a:xfrm>
          <a:custGeom>
            <a:avLst/>
            <a:gdLst/>
            <a:ahLst/>
            <a:cxnLst/>
            <a:rect l="l" t="t" r="r" b="b"/>
            <a:pathLst>
              <a:path w="4522781" h="1710472">
                <a:moveTo>
                  <a:pt x="0" y="1710471"/>
                </a:moveTo>
                <a:lnTo>
                  <a:pt x="4522782" y="1710471"/>
                </a:lnTo>
                <a:lnTo>
                  <a:pt x="4522782" y="0"/>
                </a:lnTo>
                <a:lnTo>
                  <a:pt x="0" y="0"/>
                </a:lnTo>
                <a:lnTo>
                  <a:pt x="0" y="171047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334699" y="1403442"/>
            <a:ext cx="4088927" cy="5106073"/>
          </a:xfrm>
          <a:custGeom>
            <a:avLst/>
            <a:gdLst/>
            <a:ahLst/>
            <a:cxnLst/>
            <a:rect l="l" t="t" r="r" b="b"/>
            <a:pathLst>
              <a:path w="4088927" h="5106073">
                <a:moveTo>
                  <a:pt x="0" y="0"/>
                </a:moveTo>
                <a:lnTo>
                  <a:pt x="4088926" y="0"/>
                </a:lnTo>
                <a:lnTo>
                  <a:pt x="4088926" y="5106073"/>
                </a:lnTo>
                <a:lnTo>
                  <a:pt x="0" y="5106073"/>
                </a:lnTo>
                <a:lnTo>
                  <a:pt x="0" y="0"/>
                </a:lnTo>
                <a:close/>
              </a:path>
            </a:pathLst>
          </a:custGeom>
          <a:blipFill>
            <a:blip r:embed="rId10"/>
            <a:stretch>
              <a:fillRect/>
            </a:stretch>
          </a:blipFill>
        </p:spPr>
      </p:sp>
      <p:sp>
        <p:nvSpPr>
          <p:cNvPr id="8" name="TextBox 8"/>
          <p:cNvSpPr txBox="1"/>
          <p:nvPr/>
        </p:nvSpPr>
        <p:spPr>
          <a:xfrm>
            <a:off x="1028700" y="439350"/>
            <a:ext cx="15168455" cy="964093"/>
          </a:xfrm>
          <a:prstGeom prst="rect">
            <a:avLst/>
          </a:prstGeom>
        </p:spPr>
        <p:txBody>
          <a:bodyPr lIns="0" tIns="0" rIns="0" bIns="0" rtlCol="0" anchor="t">
            <a:spAutoFit/>
          </a:bodyPr>
          <a:lstStyle/>
          <a:p>
            <a:pPr algn="l">
              <a:lnSpc>
                <a:spcPts val="7206"/>
              </a:lnSpc>
              <a:spcBef>
                <a:spcPct val="0"/>
              </a:spcBef>
            </a:pPr>
            <a:r>
              <a:rPr lang="en-US" sz="7206">
                <a:solidFill>
                  <a:srgbClr val="734F2E"/>
                </a:solidFill>
                <a:latin typeface="Abril Fatface"/>
                <a:ea typeface="Abril Fatface"/>
                <a:cs typeface="Abril Fatface"/>
                <a:sym typeface="Abril Fatface"/>
              </a:rPr>
              <a:t>4. Gerakan Asaat</a:t>
            </a:r>
          </a:p>
        </p:txBody>
      </p:sp>
      <p:sp>
        <p:nvSpPr>
          <p:cNvPr id="9" name="TextBox 9"/>
          <p:cNvSpPr txBox="1"/>
          <p:nvPr/>
        </p:nvSpPr>
        <p:spPr>
          <a:xfrm>
            <a:off x="13496818" y="6773835"/>
            <a:ext cx="3406864" cy="464820"/>
          </a:xfrm>
          <a:prstGeom prst="rect">
            <a:avLst/>
          </a:prstGeom>
        </p:spPr>
        <p:txBody>
          <a:bodyPr lIns="0" tIns="0" rIns="0" bIns="0" rtlCol="0" anchor="t">
            <a:spAutoFit/>
          </a:bodyPr>
          <a:lstStyle/>
          <a:p>
            <a:pPr algn="l">
              <a:lnSpc>
                <a:spcPts val="3779"/>
              </a:lnSpc>
            </a:pPr>
            <a:r>
              <a:rPr lang="en-US" sz="2699" b="1">
                <a:solidFill>
                  <a:srgbClr val="3A210A"/>
                </a:solidFill>
                <a:latin typeface="Rubik Bold"/>
                <a:ea typeface="Rubik Bold"/>
                <a:cs typeface="Rubik Bold"/>
                <a:sym typeface="Rubik Bold"/>
              </a:rPr>
              <a:t>Mr. Assaat</a:t>
            </a:r>
          </a:p>
        </p:txBody>
      </p:sp>
      <p:sp>
        <p:nvSpPr>
          <p:cNvPr id="10" name="TextBox 10"/>
          <p:cNvSpPr txBox="1"/>
          <p:nvPr/>
        </p:nvSpPr>
        <p:spPr>
          <a:xfrm>
            <a:off x="1243110" y="1918549"/>
            <a:ext cx="10584305" cy="4274820"/>
          </a:xfrm>
          <a:prstGeom prst="rect">
            <a:avLst/>
          </a:prstGeom>
        </p:spPr>
        <p:txBody>
          <a:bodyPr lIns="0" tIns="0" rIns="0" bIns="0" rtlCol="0" anchor="t">
            <a:spAutoFit/>
          </a:bodyPr>
          <a:lstStyle/>
          <a:p>
            <a:pPr algn="just">
              <a:lnSpc>
                <a:spcPts val="3779"/>
              </a:lnSpc>
            </a:pPr>
            <a:r>
              <a:rPr lang="en-US" sz="2699">
                <a:solidFill>
                  <a:srgbClr val="3A210A"/>
                </a:solidFill>
                <a:latin typeface="Rubik"/>
                <a:ea typeface="Rubik"/>
                <a:cs typeface="Rubik"/>
                <a:sym typeface="Rubik"/>
              </a:rPr>
              <a:t>Gerakan Assaat merupakan program ekonomi yang diinisiasi oleh Mr. Assaat pada 1956. Tujuan dari program Assaat adalah meningkatkan produktivitas pengusaha pribumi dan melindungi mereka dari dominasi ekonomi asing serta keturunan China. Dalam perkembangannya, program ekonomi Assaat menimbulkan diskriminasi terhadap keturunan China di Indonesia</a:t>
            </a:r>
          </a:p>
          <a:p>
            <a:pPr algn="just">
              <a:lnSpc>
                <a:spcPts val="3779"/>
              </a:lnSpc>
            </a:pPr>
            <a:endParaRPr lang="en-US" sz="2699">
              <a:solidFill>
                <a:srgbClr val="3A210A"/>
              </a:solidFill>
              <a:latin typeface="Rubik"/>
              <a:ea typeface="Rubik"/>
              <a:cs typeface="Rubik"/>
              <a:sym typeface="Rubik"/>
            </a:endParaRPr>
          </a:p>
          <a:p>
            <a:pPr algn="just">
              <a:lnSpc>
                <a:spcPts val="3779"/>
              </a:lnSpc>
            </a:pPr>
            <a:r>
              <a:rPr lang="en-US" sz="2699" u="sng">
                <a:solidFill>
                  <a:srgbClr val="3A210A"/>
                </a:solidFill>
                <a:latin typeface="Rubik"/>
                <a:ea typeface="Rubik"/>
                <a:cs typeface="Rubik"/>
                <a:sym typeface="Rubik"/>
                <a:hlinkClick r:id="rId11" tooltip="https://www.kompas.com/stori/read/2022/07/25/130708679/gerakan-ekonomi-assaat-dan-kegagalannya"/>
              </a:rPr>
              <a:t> </a:t>
            </a:r>
          </a:p>
          <a:p>
            <a:pPr algn="just">
              <a:lnSpc>
                <a:spcPts val="3779"/>
              </a:lnSpc>
            </a:pPr>
            <a:endParaRPr lang="en-US" sz="2699" u="sng">
              <a:solidFill>
                <a:srgbClr val="3A210A"/>
              </a:solidFill>
              <a:latin typeface="Rubik"/>
              <a:ea typeface="Rubik"/>
              <a:cs typeface="Rubik"/>
              <a:sym typeface="Rubik"/>
              <a:hlinkClick r:id="rId11" tooltip="https://www.kompas.com/stori/read/2022/07/25/130708679/gerakan-ekonomi-assaat-dan-kegagalannya"/>
            </a:endParaRPr>
          </a:p>
        </p:txBody>
      </p:sp>
      <p:sp>
        <p:nvSpPr>
          <p:cNvPr id="11" name="Freeform 11"/>
          <p:cNvSpPr/>
          <p:nvPr/>
        </p:nvSpPr>
        <p:spPr>
          <a:xfrm flipH="1">
            <a:off x="14241254" y="0"/>
            <a:ext cx="4364743" cy="4517357"/>
          </a:xfrm>
          <a:custGeom>
            <a:avLst/>
            <a:gdLst/>
            <a:ahLst/>
            <a:cxnLst/>
            <a:rect l="l" t="t" r="r" b="b"/>
            <a:pathLst>
              <a:path w="4364743" h="4517357">
                <a:moveTo>
                  <a:pt x="4364743" y="0"/>
                </a:moveTo>
                <a:lnTo>
                  <a:pt x="0" y="0"/>
                </a:lnTo>
                <a:lnTo>
                  <a:pt x="0" y="4517357"/>
                </a:lnTo>
                <a:lnTo>
                  <a:pt x="4364743" y="4517357"/>
                </a:lnTo>
                <a:lnTo>
                  <a:pt x="436474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1243110" y="4956082"/>
            <a:ext cx="10878564" cy="2613025"/>
          </a:xfrm>
          <a:prstGeom prst="rect">
            <a:avLst/>
          </a:prstGeom>
        </p:spPr>
        <p:txBody>
          <a:bodyPr lIns="0" tIns="0" rIns="0" bIns="0" rtlCol="0" anchor="t">
            <a:spAutoFit/>
          </a:bodyPr>
          <a:lstStyle/>
          <a:p>
            <a:pPr algn="just">
              <a:lnSpc>
                <a:spcPts val="3499"/>
              </a:lnSpc>
            </a:pPr>
            <a:r>
              <a:rPr lang="en-US" sz="2499" b="1">
                <a:solidFill>
                  <a:srgbClr val="3A210A"/>
                </a:solidFill>
                <a:latin typeface="Rubik Bold"/>
                <a:ea typeface="Rubik Bold"/>
                <a:cs typeface="Rubik Bold"/>
                <a:sym typeface="Rubik Bold"/>
              </a:rPr>
              <a:t>Latar Belakang Gerakan Asaat</a:t>
            </a:r>
          </a:p>
          <a:p>
            <a:pPr algn="just">
              <a:lnSpc>
                <a:spcPts val="3499"/>
              </a:lnSpc>
            </a:pPr>
            <a:r>
              <a:rPr lang="en-US" sz="2499">
                <a:solidFill>
                  <a:srgbClr val="3A210A"/>
                </a:solidFill>
                <a:latin typeface="Rubik"/>
                <a:ea typeface="Rubik"/>
                <a:cs typeface="Rubik"/>
                <a:sym typeface="Rubik"/>
              </a:rPr>
              <a:t>Pembatalan kesepakatan Konferensi Meja Bundar (KMB) menimbulkan permasalahan terkait modal Belanda di Indonesia. Hal itu disebabkan Presiden Soekarno memerintahkan untuk menasionalisasi seluruh perusahaan Belanda atau mengambil alih aset Belanda di Indonesia. </a:t>
            </a:r>
          </a:p>
          <a:p>
            <a:pPr algn="just">
              <a:lnSpc>
                <a:spcPts val="3499"/>
              </a:lnSpc>
            </a:pPr>
            <a:r>
              <a:rPr lang="en-US" sz="2499" u="sng">
                <a:solidFill>
                  <a:srgbClr val="3A210A"/>
                </a:solidFill>
                <a:latin typeface="Rubik"/>
                <a:ea typeface="Rubik"/>
                <a:cs typeface="Rubik"/>
                <a:sym typeface="Rubik"/>
                <a:hlinkClick r:id="rId12" tooltip="https://kmp.im/app6"/>
              </a:rPr>
              <a:t> </a:t>
            </a:r>
          </a:p>
        </p:txBody>
      </p:sp>
      <p:sp>
        <p:nvSpPr>
          <p:cNvPr id="13" name="TextBox 13"/>
          <p:cNvSpPr txBox="1"/>
          <p:nvPr/>
        </p:nvSpPr>
        <p:spPr>
          <a:xfrm>
            <a:off x="1243110" y="7372005"/>
            <a:ext cx="16190885" cy="1736725"/>
          </a:xfrm>
          <a:prstGeom prst="rect">
            <a:avLst/>
          </a:prstGeom>
        </p:spPr>
        <p:txBody>
          <a:bodyPr lIns="0" tIns="0" rIns="0" bIns="0" rtlCol="0" anchor="t">
            <a:spAutoFit/>
          </a:bodyPr>
          <a:lstStyle/>
          <a:p>
            <a:pPr algn="just">
              <a:lnSpc>
                <a:spcPts val="3499"/>
              </a:lnSpc>
            </a:pPr>
            <a:r>
              <a:rPr lang="en-US" sz="2499">
                <a:solidFill>
                  <a:srgbClr val="3A210A"/>
                </a:solidFill>
                <a:latin typeface="Rubik"/>
                <a:ea typeface="Rubik"/>
                <a:cs typeface="Rubik"/>
                <a:sym typeface="Rubik"/>
              </a:rPr>
              <a:t>Namun, di dalam kabinet Republik Indonesia (RI) terdapat penolakan terhadap wacana nasionalisasi perusahaan Belanda. Oleh sebab itu, muncul kekhawatiran terhadap pemodal dari Belanda. Mereka kemudian menjual asetnya kepada pengusaha keturunan China di Indonesia. Saat itu keturunan China memiliki kekuatan besar dalam perekonomian Indonesia bahkan mendominasinya.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1884839" y="-350"/>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5769643"/>
            <a:ext cx="4364743" cy="4517357"/>
          </a:xfrm>
          <a:custGeom>
            <a:avLst/>
            <a:gdLst/>
            <a:ahLst/>
            <a:cxnLst/>
            <a:rect l="l" t="t" r="r" b="b"/>
            <a:pathLst>
              <a:path w="4364743" h="4517357">
                <a:moveTo>
                  <a:pt x="0" y="4517357"/>
                </a:moveTo>
                <a:lnTo>
                  <a:pt x="4364743" y="4517357"/>
                </a:lnTo>
                <a:lnTo>
                  <a:pt x="4364743" y="0"/>
                </a:lnTo>
                <a:lnTo>
                  <a:pt x="0" y="0"/>
                </a:lnTo>
                <a:lnTo>
                  <a:pt x="0" y="4517357"/>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479240" y="9258300"/>
            <a:ext cx="1283458" cy="1665995"/>
          </a:xfrm>
          <a:custGeom>
            <a:avLst/>
            <a:gdLst/>
            <a:ahLst/>
            <a:cxnLst/>
            <a:rect l="l" t="t" r="r" b="b"/>
            <a:pathLst>
              <a:path w="1283458" h="1665995">
                <a:moveTo>
                  <a:pt x="0" y="0"/>
                </a:moveTo>
                <a:lnTo>
                  <a:pt x="1283457" y="0"/>
                </a:lnTo>
                <a:lnTo>
                  <a:pt x="1283457" y="1665995"/>
                </a:lnTo>
                <a:lnTo>
                  <a:pt x="0" y="166599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997909" y="8028322"/>
            <a:ext cx="4522781" cy="1710472"/>
          </a:xfrm>
          <a:custGeom>
            <a:avLst/>
            <a:gdLst/>
            <a:ahLst/>
            <a:cxnLst/>
            <a:rect l="l" t="t" r="r" b="b"/>
            <a:pathLst>
              <a:path w="4522781" h="1710472">
                <a:moveTo>
                  <a:pt x="4522782" y="0"/>
                </a:moveTo>
                <a:lnTo>
                  <a:pt x="0" y="0"/>
                </a:lnTo>
                <a:lnTo>
                  <a:pt x="0" y="1710471"/>
                </a:lnTo>
                <a:lnTo>
                  <a:pt x="4522782" y="1710471"/>
                </a:lnTo>
                <a:lnTo>
                  <a:pt x="4522782"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V="1">
            <a:off x="-1018281" y="548207"/>
            <a:ext cx="4522781" cy="1710472"/>
          </a:xfrm>
          <a:custGeom>
            <a:avLst/>
            <a:gdLst/>
            <a:ahLst/>
            <a:cxnLst/>
            <a:rect l="l" t="t" r="r" b="b"/>
            <a:pathLst>
              <a:path w="4522781" h="1710472">
                <a:moveTo>
                  <a:pt x="0" y="1710471"/>
                </a:moveTo>
                <a:lnTo>
                  <a:pt x="4522782" y="1710471"/>
                </a:lnTo>
                <a:lnTo>
                  <a:pt x="4522782" y="0"/>
                </a:lnTo>
                <a:lnTo>
                  <a:pt x="0" y="0"/>
                </a:lnTo>
                <a:lnTo>
                  <a:pt x="0" y="171047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9144000" y="2003242"/>
            <a:ext cx="8289621" cy="4866262"/>
          </a:xfrm>
          <a:custGeom>
            <a:avLst/>
            <a:gdLst/>
            <a:ahLst/>
            <a:cxnLst/>
            <a:rect l="l" t="t" r="r" b="b"/>
            <a:pathLst>
              <a:path w="8289621" h="4866262">
                <a:moveTo>
                  <a:pt x="0" y="0"/>
                </a:moveTo>
                <a:lnTo>
                  <a:pt x="8289621" y="0"/>
                </a:lnTo>
                <a:lnTo>
                  <a:pt x="8289621" y="4866262"/>
                </a:lnTo>
                <a:lnTo>
                  <a:pt x="0" y="4866262"/>
                </a:lnTo>
                <a:lnTo>
                  <a:pt x="0" y="0"/>
                </a:lnTo>
                <a:close/>
              </a:path>
            </a:pathLst>
          </a:custGeom>
          <a:blipFill>
            <a:blip r:embed="rId10"/>
            <a:stretch>
              <a:fillRect/>
            </a:stretch>
          </a:blipFill>
        </p:spPr>
      </p:sp>
      <p:sp>
        <p:nvSpPr>
          <p:cNvPr id="8" name="TextBox 8"/>
          <p:cNvSpPr txBox="1"/>
          <p:nvPr/>
        </p:nvSpPr>
        <p:spPr>
          <a:xfrm>
            <a:off x="14439951" y="4809182"/>
            <a:ext cx="3406864" cy="422275"/>
          </a:xfrm>
          <a:prstGeom prst="rect">
            <a:avLst/>
          </a:prstGeom>
        </p:spPr>
        <p:txBody>
          <a:bodyPr lIns="0" tIns="0" rIns="0" bIns="0" rtlCol="0" anchor="t">
            <a:spAutoFit/>
          </a:bodyPr>
          <a:lstStyle/>
          <a:p>
            <a:pPr algn="l">
              <a:lnSpc>
                <a:spcPts val="3499"/>
              </a:lnSpc>
            </a:pPr>
            <a:r>
              <a:rPr lang="en-US" sz="2499" b="1">
                <a:solidFill>
                  <a:srgbClr val="E67262"/>
                </a:solidFill>
                <a:latin typeface="Rubik Bold"/>
                <a:ea typeface="Rubik Bold"/>
                <a:cs typeface="Rubik Bold"/>
                <a:sym typeface="Rubik Bold"/>
              </a:rPr>
              <a:t>Manfaat</a:t>
            </a:r>
          </a:p>
        </p:txBody>
      </p:sp>
      <p:sp>
        <p:nvSpPr>
          <p:cNvPr id="9" name="TextBox 9"/>
          <p:cNvSpPr txBox="1"/>
          <p:nvPr/>
        </p:nvSpPr>
        <p:spPr>
          <a:xfrm>
            <a:off x="853608" y="2032263"/>
            <a:ext cx="7741610" cy="4751070"/>
          </a:xfrm>
          <a:prstGeom prst="rect">
            <a:avLst/>
          </a:prstGeom>
        </p:spPr>
        <p:txBody>
          <a:bodyPr lIns="0" tIns="0" rIns="0" bIns="0" rtlCol="0" anchor="t">
            <a:spAutoFit/>
          </a:bodyPr>
          <a:lstStyle/>
          <a:p>
            <a:pPr algn="just">
              <a:lnSpc>
                <a:spcPts val="3779"/>
              </a:lnSpc>
            </a:pPr>
            <a:r>
              <a:rPr lang="en-US" sz="2699">
                <a:solidFill>
                  <a:srgbClr val="3A210A"/>
                </a:solidFill>
                <a:latin typeface="Rubik"/>
                <a:ea typeface="Rubik"/>
                <a:cs typeface="Rubik"/>
                <a:sym typeface="Rubik"/>
              </a:rPr>
              <a:t>Nasionalisasi adalah kebijakan Indonesia untuk mengambil alih perusahaan-perusahaan Belanda di tanah air. Kebijakan ini terjadi pada masa </a:t>
            </a:r>
            <a:r>
              <a:rPr lang="en-US" sz="2699" u="sng">
                <a:solidFill>
                  <a:srgbClr val="3A210A"/>
                </a:solidFill>
                <a:latin typeface="Rubik"/>
                <a:ea typeface="Rubik"/>
                <a:cs typeface="Rubik"/>
                <a:sym typeface="Rubik"/>
                <a:hlinkClick r:id="rId11" tooltip="https://esi.kemdikbud.go.id/wiki/Kabinet_Djuanda_(Zaken_Kabinet)"/>
              </a:rPr>
              <a:t>Kabinet Karya</a:t>
            </a:r>
            <a:r>
              <a:rPr lang="en-US" sz="2699">
                <a:solidFill>
                  <a:srgbClr val="3A210A"/>
                </a:solidFill>
                <a:latin typeface="Rubik"/>
                <a:ea typeface="Rubik"/>
                <a:cs typeface="Rubik"/>
                <a:sym typeface="Rubik"/>
              </a:rPr>
              <a:t> pimpinan Perdana Menteri Ir. Djuanda (1957-1959), di antara di antara program kerjanya adalah pembatalan hasil </a:t>
            </a:r>
            <a:r>
              <a:rPr lang="en-US" sz="2699" u="sng">
                <a:solidFill>
                  <a:srgbClr val="3A210A"/>
                </a:solidFill>
                <a:latin typeface="Rubik"/>
                <a:ea typeface="Rubik"/>
                <a:cs typeface="Rubik"/>
                <a:sym typeface="Rubik"/>
                <a:hlinkClick r:id="rId12" tooltip="https://esi.kemdikbud.go.id/wiki/Konferensi_Meja_Bundar"/>
              </a:rPr>
              <a:t>Konferensi Meja Bundar</a:t>
            </a:r>
            <a:r>
              <a:rPr lang="en-US" sz="2699">
                <a:solidFill>
                  <a:srgbClr val="3A210A"/>
                </a:solidFill>
                <a:latin typeface="Rubik"/>
                <a:ea typeface="Rubik"/>
                <a:cs typeface="Rubik"/>
                <a:sym typeface="Rubik"/>
              </a:rPr>
              <a:t> (KMB) tahun 1949 dan perjuangan Irian Barat. Dua program itu memacu lahirnya kebijakan nasionalisasi perusahaan Belanda di Indonesia. </a:t>
            </a:r>
          </a:p>
        </p:txBody>
      </p:sp>
      <p:sp>
        <p:nvSpPr>
          <p:cNvPr id="10" name="TextBox 10"/>
          <p:cNvSpPr txBox="1"/>
          <p:nvPr/>
        </p:nvSpPr>
        <p:spPr>
          <a:xfrm>
            <a:off x="853608" y="7291087"/>
            <a:ext cx="16580784" cy="1417320"/>
          </a:xfrm>
          <a:prstGeom prst="rect">
            <a:avLst/>
          </a:prstGeom>
        </p:spPr>
        <p:txBody>
          <a:bodyPr lIns="0" tIns="0" rIns="0" bIns="0" rtlCol="0" anchor="t">
            <a:spAutoFit/>
          </a:bodyPr>
          <a:lstStyle/>
          <a:p>
            <a:pPr algn="just">
              <a:lnSpc>
                <a:spcPts val="3779"/>
              </a:lnSpc>
            </a:pPr>
            <a:r>
              <a:rPr lang="en-US" sz="2699">
                <a:solidFill>
                  <a:srgbClr val="3A210A"/>
                </a:solidFill>
                <a:latin typeface="Rubik"/>
                <a:ea typeface="Rubik"/>
                <a:cs typeface="Rubik"/>
                <a:sym typeface="Rubik"/>
              </a:rPr>
              <a:t>Beberapa contoh perusahaan yang diambil alih oleh Indonesia antara lain perusahaan </a:t>
            </a:r>
            <a:r>
              <a:rPr lang="en-US" sz="2699" i="1">
                <a:solidFill>
                  <a:srgbClr val="3A210A"/>
                </a:solidFill>
                <a:latin typeface="Rubik Italics"/>
                <a:ea typeface="Rubik Italics"/>
                <a:cs typeface="Rubik Italics"/>
                <a:sym typeface="Rubik Italics"/>
              </a:rPr>
              <a:t>Nederlandsche Handel Maatschappij</a:t>
            </a:r>
            <a:r>
              <a:rPr lang="en-US" sz="2699">
                <a:solidFill>
                  <a:srgbClr val="3A210A"/>
                </a:solidFill>
                <a:latin typeface="Rubik"/>
                <a:ea typeface="Rubik"/>
                <a:cs typeface="Rubik"/>
                <a:sym typeface="Rubik"/>
              </a:rPr>
              <a:t> (namanya kemudian diubah menjadi Bank Dagang Negara), perusahaan listrik Phillips, dan beberapa perusahaan perkebunan.</a:t>
            </a:r>
          </a:p>
        </p:txBody>
      </p:sp>
      <p:sp>
        <p:nvSpPr>
          <p:cNvPr id="11" name="Freeform 11"/>
          <p:cNvSpPr/>
          <p:nvPr/>
        </p:nvSpPr>
        <p:spPr>
          <a:xfrm flipH="1">
            <a:off x="13961011" y="-350"/>
            <a:ext cx="4364743" cy="4517357"/>
          </a:xfrm>
          <a:custGeom>
            <a:avLst/>
            <a:gdLst/>
            <a:ahLst/>
            <a:cxnLst/>
            <a:rect l="l" t="t" r="r" b="b"/>
            <a:pathLst>
              <a:path w="4364743" h="4517357">
                <a:moveTo>
                  <a:pt x="4364743" y="0"/>
                </a:moveTo>
                <a:lnTo>
                  <a:pt x="0" y="0"/>
                </a:lnTo>
                <a:lnTo>
                  <a:pt x="0" y="4517356"/>
                </a:lnTo>
                <a:lnTo>
                  <a:pt x="4364743" y="4517356"/>
                </a:lnTo>
                <a:lnTo>
                  <a:pt x="436474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852837" y="286732"/>
            <a:ext cx="16230600" cy="964093"/>
          </a:xfrm>
          <a:prstGeom prst="rect">
            <a:avLst/>
          </a:prstGeom>
        </p:spPr>
        <p:txBody>
          <a:bodyPr lIns="0" tIns="0" rIns="0" bIns="0" rtlCol="0" anchor="t">
            <a:spAutoFit/>
          </a:bodyPr>
          <a:lstStyle/>
          <a:p>
            <a:pPr algn="l">
              <a:lnSpc>
                <a:spcPts val="7206"/>
              </a:lnSpc>
              <a:spcBef>
                <a:spcPct val="0"/>
              </a:spcBef>
            </a:pPr>
            <a:r>
              <a:rPr lang="en-US" sz="7206">
                <a:solidFill>
                  <a:srgbClr val="734F2E"/>
                </a:solidFill>
                <a:latin typeface="Abril Fatface"/>
                <a:ea typeface="Abril Fatface"/>
                <a:cs typeface="Abril Fatface"/>
                <a:sym typeface="Abril Fatface"/>
              </a:rPr>
              <a:t>5. Nasionalisasi Perusahaan Belanda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11166941" y="1557908"/>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872084" y="479979"/>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0" y="0"/>
            <a:ext cx="6217652" cy="2780098"/>
          </a:xfrm>
          <a:custGeom>
            <a:avLst/>
            <a:gdLst/>
            <a:ahLst/>
            <a:cxnLst/>
            <a:rect l="l" t="t" r="r" b="b"/>
            <a:pathLst>
              <a:path w="6217652" h="2780098">
                <a:moveTo>
                  <a:pt x="6217652" y="2780098"/>
                </a:moveTo>
                <a:lnTo>
                  <a:pt x="0" y="2780098"/>
                </a:lnTo>
                <a:lnTo>
                  <a:pt x="0" y="0"/>
                </a:lnTo>
                <a:lnTo>
                  <a:pt x="6217652" y="0"/>
                </a:lnTo>
                <a:lnTo>
                  <a:pt x="6217652" y="2780098"/>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897651" y="4893866"/>
            <a:ext cx="9630596" cy="5393134"/>
          </a:xfrm>
          <a:custGeom>
            <a:avLst/>
            <a:gdLst/>
            <a:ahLst/>
            <a:cxnLst/>
            <a:rect l="l" t="t" r="r" b="b"/>
            <a:pathLst>
              <a:path w="9630596" h="5393134">
                <a:moveTo>
                  <a:pt x="0" y="0"/>
                </a:moveTo>
                <a:lnTo>
                  <a:pt x="9630596" y="0"/>
                </a:lnTo>
                <a:lnTo>
                  <a:pt x="9630596" y="5393134"/>
                </a:lnTo>
                <a:lnTo>
                  <a:pt x="0" y="5393134"/>
                </a:lnTo>
                <a:lnTo>
                  <a:pt x="0" y="0"/>
                </a:lnTo>
                <a:close/>
              </a:path>
            </a:pathLst>
          </a:custGeom>
          <a:blipFill>
            <a:blip r:embed="rId8"/>
            <a:stretch>
              <a:fillRect/>
            </a:stretch>
          </a:blipFill>
        </p:spPr>
      </p:sp>
      <p:sp>
        <p:nvSpPr>
          <p:cNvPr id="6" name="TextBox 6"/>
          <p:cNvSpPr txBox="1"/>
          <p:nvPr/>
        </p:nvSpPr>
        <p:spPr>
          <a:xfrm>
            <a:off x="598449" y="2959459"/>
            <a:ext cx="8744977" cy="6556375"/>
          </a:xfrm>
          <a:prstGeom prst="rect">
            <a:avLst/>
          </a:prstGeom>
        </p:spPr>
        <p:txBody>
          <a:bodyPr lIns="0" tIns="0" rIns="0" bIns="0" rtlCol="0" anchor="t">
            <a:spAutoFit/>
          </a:bodyPr>
          <a:lstStyle/>
          <a:p>
            <a:pPr algn="just">
              <a:lnSpc>
                <a:spcPts val="3499"/>
              </a:lnSpc>
            </a:pPr>
            <a:r>
              <a:rPr lang="en-US" sz="2499">
                <a:solidFill>
                  <a:srgbClr val="3A210A"/>
                </a:solidFill>
                <a:latin typeface="Rubik"/>
                <a:ea typeface="Rubik"/>
                <a:cs typeface="Rubik"/>
                <a:sym typeface="Rubik"/>
              </a:rPr>
              <a:t>Sejak diumumkannya Maklumat Pemerintah tanggal 3 November 1945 berdiri sejumlah partai-partai di Indonesia dianytaranya:</a:t>
            </a:r>
          </a:p>
          <a:p>
            <a:pPr marL="539749" lvl="1" indent="-269875" algn="just">
              <a:lnSpc>
                <a:spcPts val="3499"/>
              </a:lnSpc>
              <a:buAutoNum type="arabicPeriod"/>
            </a:pPr>
            <a:r>
              <a:rPr lang="en-US" sz="2499">
                <a:solidFill>
                  <a:srgbClr val="3A210A"/>
                </a:solidFill>
                <a:latin typeface="Rubik"/>
                <a:ea typeface="Rubik"/>
                <a:cs typeface="Rubik"/>
                <a:sym typeface="Rubik"/>
              </a:rPr>
              <a:t>Partai Masyumi </a:t>
            </a:r>
          </a:p>
          <a:p>
            <a:pPr marL="539749" lvl="1" indent="-269875" algn="just">
              <a:lnSpc>
                <a:spcPts val="3499"/>
              </a:lnSpc>
              <a:buAutoNum type="arabicPeriod"/>
            </a:pPr>
            <a:r>
              <a:rPr lang="en-US" sz="2499">
                <a:solidFill>
                  <a:srgbClr val="3A210A"/>
                </a:solidFill>
                <a:latin typeface="Rubik"/>
                <a:ea typeface="Rubik"/>
                <a:cs typeface="Rubik"/>
                <a:sym typeface="Rubik"/>
              </a:rPr>
              <a:t>Partai Nasional Indonesia</a:t>
            </a:r>
          </a:p>
          <a:p>
            <a:pPr marL="539749" lvl="1" indent="-269875" algn="just">
              <a:lnSpc>
                <a:spcPts val="3499"/>
              </a:lnSpc>
              <a:buAutoNum type="arabicPeriod"/>
            </a:pPr>
            <a:r>
              <a:rPr lang="en-US" sz="2499">
                <a:solidFill>
                  <a:srgbClr val="3A210A"/>
                </a:solidFill>
                <a:latin typeface="Rubik"/>
                <a:ea typeface="Rubik"/>
                <a:cs typeface="Rubik"/>
                <a:sym typeface="Rubik"/>
              </a:rPr>
              <a:t>Partai Sosialis Indonesia</a:t>
            </a:r>
          </a:p>
          <a:p>
            <a:pPr marL="539749" lvl="1" indent="-269875" algn="just">
              <a:lnSpc>
                <a:spcPts val="3499"/>
              </a:lnSpc>
              <a:buAutoNum type="arabicPeriod"/>
            </a:pPr>
            <a:r>
              <a:rPr lang="en-US" sz="2499">
                <a:solidFill>
                  <a:srgbClr val="3A210A"/>
                </a:solidFill>
                <a:latin typeface="Rubik"/>
                <a:ea typeface="Rubik"/>
                <a:cs typeface="Rubik"/>
                <a:sym typeface="Rubik"/>
              </a:rPr>
              <a:t>Partai Marhaen Indonesia (Permai)</a:t>
            </a:r>
          </a:p>
          <a:p>
            <a:pPr marL="539749" lvl="1" indent="-269875" algn="just">
              <a:lnSpc>
                <a:spcPts val="3499"/>
              </a:lnSpc>
              <a:buAutoNum type="arabicPeriod"/>
            </a:pPr>
            <a:r>
              <a:rPr lang="en-US" sz="2499">
                <a:solidFill>
                  <a:srgbClr val="3A210A"/>
                </a:solidFill>
                <a:latin typeface="Rubik"/>
                <a:ea typeface="Rubik"/>
                <a:cs typeface="Rubik"/>
                <a:sym typeface="Rubik"/>
              </a:rPr>
              <a:t>Partai Buruh Indonesia</a:t>
            </a:r>
          </a:p>
          <a:p>
            <a:pPr marL="539749" lvl="1" indent="-269875" algn="just">
              <a:lnSpc>
                <a:spcPts val="3499"/>
              </a:lnSpc>
              <a:buAutoNum type="arabicPeriod"/>
            </a:pPr>
            <a:r>
              <a:rPr lang="en-US" sz="2499">
                <a:solidFill>
                  <a:srgbClr val="3A210A"/>
                </a:solidFill>
                <a:latin typeface="Rubik"/>
                <a:ea typeface="Rubik"/>
                <a:cs typeface="Rubik"/>
                <a:sym typeface="Rubik"/>
              </a:rPr>
              <a:t>Partai Rakyat Sosialis (PRS)</a:t>
            </a:r>
          </a:p>
          <a:p>
            <a:pPr marL="539749" lvl="1" indent="-269875" algn="just">
              <a:lnSpc>
                <a:spcPts val="3499"/>
              </a:lnSpc>
              <a:buAutoNum type="arabicPeriod"/>
            </a:pPr>
            <a:r>
              <a:rPr lang="en-US" sz="2499">
                <a:solidFill>
                  <a:srgbClr val="3A210A"/>
                </a:solidFill>
                <a:latin typeface="Rubik"/>
                <a:ea typeface="Rubik"/>
                <a:cs typeface="Rubik"/>
                <a:sym typeface="Rubik"/>
              </a:rPr>
              <a:t>Partai Kristen Indonesia</a:t>
            </a:r>
          </a:p>
          <a:p>
            <a:pPr marL="539749" lvl="1" indent="-269875" algn="just">
              <a:lnSpc>
                <a:spcPts val="3499"/>
              </a:lnSpc>
              <a:buAutoNum type="arabicPeriod"/>
            </a:pPr>
            <a:r>
              <a:rPr lang="en-US" sz="2499">
                <a:solidFill>
                  <a:srgbClr val="3A210A"/>
                </a:solidFill>
                <a:latin typeface="Rubik"/>
                <a:ea typeface="Rubik"/>
                <a:cs typeface="Rubik"/>
                <a:sym typeface="Rubik"/>
              </a:rPr>
              <a:t> Partai Katolik Republik Indonesia</a:t>
            </a:r>
          </a:p>
          <a:p>
            <a:pPr marL="539749" lvl="1" indent="-269875" algn="just">
              <a:lnSpc>
                <a:spcPts val="3499"/>
              </a:lnSpc>
              <a:buAutoNum type="arabicPeriod"/>
            </a:pPr>
            <a:r>
              <a:rPr lang="en-US" sz="2499">
                <a:solidFill>
                  <a:srgbClr val="3A210A"/>
                </a:solidFill>
                <a:latin typeface="Rubik"/>
                <a:ea typeface="Rubik"/>
                <a:cs typeface="Rubik"/>
                <a:sym typeface="Rubik"/>
              </a:rPr>
              <a:t>Partai Rakyat Jelata</a:t>
            </a:r>
          </a:p>
          <a:p>
            <a:pPr marL="539749" lvl="1" indent="-269875" algn="just">
              <a:lnSpc>
                <a:spcPts val="3499"/>
              </a:lnSpc>
              <a:buAutoNum type="arabicPeriod"/>
            </a:pPr>
            <a:r>
              <a:rPr lang="en-US" sz="2499">
                <a:solidFill>
                  <a:srgbClr val="3A210A"/>
                </a:solidFill>
                <a:latin typeface="Rubik"/>
                <a:ea typeface="Rubik"/>
                <a:cs typeface="Rubik"/>
                <a:sym typeface="Rubik"/>
              </a:rPr>
              <a:t>Partai Komunis Indonesia</a:t>
            </a:r>
          </a:p>
          <a:p>
            <a:pPr algn="just">
              <a:lnSpc>
                <a:spcPts val="3499"/>
              </a:lnSpc>
            </a:pPr>
            <a:endParaRPr lang="en-US" sz="2499">
              <a:solidFill>
                <a:srgbClr val="3A210A"/>
              </a:solidFill>
              <a:latin typeface="Rubik"/>
              <a:ea typeface="Rubik"/>
              <a:cs typeface="Rubik"/>
              <a:sym typeface="Rubik"/>
            </a:endParaRPr>
          </a:p>
          <a:p>
            <a:pPr algn="just">
              <a:lnSpc>
                <a:spcPts val="3499"/>
              </a:lnSpc>
            </a:pPr>
            <a:endParaRPr lang="en-US" sz="2499">
              <a:solidFill>
                <a:srgbClr val="3A210A"/>
              </a:solidFill>
              <a:latin typeface="Rubik"/>
              <a:ea typeface="Rubik"/>
              <a:cs typeface="Rubik"/>
              <a:sym typeface="Rubik"/>
            </a:endParaRPr>
          </a:p>
        </p:txBody>
      </p:sp>
      <p:sp>
        <p:nvSpPr>
          <p:cNvPr id="7" name="TextBox 7"/>
          <p:cNvSpPr txBox="1"/>
          <p:nvPr/>
        </p:nvSpPr>
        <p:spPr>
          <a:xfrm>
            <a:off x="1268363" y="613329"/>
            <a:ext cx="9898578" cy="964093"/>
          </a:xfrm>
          <a:prstGeom prst="rect">
            <a:avLst/>
          </a:prstGeom>
        </p:spPr>
        <p:txBody>
          <a:bodyPr lIns="0" tIns="0" rIns="0" bIns="0" rtlCol="0" anchor="t">
            <a:spAutoFit/>
          </a:bodyPr>
          <a:lstStyle/>
          <a:p>
            <a:pPr algn="l">
              <a:lnSpc>
                <a:spcPts val="7206"/>
              </a:lnSpc>
              <a:spcBef>
                <a:spcPct val="0"/>
              </a:spcBef>
            </a:pPr>
            <a:r>
              <a:rPr lang="en-US" sz="7206">
                <a:solidFill>
                  <a:srgbClr val="734F2E"/>
                </a:solidFill>
                <a:latin typeface="Abril Fatface"/>
                <a:ea typeface="Abril Fatface"/>
                <a:cs typeface="Abril Fatface"/>
                <a:sym typeface="Abril Fatface"/>
              </a:rPr>
              <a:t>KEHIDUPAN POLITIK</a:t>
            </a:r>
          </a:p>
        </p:txBody>
      </p:sp>
      <p:sp>
        <p:nvSpPr>
          <p:cNvPr id="8" name="TextBox 8"/>
          <p:cNvSpPr txBox="1"/>
          <p:nvPr/>
        </p:nvSpPr>
        <p:spPr>
          <a:xfrm>
            <a:off x="0" y="1743532"/>
            <a:ext cx="12268175" cy="752295"/>
          </a:xfrm>
          <a:prstGeom prst="rect">
            <a:avLst/>
          </a:prstGeom>
        </p:spPr>
        <p:txBody>
          <a:bodyPr lIns="0" tIns="0" rIns="0" bIns="0" rtlCol="0" anchor="t">
            <a:spAutoFit/>
          </a:bodyPr>
          <a:lstStyle/>
          <a:p>
            <a:pPr marL="1228586" lvl="1" indent="-614293" algn="l">
              <a:lnSpc>
                <a:spcPts val="5690"/>
              </a:lnSpc>
              <a:spcBef>
                <a:spcPct val="0"/>
              </a:spcBef>
              <a:buAutoNum type="arabicPeriod"/>
            </a:pPr>
            <a:r>
              <a:rPr lang="en-US" sz="5690">
                <a:solidFill>
                  <a:srgbClr val="734F2E"/>
                </a:solidFill>
                <a:latin typeface="Abril Fatface"/>
                <a:ea typeface="Abril Fatface"/>
                <a:cs typeface="Abril Fatface"/>
                <a:sym typeface="Abril Fatface"/>
              </a:rPr>
              <a:t>Penerapan Sistem Multipartai</a:t>
            </a:r>
          </a:p>
        </p:txBody>
      </p:sp>
      <p:sp>
        <p:nvSpPr>
          <p:cNvPr id="9" name="Freeform 9"/>
          <p:cNvSpPr/>
          <p:nvPr/>
        </p:nvSpPr>
        <p:spPr>
          <a:xfrm rot="274532" flipH="1" flipV="1">
            <a:off x="8270819" y="4864575"/>
            <a:ext cx="2145212" cy="2055503"/>
          </a:xfrm>
          <a:custGeom>
            <a:avLst/>
            <a:gdLst/>
            <a:ahLst/>
            <a:cxnLst/>
            <a:rect l="l" t="t" r="r" b="b"/>
            <a:pathLst>
              <a:path w="2145212" h="2055503">
                <a:moveTo>
                  <a:pt x="2145212" y="2055503"/>
                </a:moveTo>
                <a:lnTo>
                  <a:pt x="0" y="2055503"/>
                </a:lnTo>
                <a:lnTo>
                  <a:pt x="0" y="0"/>
                </a:lnTo>
                <a:lnTo>
                  <a:pt x="2145212" y="0"/>
                </a:lnTo>
                <a:lnTo>
                  <a:pt x="2145212" y="2055503"/>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2268175" y="8125785"/>
            <a:ext cx="6217652" cy="2780098"/>
          </a:xfrm>
          <a:custGeom>
            <a:avLst/>
            <a:gdLst/>
            <a:ahLst/>
            <a:cxnLst/>
            <a:rect l="l" t="t" r="r" b="b"/>
            <a:pathLst>
              <a:path w="6217652" h="2780098">
                <a:moveTo>
                  <a:pt x="0" y="0"/>
                </a:moveTo>
                <a:lnTo>
                  <a:pt x="6217652" y="0"/>
                </a:lnTo>
                <a:lnTo>
                  <a:pt x="6217652" y="2780099"/>
                </a:lnTo>
                <a:lnTo>
                  <a:pt x="0" y="278009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8393644" y="4670136"/>
            <a:ext cx="4942682" cy="1222190"/>
          </a:xfrm>
          <a:custGeom>
            <a:avLst/>
            <a:gdLst/>
            <a:ahLst/>
            <a:cxnLst/>
            <a:rect l="l" t="t" r="r" b="b"/>
            <a:pathLst>
              <a:path w="4942682" h="1222190">
                <a:moveTo>
                  <a:pt x="0" y="0"/>
                </a:moveTo>
                <a:lnTo>
                  <a:pt x="4942681" y="0"/>
                </a:lnTo>
                <a:lnTo>
                  <a:pt x="4942681"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2499596" y="2554173"/>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499596" y="3560094"/>
            <a:ext cx="4942682" cy="1222190"/>
          </a:xfrm>
          <a:custGeom>
            <a:avLst/>
            <a:gdLst/>
            <a:ahLst/>
            <a:cxnLst/>
            <a:rect l="l" t="t" r="r" b="b"/>
            <a:pathLst>
              <a:path w="4942682" h="1222190">
                <a:moveTo>
                  <a:pt x="0" y="0"/>
                </a:moveTo>
                <a:lnTo>
                  <a:pt x="4942682" y="0"/>
                </a:lnTo>
                <a:lnTo>
                  <a:pt x="4942682" y="1222191"/>
                </a:lnTo>
                <a:lnTo>
                  <a:pt x="0" y="12221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1268363" y="2523772"/>
            <a:ext cx="8744977" cy="6556375"/>
          </a:xfrm>
          <a:prstGeom prst="rect">
            <a:avLst/>
          </a:prstGeom>
        </p:spPr>
        <p:txBody>
          <a:bodyPr lIns="0" tIns="0" rIns="0" bIns="0" rtlCol="0" anchor="t">
            <a:spAutoFit/>
          </a:bodyPr>
          <a:lstStyle/>
          <a:p>
            <a:pPr algn="just">
              <a:lnSpc>
                <a:spcPts val="3499"/>
              </a:lnSpc>
            </a:pPr>
            <a:r>
              <a:rPr lang="en-US" sz="2499">
                <a:solidFill>
                  <a:srgbClr val="3A210A"/>
                </a:solidFill>
                <a:latin typeface="Rubik"/>
                <a:ea typeface="Rubik"/>
                <a:cs typeface="Rubik"/>
                <a:sym typeface="Rubik"/>
              </a:rPr>
              <a:t>Dalam UUDS 1950 ditetapkan bahwa sistem demokrasi yang digunakan adalah demokrasi Liberal sedangkan kabinet pemerintahannya adalah Parlementer. Kabinet bertanggngjawab kepad DPR. Kekuasaan tertinggi dipegang oleh perdana menteri, presiden hanya berkedudukan sebagai kepala negara.</a:t>
            </a:r>
          </a:p>
          <a:p>
            <a:pPr algn="just">
              <a:lnSpc>
                <a:spcPts val="3499"/>
              </a:lnSpc>
            </a:pPr>
            <a:r>
              <a:rPr lang="en-US" sz="2499">
                <a:solidFill>
                  <a:srgbClr val="3A210A"/>
                </a:solidFill>
                <a:latin typeface="Rubik"/>
                <a:ea typeface="Rubik"/>
                <a:cs typeface="Rubik"/>
                <a:sym typeface="Rubik"/>
              </a:rPr>
              <a:t>Berikut kabinet pada masa demokrasi liberal:</a:t>
            </a:r>
          </a:p>
          <a:p>
            <a:pPr marL="539749" lvl="1" indent="-269875" algn="just">
              <a:lnSpc>
                <a:spcPts val="3499"/>
              </a:lnSpc>
              <a:buAutoNum type="arabicPeriod"/>
            </a:pPr>
            <a:r>
              <a:rPr lang="en-US" sz="2499">
                <a:solidFill>
                  <a:srgbClr val="3A210A"/>
                </a:solidFill>
                <a:latin typeface="Rubik"/>
                <a:ea typeface="Rubik"/>
                <a:cs typeface="Rubik"/>
                <a:sym typeface="Rubik"/>
              </a:rPr>
              <a:t>Kabinet Natsir (7 Sept1950-21 Maret 1951)</a:t>
            </a:r>
          </a:p>
          <a:p>
            <a:pPr marL="539749" lvl="1" indent="-269875" algn="just">
              <a:lnSpc>
                <a:spcPts val="3499"/>
              </a:lnSpc>
              <a:buAutoNum type="arabicPeriod"/>
            </a:pPr>
            <a:r>
              <a:rPr lang="en-US" sz="2499">
                <a:solidFill>
                  <a:srgbClr val="3A210A"/>
                </a:solidFill>
                <a:latin typeface="Rubik"/>
                <a:ea typeface="Rubik"/>
                <a:cs typeface="Rubik"/>
                <a:sym typeface="Rubik"/>
              </a:rPr>
              <a:t>Kabinet Sukiman (26 April 1951-23 Feb 1952)</a:t>
            </a:r>
          </a:p>
          <a:p>
            <a:pPr marL="539749" lvl="1" indent="-269875" algn="just">
              <a:lnSpc>
                <a:spcPts val="3499"/>
              </a:lnSpc>
              <a:buAutoNum type="arabicPeriod"/>
            </a:pPr>
            <a:r>
              <a:rPr lang="en-US" sz="2499">
                <a:solidFill>
                  <a:srgbClr val="3A210A"/>
                </a:solidFill>
                <a:latin typeface="Rubik"/>
                <a:ea typeface="Rubik"/>
                <a:cs typeface="Rubik"/>
                <a:sym typeface="Rubik"/>
              </a:rPr>
              <a:t>Kabinet Wilopo (30 Maret 1952-3 Juni 1953)</a:t>
            </a:r>
          </a:p>
          <a:p>
            <a:pPr marL="539749" lvl="1" indent="-269875" algn="just">
              <a:lnSpc>
                <a:spcPts val="3499"/>
              </a:lnSpc>
              <a:buAutoNum type="arabicPeriod"/>
            </a:pPr>
            <a:r>
              <a:rPr lang="en-US" sz="2499">
                <a:solidFill>
                  <a:srgbClr val="3A210A"/>
                </a:solidFill>
                <a:latin typeface="Rubik"/>
                <a:ea typeface="Rubik"/>
                <a:cs typeface="Rubik"/>
                <a:sym typeface="Rubik"/>
              </a:rPr>
              <a:t>Kabinet Ali-Wongso (1 Agust 1953-24 Juli 1955)</a:t>
            </a:r>
          </a:p>
          <a:p>
            <a:pPr marL="539749" lvl="1" indent="-269875" algn="just">
              <a:lnSpc>
                <a:spcPts val="3499"/>
              </a:lnSpc>
              <a:buAutoNum type="arabicPeriod"/>
            </a:pPr>
            <a:r>
              <a:rPr lang="en-US" sz="2499">
                <a:solidFill>
                  <a:srgbClr val="3A210A"/>
                </a:solidFill>
                <a:latin typeface="Rubik"/>
                <a:ea typeface="Rubik"/>
                <a:cs typeface="Rubik"/>
                <a:sym typeface="Rubik"/>
              </a:rPr>
              <a:t>Kabinet Burhanuddin Harahap (24 Agust 1955-3 Maret 1956) </a:t>
            </a:r>
          </a:p>
          <a:p>
            <a:pPr marL="539749" lvl="1" indent="-269875" algn="just">
              <a:lnSpc>
                <a:spcPts val="3499"/>
              </a:lnSpc>
              <a:buAutoNum type="arabicPeriod"/>
            </a:pPr>
            <a:r>
              <a:rPr lang="en-US" sz="2499">
                <a:solidFill>
                  <a:srgbClr val="3A210A"/>
                </a:solidFill>
                <a:latin typeface="Rubik"/>
                <a:ea typeface="Rubik"/>
                <a:cs typeface="Rubik"/>
                <a:sym typeface="Rubik"/>
              </a:rPr>
              <a:t>Kabinet Ali Sastroamojoyo II ( Maret 1956-maret 1957)</a:t>
            </a:r>
          </a:p>
          <a:p>
            <a:pPr marL="539749" lvl="1" indent="-269875" algn="just">
              <a:lnSpc>
                <a:spcPts val="3499"/>
              </a:lnSpc>
              <a:buAutoNum type="arabicPeriod"/>
            </a:pPr>
            <a:r>
              <a:rPr lang="en-US" sz="2499">
                <a:solidFill>
                  <a:srgbClr val="3A210A"/>
                </a:solidFill>
                <a:latin typeface="Rubik"/>
                <a:ea typeface="Rubik"/>
                <a:cs typeface="Rubik"/>
                <a:sym typeface="Rubik"/>
              </a:rPr>
              <a:t>Kabinet Juanda (9 April 1957)</a:t>
            </a:r>
          </a:p>
        </p:txBody>
      </p:sp>
      <p:sp>
        <p:nvSpPr>
          <p:cNvPr id="5" name="Freeform 5"/>
          <p:cNvSpPr/>
          <p:nvPr/>
        </p:nvSpPr>
        <p:spPr>
          <a:xfrm>
            <a:off x="12805135" y="7868251"/>
            <a:ext cx="6217652" cy="2780098"/>
          </a:xfrm>
          <a:custGeom>
            <a:avLst/>
            <a:gdLst/>
            <a:ahLst/>
            <a:cxnLst/>
            <a:rect l="l" t="t" r="r" b="b"/>
            <a:pathLst>
              <a:path w="6217652" h="2780098">
                <a:moveTo>
                  <a:pt x="0" y="0"/>
                </a:moveTo>
                <a:lnTo>
                  <a:pt x="6217653" y="0"/>
                </a:lnTo>
                <a:lnTo>
                  <a:pt x="6217653" y="2780098"/>
                </a:lnTo>
                <a:lnTo>
                  <a:pt x="0" y="27800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flipV="1">
            <a:off x="0" y="0"/>
            <a:ext cx="6217652" cy="2780098"/>
          </a:xfrm>
          <a:custGeom>
            <a:avLst/>
            <a:gdLst/>
            <a:ahLst/>
            <a:cxnLst/>
            <a:rect l="l" t="t" r="r" b="b"/>
            <a:pathLst>
              <a:path w="6217652" h="2780098">
                <a:moveTo>
                  <a:pt x="6217652" y="2780098"/>
                </a:moveTo>
                <a:lnTo>
                  <a:pt x="0" y="2780098"/>
                </a:lnTo>
                <a:lnTo>
                  <a:pt x="0" y="0"/>
                </a:lnTo>
                <a:lnTo>
                  <a:pt x="6217652" y="0"/>
                </a:lnTo>
                <a:lnTo>
                  <a:pt x="6217652" y="2780098"/>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74532" flipH="1" flipV="1">
            <a:off x="16286901" y="1080088"/>
            <a:ext cx="2145212" cy="2055503"/>
          </a:xfrm>
          <a:custGeom>
            <a:avLst/>
            <a:gdLst/>
            <a:ahLst/>
            <a:cxnLst/>
            <a:rect l="l" t="t" r="r" b="b"/>
            <a:pathLst>
              <a:path w="2145212" h="2055503">
                <a:moveTo>
                  <a:pt x="2145212" y="2055503"/>
                </a:moveTo>
                <a:lnTo>
                  <a:pt x="0" y="2055503"/>
                </a:lnTo>
                <a:lnTo>
                  <a:pt x="0" y="0"/>
                </a:lnTo>
                <a:lnTo>
                  <a:pt x="2145212" y="0"/>
                </a:lnTo>
                <a:lnTo>
                  <a:pt x="2145212" y="2055503"/>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0901735" y="2495826"/>
            <a:ext cx="7608947" cy="4891466"/>
          </a:xfrm>
          <a:custGeom>
            <a:avLst/>
            <a:gdLst/>
            <a:ahLst/>
            <a:cxnLst/>
            <a:rect l="l" t="t" r="r" b="b"/>
            <a:pathLst>
              <a:path w="7608947" h="4891466">
                <a:moveTo>
                  <a:pt x="0" y="0"/>
                </a:moveTo>
                <a:lnTo>
                  <a:pt x="7608947" y="0"/>
                </a:lnTo>
                <a:lnTo>
                  <a:pt x="7608947" y="4891466"/>
                </a:lnTo>
                <a:lnTo>
                  <a:pt x="0" y="4891466"/>
                </a:lnTo>
                <a:lnTo>
                  <a:pt x="0" y="0"/>
                </a:lnTo>
                <a:close/>
              </a:path>
            </a:pathLst>
          </a:custGeom>
          <a:blipFill>
            <a:blip r:embed="rId8"/>
            <a:stretch>
              <a:fillRect/>
            </a:stretch>
          </a:blipFill>
        </p:spPr>
      </p:sp>
      <p:sp>
        <p:nvSpPr>
          <p:cNvPr id="9" name="TextBox 9"/>
          <p:cNvSpPr txBox="1"/>
          <p:nvPr/>
        </p:nvSpPr>
        <p:spPr>
          <a:xfrm>
            <a:off x="536960" y="1691721"/>
            <a:ext cx="9721713" cy="752295"/>
          </a:xfrm>
          <a:prstGeom prst="rect">
            <a:avLst/>
          </a:prstGeom>
        </p:spPr>
        <p:txBody>
          <a:bodyPr lIns="0" tIns="0" rIns="0" bIns="0" rtlCol="0" anchor="t">
            <a:spAutoFit/>
          </a:bodyPr>
          <a:lstStyle/>
          <a:p>
            <a:pPr algn="l">
              <a:lnSpc>
                <a:spcPts val="5690"/>
              </a:lnSpc>
              <a:spcBef>
                <a:spcPct val="0"/>
              </a:spcBef>
            </a:pPr>
            <a:r>
              <a:rPr lang="en-US" sz="5690">
                <a:solidFill>
                  <a:srgbClr val="734F2E"/>
                </a:solidFill>
                <a:latin typeface="Abril Fatface"/>
                <a:ea typeface="Abril Fatface"/>
                <a:cs typeface="Abril Fatface"/>
                <a:sym typeface="Abril Fatface"/>
              </a:rPr>
              <a:t>2. Pergantian Kabinet</a:t>
            </a:r>
          </a:p>
        </p:txBody>
      </p:sp>
      <p:sp>
        <p:nvSpPr>
          <p:cNvPr id="10" name="Freeform 10"/>
          <p:cNvSpPr/>
          <p:nvPr/>
        </p:nvSpPr>
        <p:spPr>
          <a:xfrm>
            <a:off x="12234867" y="6776197"/>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424479" y="993021"/>
            <a:ext cx="4942682" cy="1222190"/>
          </a:xfrm>
          <a:custGeom>
            <a:avLst/>
            <a:gdLst/>
            <a:ahLst/>
            <a:cxnLst/>
            <a:rect l="l" t="t" r="r" b="b"/>
            <a:pathLst>
              <a:path w="4942682" h="1222190">
                <a:moveTo>
                  <a:pt x="0" y="0"/>
                </a:moveTo>
                <a:lnTo>
                  <a:pt x="4942682" y="0"/>
                </a:lnTo>
                <a:lnTo>
                  <a:pt x="4942682" y="1222191"/>
                </a:lnTo>
                <a:lnTo>
                  <a:pt x="0" y="12221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573905" y="1126371"/>
            <a:ext cx="7428389" cy="964093"/>
          </a:xfrm>
          <a:prstGeom prst="rect">
            <a:avLst/>
          </a:prstGeom>
        </p:spPr>
        <p:txBody>
          <a:bodyPr lIns="0" tIns="0" rIns="0" bIns="0" rtlCol="0" anchor="t">
            <a:spAutoFit/>
          </a:bodyPr>
          <a:lstStyle/>
          <a:p>
            <a:pPr algn="l">
              <a:lnSpc>
                <a:spcPts val="7206"/>
              </a:lnSpc>
              <a:spcBef>
                <a:spcPct val="0"/>
              </a:spcBef>
            </a:pPr>
            <a:r>
              <a:rPr lang="en-US" sz="7206">
                <a:solidFill>
                  <a:srgbClr val="734F2E"/>
                </a:solidFill>
                <a:latin typeface="Abril Fatface"/>
                <a:ea typeface="Abril Fatface"/>
                <a:cs typeface="Abril Fatface"/>
                <a:sym typeface="Abril Fatface"/>
              </a:rPr>
              <a:t>3.Kondisi politik </a:t>
            </a:r>
          </a:p>
        </p:txBody>
      </p:sp>
      <p:sp>
        <p:nvSpPr>
          <p:cNvPr id="4" name="TextBox 4"/>
          <p:cNvSpPr txBox="1"/>
          <p:nvPr/>
        </p:nvSpPr>
        <p:spPr>
          <a:xfrm>
            <a:off x="1573905" y="2663673"/>
            <a:ext cx="10125485" cy="4803775"/>
          </a:xfrm>
          <a:prstGeom prst="rect">
            <a:avLst/>
          </a:prstGeom>
        </p:spPr>
        <p:txBody>
          <a:bodyPr lIns="0" tIns="0" rIns="0" bIns="0" rtlCol="0" anchor="t">
            <a:spAutoFit/>
          </a:bodyPr>
          <a:lstStyle/>
          <a:p>
            <a:pPr algn="just">
              <a:lnSpc>
                <a:spcPts val="3499"/>
              </a:lnSpc>
            </a:pPr>
            <a:r>
              <a:rPr lang="en-US" sz="2499">
                <a:solidFill>
                  <a:srgbClr val="3A210A"/>
                </a:solidFill>
                <a:latin typeface="Rubik"/>
                <a:ea typeface="Rubik"/>
                <a:cs typeface="Rubik"/>
                <a:sym typeface="Rubik"/>
              </a:rPr>
              <a:t>Pada sistem demokrasi parlementer disebut juga sistem demokrasi</a:t>
            </a:r>
          </a:p>
          <a:p>
            <a:pPr algn="just">
              <a:lnSpc>
                <a:spcPts val="3499"/>
              </a:lnSpc>
            </a:pPr>
            <a:r>
              <a:rPr lang="en-US" sz="2499">
                <a:solidFill>
                  <a:srgbClr val="3A210A"/>
                </a:solidFill>
                <a:latin typeface="Rubik"/>
                <a:ea typeface="Rubik"/>
                <a:cs typeface="Rubik"/>
                <a:sym typeface="Rubik"/>
              </a:rPr>
              <a:t> liberal. Pada masa ini ditandai dengan sering bergantinya kabinet akibat persaingan partai politik . Partai politik yang ada saling berebut kekuasaan sehingga kabinet jatuh silih berganti.</a:t>
            </a:r>
          </a:p>
          <a:p>
            <a:pPr algn="just">
              <a:lnSpc>
                <a:spcPts val="3499"/>
              </a:lnSpc>
            </a:pPr>
            <a:endParaRPr lang="en-US" sz="2499">
              <a:solidFill>
                <a:srgbClr val="3A210A"/>
              </a:solidFill>
              <a:latin typeface="Rubik"/>
              <a:ea typeface="Rubik"/>
              <a:cs typeface="Rubik"/>
              <a:sym typeface="Rubik"/>
            </a:endParaRPr>
          </a:p>
          <a:p>
            <a:pPr algn="just">
              <a:lnSpc>
                <a:spcPts val="3499"/>
              </a:lnSpc>
            </a:pPr>
            <a:endParaRPr lang="en-US" sz="2499">
              <a:solidFill>
                <a:srgbClr val="3A210A"/>
              </a:solidFill>
              <a:latin typeface="Rubik"/>
              <a:ea typeface="Rubik"/>
              <a:cs typeface="Rubik"/>
              <a:sym typeface="Rubik"/>
            </a:endParaRPr>
          </a:p>
          <a:p>
            <a:pPr algn="just">
              <a:lnSpc>
                <a:spcPts val="3499"/>
              </a:lnSpc>
            </a:pPr>
            <a:r>
              <a:rPr lang="en-US" sz="2499">
                <a:solidFill>
                  <a:srgbClr val="3A210A"/>
                </a:solidFill>
                <a:latin typeface="Rubik"/>
                <a:ea typeface="Rubik"/>
                <a:cs typeface="Rubik"/>
                <a:sym typeface="Rubik"/>
              </a:rPr>
              <a:t>Akibat sering berganti kabinet, pemerintahan Indonesia menjadi tidak stabil karena kabinet tidak menjalankan programnya dengan baik. Selain itu labilnya pemerintahan juga disebabkan oleh gangguan keamanan yang telah ada sejak masa perang kemerdekaan</a:t>
            </a:r>
          </a:p>
        </p:txBody>
      </p:sp>
      <p:sp>
        <p:nvSpPr>
          <p:cNvPr id="5" name="Freeform 5"/>
          <p:cNvSpPr/>
          <p:nvPr/>
        </p:nvSpPr>
        <p:spPr>
          <a:xfrm>
            <a:off x="14872426" y="8288650"/>
            <a:ext cx="1113663" cy="992172"/>
          </a:xfrm>
          <a:custGeom>
            <a:avLst/>
            <a:gdLst/>
            <a:ahLst/>
            <a:cxnLst/>
            <a:rect l="l" t="t" r="r" b="b"/>
            <a:pathLst>
              <a:path w="1113663" h="992172">
                <a:moveTo>
                  <a:pt x="0" y="0"/>
                </a:moveTo>
                <a:lnTo>
                  <a:pt x="1113663" y="0"/>
                </a:lnTo>
                <a:lnTo>
                  <a:pt x="1113663" y="992172"/>
                </a:lnTo>
                <a:lnTo>
                  <a:pt x="0" y="9921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948039" y="7645400"/>
            <a:ext cx="7315200" cy="3270845"/>
          </a:xfrm>
          <a:custGeom>
            <a:avLst/>
            <a:gdLst/>
            <a:ahLst/>
            <a:cxnLst/>
            <a:rect l="l" t="t" r="r" b="b"/>
            <a:pathLst>
              <a:path w="7315200" h="3270845">
                <a:moveTo>
                  <a:pt x="7315200" y="0"/>
                </a:moveTo>
                <a:lnTo>
                  <a:pt x="0" y="0"/>
                </a:lnTo>
                <a:lnTo>
                  <a:pt x="0" y="3270845"/>
                </a:lnTo>
                <a:lnTo>
                  <a:pt x="7315200" y="3270845"/>
                </a:lnTo>
                <a:lnTo>
                  <a:pt x="731520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flipV="1">
            <a:off x="13269183" y="-946209"/>
            <a:ext cx="7315200" cy="3270845"/>
          </a:xfrm>
          <a:custGeom>
            <a:avLst/>
            <a:gdLst/>
            <a:ahLst/>
            <a:cxnLst/>
            <a:rect l="l" t="t" r="r" b="b"/>
            <a:pathLst>
              <a:path w="7315200" h="3270845">
                <a:moveTo>
                  <a:pt x="0" y="3270845"/>
                </a:moveTo>
                <a:lnTo>
                  <a:pt x="7315200" y="3270845"/>
                </a:lnTo>
                <a:lnTo>
                  <a:pt x="7315200" y="0"/>
                </a:lnTo>
                <a:lnTo>
                  <a:pt x="0" y="0"/>
                </a:lnTo>
                <a:lnTo>
                  <a:pt x="0" y="3270845"/>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flipV="1">
            <a:off x="3368048" y="-1309126"/>
            <a:ext cx="3840103" cy="2618252"/>
          </a:xfrm>
          <a:custGeom>
            <a:avLst/>
            <a:gdLst/>
            <a:ahLst/>
            <a:cxnLst/>
            <a:rect l="l" t="t" r="r" b="b"/>
            <a:pathLst>
              <a:path w="3840103" h="2618252">
                <a:moveTo>
                  <a:pt x="3840103" y="2618252"/>
                </a:moveTo>
                <a:lnTo>
                  <a:pt x="0" y="2618252"/>
                </a:lnTo>
                <a:lnTo>
                  <a:pt x="0" y="0"/>
                </a:lnTo>
                <a:lnTo>
                  <a:pt x="3840103" y="0"/>
                </a:lnTo>
                <a:lnTo>
                  <a:pt x="3840103" y="2618252"/>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1079849" y="8977874"/>
            <a:ext cx="3840103" cy="2618252"/>
          </a:xfrm>
          <a:custGeom>
            <a:avLst/>
            <a:gdLst/>
            <a:ahLst/>
            <a:cxnLst/>
            <a:rect l="l" t="t" r="r" b="b"/>
            <a:pathLst>
              <a:path w="3840103" h="2618252">
                <a:moveTo>
                  <a:pt x="0" y="0"/>
                </a:moveTo>
                <a:lnTo>
                  <a:pt x="3840103" y="0"/>
                </a:lnTo>
                <a:lnTo>
                  <a:pt x="3840103" y="2618252"/>
                </a:lnTo>
                <a:lnTo>
                  <a:pt x="0" y="261825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flipH="1">
            <a:off x="12256221" y="2324636"/>
            <a:ext cx="6346072" cy="4900862"/>
          </a:xfrm>
          <a:custGeom>
            <a:avLst/>
            <a:gdLst/>
            <a:ahLst/>
            <a:cxnLst/>
            <a:rect l="l" t="t" r="r" b="b"/>
            <a:pathLst>
              <a:path w="6346072" h="4900862">
                <a:moveTo>
                  <a:pt x="6346072" y="0"/>
                </a:moveTo>
                <a:lnTo>
                  <a:pt x="0" y="0"/>
                </a:lnTo>
                <a:lnTo>
                  <a:pt x="0" y="4900861"/>
                </a:lnTo>
                <a:lnTo>
                  <a:pt x="6346072" y="4900861"/>
                </a:lnTo>
                <a:lnTo>
                  <a:pt x="6346072" y="0"/>
                </a:lnTo>
                <a:close/>
              </a:path>
            </a:pathLst>
          </a:custGeom>
          <a:blipFill>
            <a:blip r:embed="rId10"/>
            <a:stretch>
              <a:fillRect r="-16051"/>
            </a:stretch>
          </a:blipFill>
        </p:spPr>
      </p:sp>
      <p:sp>
        <p:nvSpPr>
          <p:cNvPr id="11" name="Freeform 11"/>
          <p:cNvSpPr/>
          <p:nvPr/>
        </p:nvSpPr>
        <p:spPr>
          <a:xfrm>
            <a:off x="11699390" y="2090464"/>
            <a:ext cx="4942682" cy="1222190"/>
          </a:xfrm>
          <a:custGeom>
            <a:avLst/>
            <a:gdLst/>
            <a:ahLst/>
            <a:cxnLst/>
            <a:rect l="l" t="t" r="r" b="b"/>
            <a:pathLst>
              <a:path w="4942682" h="1222190">
                <a:moveTo>
                  <a:pt x="0" y="0"/>
                </a:moveTo>
                <a:lnTo>
                  <a:pt x="4942681" y="0"/>
                </a:lnTo>
                <a:lnTo>
                  <a:pt x="4942681" y="1222190"/>
                </a:lnTo>
                <a:lnTo>
                  <a:pt x="0" y="122219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2" name="Freeform 12"/>
          <p:cNvSpPr/>
          <p:nvPr/>
        </p:nvSpPr>
        <p:spPr>
          <a:xfrm>
            <a:off x="11886238" y="813040"/>
            <a:ext cx="1113663" cy="992172"/>
          </a:xfrm>
          <a:custGeom>
            <a:avLst/>
            <a:gdLst/>
            <a:ahLst/>
            <a:cxnLst/>
            <a:rect l="l" t="t" r="r" b="b"/>
            <a:pathLst>
              <a:path w="1113663" h="992172">
                <a:moveTo>
                  <a:pt x="0" y="0"/>
                </a:moveTo>
                <a:lnTo>
                  <a:pt x="1113662" y="0"/>
                </a:lnTo>
                <a:lnTo>
                  <a:pt x="1113662" y="992172"/>
                </a:lnTo>
                <a:lnTo>
                  <a:pt x="0" y="9921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2999900" y="6856353"/>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7962914" y="804410"/>
            <a:ext cx="4942682" cy="1222190"/>
          </a:xfrm>
          <a:custGeom>
            <a:avLst/>
            <a:gdLst/>
            <a:ahLst/>
            <a:cxnLst/>
            <a:rect l="l" t="t" r="r" b="b"/>
            <a:pathLst>
              <a:path w="4942682" h="1222190">
                <a:moveTo>
                  <a:pt x="0" y="0"/>
                </a:moveTo>
                <a:lnTo>
                  <a:pt x="4942681" y="0"/>
                </a:lnTo>
                <a:lnTo>
                  <a:pt x="4942681"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068589" y="1028700"/>
            <a:ext cx="4942682" cy="1222190"/>
          </a:xfrm>
          <a:custGeom>
            <a:avLst/>
            <a:gdLst/>
            <a:ahLst/>
            <a:cxnLst/>
            <a:rect l="l" t="t" r="r" b="b"/>
            <a:pathLst>
              <a:path w="4942682" h="1222190">
                <a:moveTo>
                  <a:pt x="0" y="0"/>
                </a:moveTo>
                <a:lnTo>
                  <a:pt x="4942681" y="0"/>
                </a:lnTo>
                <a:lnTo>
                  <a:pt x="4942681"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00206" y="7036595"/>
            <a:ext cx="4364743" cy="4517357"/>
          </a:xfrm>
          <a:custGeom>
            <a:avLst/>
            <a:gdLst/>
            <a:ahLst/>
            <a:cxnLst/>
            <a:rect l="l" t="t" r="r" b="b"/>
            <a:pathLst>
              <a:path w="4364743" h="4517357">
                <a:moveTo>
                  <a:pt x="0" y="4517357"/>
                </a:moveTo>
                <a:lnTo>
                  <a:pt x="4364743" y="4517357"/>
                </a:lnTo>
                <a:lnTo>
                  <a:pt x="4364743" y="0"/>
                </a:lnTo>
                <a:lnTo>
                  <a:pt x="0" y="0"/>
                </a:lnTo>
                <a:lnTo>
                  <a:pt x="0" y="4517357"/>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4494588">
            <a:off x="6028001" y="8590588"/>
            <a:ext cx="2727250" cy="2613201"/>
          </a:xfrm>
          <a:custGeom>
            <a:avLst/>
            <a:gdLst/>
            <a:ahLst/>
            <a:cxnLst/>
            <a:rect l="l" t="t" r="r" b="b"/>
            <a:pathLst>
              <a:path w="2727250" h="2613201">
                <a:moveTo>
                  <a:pt x="0" y="0"/>
                </a:moveTo>
                <a:lnTo>
                  <a:pt x="2727250" y="0"/>
                </a:lnTo>
                <a:lnTo>
                  <a:pt x="2727250" y="2613201"/>
                </a:lnTo>
                <a:lnTo>
                  <a:pt x="0" y="26132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080625">
            <a:off x="-1008927" y="-975226"/>
            <a:ext cx="2727250" cy="2613201"/>
          </a:xfrm>
          <a:custGeom>
            <a:avLst/>
            <a:gdLst/>
            <a:ahLst/>
            <a:cxnLst/>
            <a:rect l="l" t="t" r="r" b="b"/>
            <a:pathLst>
              <a:path w="2727250" h="2613201">
                <a:moveTo>
                  <a:pt x="0" y="0"/>
                </a:moveTo>
                <a:lnTo>
                  <a:pt x="2727250" y="0"/>
                </a:lnTo>
                <a:lnTo>
                  <a:pt x="2727250" y="2613201"/>
                </a:lnTo>
                <a:lnTo>
                  <a:pt x="0" y="26132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0826568" y="2428939"/>
            <a:ext cx="7673854" cy="4888327"/>
          </a:xfrm>
          <a:custGeom>
            <a:avLst/>
            <a:gdLst/>
            <a:ahLst/>
            <a:cxnLst/>
            <a:rect l="l" t="t" r="r" b="b"/>
            <a:pathLst>
              <a:path w="7673854" h="4888327">
                <a:moveTo>
                  <a:pt x="0" y="0"/>
                </a:moveTo>
                <a:lnTo>
                  <a:pt x="7673854" y="0"/>
                </a:lnTo>
                <a:lnTo>
                  <a:pt x="7673854" y="4888327"/>
                </a:lnTo>
                <a:lnTo>
                  <a:pt x="0" y="4888327"/>
                </a:lnTo>
                <a:lnTo>
                  <a:pt x="0" y="0"/>
                </a:lnTo>
                <a:close/>
              </a:path>
            </a:pathLst>
          </a:custGeom>
          <a:blipFill>
            <a:blip r:embed="rId8"/>
            <a:stretch>
              <a:fillRect/>
            </a:stretch>
          </a:blipFill>
        </p:spPr>
      </p:sp>
      <p:sp>
        <p:nvSpPr>
          <p:cNvPr id="8" name="TextBox 8"/>
          <p:cNvSpPr txBox="1"/>
          <p:nvPr/>
        </p:nvSpPr>
        <p:spPr>
          <a:xfrm>
            <a:off x="1031795" y="862538"/>
            <a:ext cx="12719662" cy="964093"/>
          </a:xfrm>
          <a:prstGeom prst="rect">
            <a:avLst/>
          </a:prstGeom>
        </p:spPr>
        <p:txBody>
          <a:bodyPr lIns="0" tIns="0" rIns="0" bIns="0" rtlCol="0" anchor="t">
            <a:spAutoFit/>
          </a:bodyPr>
          <a:lstStyle/>
          <a:p>
            <a:pPr algn="l">
              <a:lnSpc>
                <a:spcPts val="7206"/>
              </a:lnSpc>
              <a:spcBef>
                <a:spcPct val="0"/>
              </a:spcBef>
            </a:pPr>
            <a:r>
              <a:rPr lang="en-US" sz="7206">
                <a:solidFill>
                  <a:srgbClr val="734F2E"/>
                </a:solidFill>
                <a:latin typeface="Abril Fatface"/>
                <a:ea typeface="Abril Fatface"/>
                <a:cs typeface="Abril Fatface"/>
                <a:sym typeface="Abril Fatface"/>
              </a:rPr>
              <a:t>4. Peristiwa 17 Oktober 1952</a:t>
            </a:r>
          </a:p>
        </p:txBody>
      </p:sp>
      <p:sp>
        <p:nvSpPr>
          <p:cNvPr id="9" name="Freeform 9"/>
          <p:cNvSpPr/>
          <p:nvPr/>
        </p:nvSpPr>
        <p:spPr>
          <a:xfrm flipH="1">
            <a:off x="13923257" y="-7788"/>
            <a:ext cx="4364743" cy="4517357"/>
          </a:xfrm>
          <a:custGeom>
            <a:avLst/>
            <a:gdLst/>
            <a:ahLst/>
            <a:cxnLst/>
            <a:rect l="l" t="t" r="r" b="b"/>
            <a:pathLst>
              <a:path w="4364743" h="4517357">
                <a:moveTo>
                  <a:pt x="4364743" y="0"/>
                </a:moveTo>
                <a:lnTo>
                  <a:pt x="0" y="0"/>
                </a:lnTo>
                <a:lnTo>
                  <a:pt x="0" y="4517357"/>
                </a:lnTo>
                <a:lnTo>
                  <a:pt x="4364743" y="4517357"/>
                </a:lnTo>
                <a:lnTo>
                  <a:pt x="436474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1028700" y="2236206"/>
            <a:ext cx="9624038" cy="4346989"/>
          </a:xfrm>
          <a:prstGeom prst="rect">
            <a:avLst/>
          </a:prstGeom>
        </p:spPr>
        <p:txBody>
          <a:bodyPr lIns="0" tIns="0" rIns="0" bIns="0" rtlCol="0" anchor="t">
            <a:spAutoFit/>
          </a:bodyPr>
          <a:lstStyle/>
          <a:p>
            <a:pPr algn="just">
              <a:lnSpc>
                <a:spcPts val="3163"/>
              </a:lnSpc>
            </a:pPr>
            <a:r>
              <a:rPr lang="en-US" sz="2259" dirty="0" err="1">
                <a:solidFill>
                  <a:srgbClr val="3A210A"/>
                </a:solidFill>
                <a:latin typeface="Rubik"/>
                <a:ea typeface="Rubik"/>
                <a:cs typeface="Rubik"/>
                <a:sym typeface="Rubik"/>
              </a:rPr>
              <a:t>Peristiwa</a:t>
            </a:r>
            <a:r>
              <a:rPr lang="en-US" sz="2259" dirty="0">
                <a:solidFill>
                  <a:srgbClr val="3A210A"/>
                </a:solidFill>
                <a:latin typeface="Rubik"/>
                <a:ea typeface="Rubik"/>
                <a:cs typeface="Rubik"/>
                <a:sym typeface="Rubik"/>
              </a:rPr>
              <a:t> 17 </a:t>
            </a:r>
            <a:r>
              <a:rPr lang="en-US" sz="2259" dirty="0" err="1">
                <a:solidFill>
                  <a:srgbClr val="3A210A"/>
                </a:solidFill>
                <a:latin typeface="Rubik"/>
                <a:ea typeface="Rubik"/>
                <a:cs typeface="Rubik"/>
                <a:sym typeface="Rubik"/>
              </a:rPr>
              <a:t>Oktober</a:t>
            </a:r>
            <a:r>
              <a:rPr lang="en-US" sz="2259" dirty="0">
                <a:solidFill>
                  <a:srgbClr val="3A210A"/>
                </a:solidFill>
                <a:latin typeface="Rubik"/>
                <a:ea typeface="Rubik"/>
                <a:cs typeface="Rubik"/>
                <a:sym typeface="Rubik"/>
              </a:rPr>
              <a:t> 1952 </a:t>
            </a:r>
            <a:r>
              <a:rPr lang="en-US" sz="2259" dirty="0" err="1">
                <a:solidFill>
                  <a:srgbClr val="3A210A"/>
                </a:solidFill>
                <a:latin typeface="Rubik"/>
                <a:ea typeface="Rubik"/>
                <a:cs typeface="Rubik"/>
                <a:sym typeface="Rubik"/>
              </a:rPr>
              <a:t>adalah</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peristiwa</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dimana</a:t>
            </a:r>
            <a:r>
              <a:rPr lang="en-US" sz="2259" dirty="0">
                <a:solidFill>
                  <a:srgbClr val="3A210A"/>
                </a:solidFill>
                <a:latin typeface="Rubik"/>
                <a:ea typeface="Rubik"/>
                <a:cs typeface="Rubik"/>
                <a:sym typeface="Rubik"/>
              </a:rPr>
              <a:t> KSAD </a:t>
            </a:r>
            <a:r>
              <a:rPr lang="en-US" sz="2259" dirty="0" err="1">
                <a:solidFill>
                  <a:srgbClr val="3A210A"/>
                </a:solidFill>
                <a:latin typeface="Rubik"/>
                <a:ea typeface="Rubik"/>
                <a:cs typeface="Rubik"/>
                <a:sym typeface="Rubik"/>
              </a:rPr>
              <a:t>dan</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tujuh</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panglima</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daerah</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meminta</a:t>
            </a:r>
            <a:r>
              <a:rPr lang="en-US" sz="2259" dirty="0">
                <a:solidFill>
                  <a:srgbClr val="3A210A"/>
                </a:solidFill>
                <a:latin typeface="Rubik"/>
                <a:ea typeface="Rubik"/>
                <a:cs typeface="Rubik"/>
                <a:sym typeface="Rubik"/>
              </a:rPr>
              <a:t> DPRS </a:t>
            </a:r>
            <a:r>
              <a:rPr lang="en-US" sz="2259" dirty="0" err="1">
                <a:solidFill>
                  <a:srgbClr val="3A210A"/>
                </a:solidFill>
                <a:latin typeface="Rubik"/>
                <a:ea typeface="Rubik"/>
                <a:cs typeface="Rubik"/>
                <a:sym typeface="Rubik"/>
              </a:rPr>
              <a:t>dibubarkan</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Latar</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belakang</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peristiwa</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ini</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terjadi</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karena</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tertundanya</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pemilihan</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umum</a:t>
            </a:r>
            <a:r>
              <a:rPr lang="en-US" sz="2259" dirty="0">
                <a:solidFill>
                  <a:srgbClr val="3A210A"/>
                </a:solidFill>
                <a:latin typeface="Rubik"/>
                <a:ea typeface="Rubik"/>
                <a:cs typeface="Rubik"/>
                <a:sym typeface="Rubik"/>
              </a:rPr>
              <a:t> yang </a:t>
            </a:r>
            <a:r>
              <a:rPr lang="en-US" sz="2259" dirty="0" err="1">
                <a:solidFill>
                  <a:srgbClr val="3A210A"/>
                </a:solidFill>
                <a:latin typeface="Rubik"/>
                <a:ea typeface="Rubik"/>
                <a:cs typeface="Rubik"/>
                <a:sym typeface="Rubik"/>
              </a:rPr>
              <a:t>dianggap</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sebagai</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strategi</a:t>
            </a:r>
            <a:r>
              <a:rPr lang="en-US" sz="2259" dirty="0">
                <a:solidFill>
                  <a:srgbClr val="3A210A"/>
                </a:solidFill>
                <a:latin typeface="Rubik"/>
                <a:ea typeface="Rubik"/>
                <a:cs typeface="Rubik"/>
                <a:sym typeface="Rubik"/>
              </a:rPr>
              <a:t> DPRS </a:t>
            </a:r>
            <a:r>
              <a:rPr lang="en-US" sz="2259" dirty="0" err="1">
                <a:solidFill>
                  <a:srgbClr val="3A210A"/>
                </a:solidFill>
                <a:latin typeface="Rubik"/>
                <a:ea typeface="Rubik"/>
                <a:cs typeface="Rubik"/>
                <a:sym typeface="Rubik"/>
              </a:rPr>
              <a:t>untuk</a:t>
            </a:r>
            <a:r>
              <a:rPr lang="en-US" sz="2259" dirty="0">
                <a:solidFill>
                  <a:srgbClr val="3A210A"/>
                </a:solidFill>
                <a:latin typeface="Rubik"/>
                <a:ea typeface="Rubik"/>
                <a:cs typeface="Rubik"/>
                <a:sym typeface="Rubik"/>
              </a:rPr>
              <a:t> </a:t>
            </a:r>
            <a:r>
              <a:rPr lang="en-US" sz="2259">
                <a:solidFill>
                  <a:srgbClr val="3A210A"/>
                </a:solidFill>
                <a:latin typeface="Rubik"/>
                <a:ea typeface="Rubik"/>
                <a:cs typeface="Rubik"/>
                <a:sym typeface="Rubik"/>
              </a:rPr>
              <a:t>mempertahankan </a:t>
            </a:r>
            <a:r>
              <a:rPr lang="en-US" sz="2259" dirty="0" err="1">
                <a:solidFill>
                  <a:srgbClr val="3A210A"/>
                </a:solidFill>
                <a:latin typeface="Rubik"/>
                <a:ea typeface="Rubik"/>
                <a:cs typeface="Rubik"/>
                <a:sym typeface="Rubik"/>
              </a:rPr>
              <a:t>kedudukan</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mereka</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ditengah</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kondisi</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politik</a:t>
            </a:r>
            <a:r>
              <a:rPr lang="en-US" sz="2259" dirty="0">
                <a:solidFill>
                  <a:srgbClr val="3A210A"/>
                </a:solidFill>
                <a:latin typeface="Rubik"/>
                <a:ea typeface="Rubik"/>
                <a:cs typeface="Rubik"/>
                <a:sym typeface="Rubik"/>
              </a:rPr>
              <a:t> yang </a:t>
            </a:r>
            <a:r>
              <a:rPr lang="en-US" sz="2259" dirty="0" err="1">
                <a:solidFill>
                  <a:srgbClr val="3A210A"/>
                </a:solidFill>
                <a:latin typeface="Rubik"/>
                <a:ea typeface="Rubik"/>
                <a:cs typeface="Rubik"/>
                <a:sym typeface="Rubik"/>
              </a:rPr>
              <a:t>tidak</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stabil</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Selain</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itu</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diperparah</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lagi</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dengan</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sejumlah</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pejabat</a:t>
            </a:r>
            <a:r>
              <a:rPr lang="en-US" sz="2259" dirty="0">
                <a:solidFill>
                  <a:srgbClr val="3A210A"/>
                </a:solidFill>
                <a:latin typeface="Rubik"/>
                <a:ea typeface="Rubik"/>
                <a:cs typeface="Rubik"/>
                <a:sym typeface="Rubik"/>
              </a:rPr>
              <a:t> yang </a:t>
            </a:r>
            <a:r>
              <a:rPr lang="en-US" sz="2259" dirty="0" err="1">
                <a:solidFill>
                  <a:srgbClr val="3A210A"/>
                </a:solidFill>
                <a:latin typeface="Rubik"/>
                <a:ea typeface="Rubik"/>
                <a:cs typeface="Rubik"/>
                <a:sym typeface="Rubik"/>
              </a:rPr>
              <a:t>korupsi</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dan</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melakukan</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hal</a:t>
            </a:r>
            <a:r>
              <a:rPr lang="en-US" sz="2259" dirty="0">
                <a:solidFill>
                  <a:srgbClr val="3A210A"/>
                </a:solidFill>
                <a:latin typeface="Rubik"/>
                <a:ea typeface="Rubik"/>
                <a:cs typeface="Rubik"/>
                <a:sym typeface="Rubik"/>
              </a:rPr>
              <a:t> lain yang </a:t>
            </a:r>
            <a:r>
              <a:rPr lang="en-US" sz="2259" dirty="0" err="1">
                <a:solidFill>
                  <a:srgbClr val="3A210A"/>
                </a:solidFill>
                <a:latin typeface="Rubik"/>
                <a:ea typeface="Rubik"/>
                <a:cs typeface="Rubik"/>
                <a:sym typeface="Rubik"/>
              </a:rPr>
              <a:t>merugikan</a:t>
            </a:r>
            <a:r>
              <a:rPr lang="en-US" sz="2259" dirty="0">
                <a:solidFill>
                  <a:srgbClr val="3A210A"/>
                </a:solidFill>
                <a:latin typeface="Rubik"/>
                <a:ea typeface="Rubik"/>
                <a:cs typeface="Rubik"/>
                <a:sym typeface="Rubik"/>
              </a:rPr>
              <a:t> </a:t>
            </a:r>
            <a:r>
              <a:rPr lang="en-US" sz="2259" dirty="0" err="1">
                <a:solidFill>
                  <a:srgbClr val="3A210A"/>
                </a:solidFill>
                <a:latin typeface="Rubik"/>
                <a:ea typeface="Rubik"/>
                <a:cs typeface="Rubik"/>
                <a:sym typeface="Rubik"/>
              </a:rPr>
              <a:t>negara</a:t>
            </a:r>
            <a:r>
              <a:rPr lang="en-US" sz="2259" dirty="0">
                <a:solidFill>
                  <a:srgbClr val="3A210A"/>
                </a:solidFill>
                <a:latin typeface="Rubik"/>
                <a:ea typeface="Rubik"/>
                <a:cs typeface="Rubik"/>
                <a:sym typeface="Rubik"/>
              </a:rPr>
              <a:t>.</a:t>
            </a:r>
          </a:p>
          <a:p>
            <a:pPr algn="just">
              <a:lnSpc>
                <a:spcPts val="3163"/>
              </a:lnSpc>
            </a:pPr>
            <a:endParaRPr lang="en-US" sz="2259" dirty="0">
              <a:solidFill>
                <a:srgbClr val="3A210A"/>
              </a:solidFill>
              <a:latin typeface="Rubik"/>
              <a:ea typeface="Rubik"/>
              <a:cs typeface="Rubik"/>
              <a:sym typeface="Rubik"/>
            </a:endParaRPr>
          </a:p>
          <a:p>
            <a:pPr algn="just">
              <a:lnSpc>
                <a:spcPts val="3163"/>
              </a:lnSpc>
            </a:pPr>
            <a:endParaRPr lang="en-US" sz="2259" dirty="0">
              <a:solidFill>
                <a:srgbClr val="3A210A"/>
              </a:solidFill>
              <a:latin typeface="Rubik"/>
              <a:ea typeface="Rubik"/>
              <a:cs typeface="Rubik"/>
              <a:sym typeface="Rubik"/>
            </a:endParaRPr>
          </a:p>
          <a:p>
            <a:pPr algn="just">
              <a:lnSpc>
                <a:spcPts val="3163"/>
              </a:lnSpc>
            </a:pPr>
            <a:endParaRPr lang="en-US" sz="2259" dirty="0">
              <a:solidFill>
                <a:srgbClr val="3A210A"/>
              </a:solidFill>
              <a:latin typeface="Rubik"/>
              <a:ea typeface="Rubik"/>
              <a:cs typeface="Rubik"/>
              <a:sym typeface="Rubik"/>
            </a:endParaRPr>
          </a:p>
          <a:p>
            <a:pPr algn="just">
              <a:lnSpc>
                <a:spcPts val="3163"/>
              </a:lnSpc>
            </a:pPr>
            <a:endParaRPr lang="en-US" sz="2259" dirty="0">
              <a:solidFill>
                <a:srgbClr val="3A210A"/>
              </a:solidFill>
              <a:latin typeface="Rubik"/>
              <a:ea typeface="Rubik"/>
              <a:cs typeface="Rubik"/>
              <a:sym typeface="Rubik"/>
            </a:endParaRPr>
          </a:p>
        </p:txBody>
      </p:sp>
      <p:sp>
        <p:nvSpPr>
          <p:cNvPr id="11" name="TextBox 11"/>
          <p:cNvSpPr txBox="1"/>
          <p:nvPr/>
        </p:nvSpPr>
        <p:spPr>
          <a:xfrm>
            <a:off x="1028700" y="3893437"/>
            <a:ext cx="9565323" cy="4346989"/>
          </a:xfrm>
          <a:prstGeom prst="rect">
            <a:avLst/>
          </a:prstGeom>
        </p:spPr>
        <p:txBody>
          <a:bodyPr lIns="0" tIns="0" rIns="0" bIns="0" rtlCol="0" anchor="t">
            <a:spAutoFit/>
          </a:bodyPr>
          <a:lstStyle/>
          <a:p>
            <a:pPr algn="just">
              <a:lnSpc>
                <a:spcPts val="3163"/>
              </a:lnSpc>
            </a:pPr>
            <a:endParaRPr/>
          </a:p>
          <a:p>
            <a:pPr algn="just">
              <a:lnSpc>
                <a:spcPts val="3163"/>
              </a:lnSpc>
            </a:pPr>
            <a:r>
              <a:rPr lang="en-US" sz="2259">
                <a:solidFill>
                  <a:srgbClr val="3A210A"/>
                </a:solidFill>
                <a:latin typeface="Rubik"/>
                <a:ea typeface="Rubik"/>
                <a:cs typeface="Rubik"/>
                <a:sym typeface="Rubik"/>
              </a:rPr>
              <a:t>.</a:t>
            </a:r>
          </a:p>
          <a:p>
            <a:pPr algn="just">
              <a:lnSpc>
                <a:spcPts val="3163"/>
              </a:lnSpc>
            </a:pPr>
            <a:endParaRPr lang="en-US" sz="2259">
              <a:solidFill>
                <a:srgbClr val="3A210A"/>
              </a:solidFill>
              <a:latin typeface="Rubik"/>
              <a:ea typeface="Rubik"/>
              <a:cs typeface="Rubik"/>
              <a:sym typeface="Rubik"/>
            </a:endParaRPr>
          </a:p>
          <a:p>
            <a:pPr algn="just">
              <a:lnSpc>
                <a:spcPts val="3163"/>
              </a:lnSpc>
            </a:pPr>
            <a:r>
              <a:rPr lang="en-US" sz="2259">
                <a:solidFill>
                  <a:srgbClr val="3A210A"/>
                </a:solidFill>
                <a:latin typeface="Rubik"/>
                <a:ea typeface="Rubik"/>
                <a:cs typeface="Rubik"/>
                <a:sym typeface="Rubik"/>
              </a:rPr>
              <a:t>Pada tanggal 17 Oktober 1952, para perwira militer bersama dengan 30.000 demonstran melakukan unjuk rasa di Istana Merdeka. Saat itu, Tank, Meriam dan persenjataan artileri bahkan dihadapkan ke Istana Merdeka. Demo tersebut bukan bertujuan untuk melakukan perlawanan, namun mereka meminta agar parlemen dibubarkan dan konflik tersebut segera berakhir.</a:t>
            </a:r>
          </a:p>
          <a:p>
            <a:pPr algn="just">
              <a:lnSpc>
                <a:spcPts val="3163"/>
              </a:lnSpc>
            </a:pPr>
            <a:endParaRPr lang="en-US" sz="2259">
              <a:solidFill>
                <a:srgbClr val="3A210A"/>
              </a:solidFill>
              <a:latin typeface="Rubik"/>
              <a:ea typeface="Rubik"/>
              <a:cs typeface="Rubik"/>
              <a:sym typeface="Rubik"/>
            </a:endParaRPr>
          </a:p>
          <a:p>
            <a:pPr algn="just">
              <a:lnSpc>
                <a:spcPts val="3163"/>
              </a:lnSpc>
            </a:pPr>
            <a:endParaRPr lang="en-US" sz="2259">
              <a:solidFill>
                <a:srgbClr val="3A210A"/>
              </a:solidFill>
              <a:latin typeface="Rubik"/>
              <a:ea typeface="Rubik"/>
              <a:cs typeface="Rubik"/>
              <a:sym typeface="Rubik"/>
            </a:endParaRPr>
          </a:p>
        </p:txBody>
      </p:sp>
      <p:sp>
        <p:nvSpPr>
          <p:cNvPr id="12" name="TextBox 12"/>
          <p:cNvSpPr txBox="1"/>
          <p:nvPr/>
        </p:nvSpPr>
        <p:spPr>
          <a:xfrm>
            <a:off x="1028700" y="6792745"/>
            <a:ext cx="13013173" cy="1612236"/>
          </a:xfrm>
          <a:prstGeom prst="rect">
            <a:avLst/>
          </a:prstGeom>
        </p:spPr>
        <p:txBody>
          <a:bodyPr lIns="0" tIns="0" rIns="0" bIns="0" rtlCol="0" anchor="t">
            <a:spAutoFit/>
          </a:bodyPr>
          <a:lstStyle/>
          <a:p>
            <a:pPr algn="just">
              <a:lnSpc>
                <a:spcPts val="3163"/>
              </a:lnSpc>
            </a:pPr>
            <a:endParaRPr dirty="0"/>
          </a:p>
          <a:p>
            <a:pPr algn="just">
              <a:lnSpc>
                <a:spcPts val="3163"/>
              </a:lnSpc>
            </a:pPr>
            <a:endParaRPr dirty="0"/>
          </a:p>
          <a:p>
            <a:pPr algn="just">
              <a:lnSpc>
                <a:spcPts val="3163"/>
              </a:lnSpc>
            </a:pPr>
            <a:endParaRPr lang="en-US" sz="2259" dirty="0">
              <a:solidFill>
                <a:srgbClr val="3A210A"/>
              </a:solidFill>
              <a:latin typeface="Rubik"/>
              <a:ea typeface="Rubik"/>
              <a:cs typeface="Rubik"/>
              <a:sym typeface="Rubik"/>
            </a:endParaRPr>
          </a:p>
          <a:p>
            <a:pPr algn="just">
              <a:lnSpc>
                <a:spcPts val="3163"/>
              </a:lnSpc>
            </a:pPr>
            <a:endParaRPr lang="en-US" sz="2259" dirty="0">
              <a:solidFill>
                <a:srgbClr val="3A210A"/>
              </a:solidFill>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1028700" y="417605"/>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82529" y="687535"/>
            <a:ext cx="6668469" cy="964093"/>
          </a:xfrm>
          <a:prstGeom prst="rect">
            <a:avLst/>
          </a:prstGeom>
        </p:spPr>
        <p:txBody>
          <a:bodyPr lIns="0" tIns="0" rIns="0" bIns="0" rtlCol="0" anchor="t">
            <a:spAutoFit/>
          </a:bodyPr>
          <a:lstStyle/>
          <a:p>
            <a:pPr algn="l">
              <a:lnSpc>
                <a:spcPts val="7206"/>
              </a:lnSpc>
              <a:spcBef>
                <a:spcPct val="0"/>
              </a:spcBef>
            </a:pPr>
            <a:r>
              <a:rPr lang="en-US" sz="7206">
                <a:solidFill>
                  <a:srgbClr val="734F2E"/>
                </a:solidFill>
                <a:latin typeface="Abril Fatface"/>
                <a:ea typeface="Abril Fatface"/>
                <a:cs typeface="Abril Fatface"/>
                <a:sym typeface="Abril Fatface"/>
              </a:rPr>
              <a:t>5. PEMILU 1955</a:t>
            </a:r>
          </a:p>
        </p:txBody>
      </p:sp>
      <p:sp>
        <p:nvSpPr>
          <p:cNvPr id="4" name="Freeform 4"/>
          <p:cNvSpPr/>
          <p:nvPr/>
        </p:nvSpPr>
        <p:spPr>
          <a:xfrm>
            <a:off x="11142559" y="1719126"/>
            <a:ext cx="1113663" cy="992172"/>
          </a:xfrm>
          <a:custGeom>
            <a:avLst/>
            <a:gdLst/>
            <a:ahLst/>
            <a:cxnLst/>
            <a:rect l="l" t="t" r="r" b="b"/>
            <a:pathLst>
              <a:path w="1113663" h="992172">
                <a:moveTo>
                  <a:pt x="0" y="0"/>
                </a:moveTo>
                <a:lnTo>
                  <a:pt x="1113662" y="0"/>
                </a:lnTo>
                <a:lnTo>
                  <a:pt x="1113662" y="992172"/>
                </a:lnTo>
                <a:lnTo>
                  <a:pt x="0" y="9921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948039" y="7645400"/>
            <a:ext cx="7315200" cy="3270845"/>
          </a:xfrm>
          <a:custGeom>
            <a:avLst/>
            <a:gdLst/>
            <a:ahLst/>
            <a:cxnLst/>
            <a:rect l="l" t="t" r="r" b="b"/>
            <a:pathLst>
              <a:path w="7315200" h="3270845">
                <a:moveTo>
                  <a:pt x="7315200" y="0"/>
                </a:moveTo>
                <a:lnTo>
                  <a:pt x="0" y="0"/>
                </a:lnTo>
                <a:lnTo>
                  <a:pt x="0" y="3270845"/>
                </a:lnTo>
                <a:lnTo>
                  <a:pt x="7315200" y="3270845"/>
                </a:lnTo>
                <a:lnTo>
                  <a:pt x="731520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flipH="1" flipV="1">
            <a:off x="5971382" y="-1309126"/>
            <a:ext cx="3840103" cy="2618252"/>
          </a:xfrm>
          <a:custGeom>
            <a:avLst/>
            <a:gdLst/>
            <a:ahLst/>
            <a:cxnLst/>
            <a:rect l="l" t="t" r="r" b="b"/>
            <a:pathLst>
              <a:path w="3840103" h="2618252">
                <a:moveTo>
                  <a:pt x="3840103" y="2618252"/>
                </a:moveTo>
                <a:lnTo>
                  <a:pt x="0" y="2618252"/>
                </a:lnTo>
                <a:lnTo>
                  <a:pt x="0" y="0"/>
                </a:lnTo>
                <a:lnTo>
                  <a:pt x="3840103" y="0"/>
                </a:lnTo>
                <a:lnTo>
                  <a:pt x="3840103" y="2618252"/>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1079849" y="8977874"/>
            <a:ext cx="3840103" cy="2618252"/>
          </a:xfrm>
          <a:custGeom>
            <a:avLst/>
            <a:gdLst/>
            <a:ahLst/>
            <a:cxnLst/>
            <a:rect l="l" t="t" r="r" b="b"/>
            <a:pathLst>
              <a:path w="3840103" h="2618252">
                <a:moveTo>
                  <a:pt x="0" y="0"/>
                </a:moveTo>
                <a:lnTo>
                  <a:pt x="3840103" y="0"/>
                </a:lnTo>
                <a:lnTo>
                  <a:pt x="3840103" y="2618252"/>
                </a:lnTo>
                <a:lnTo>
                  <a:pt x="0" y="261825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9496635" y="554185"/>
            <a:ext cx="8791365" cy="5565176"/>
          </a:xfrm>
          <a:custGeom>
            <a:avLst/>
            <a:gdLst/>
            <a:ahLst/>
            <a:cxnLst/>
            <a:rect l="l" t="t" r="r" b="b"/>
            <a:pathLst>
              <a:path w="8791365" h="5565176">
                <a:moveTo>
                  <a:pt x="0" y="0"/>
                </a:moveTo>
                <a:lnTo>
                  <a:pt x="8791365" y="0"/>
                </a:lnTo>
                <a:lnTo>
                  <a:pt x="8791365" y="5565176"/>
                </a:lnTo>
                <a:lnTo>
                  <a:pt x="0" y="5565176"/>
                </a:lnTo>
                <a:lnTo>
                  <a:pt x="0" y="0"/>
                </a:lnTo>
                <a:close/>
              </a:path>
            </a:pathLst>
          </a:custGeom>
          <a:blipFill>
            <a:blip r:embed="rId10"/>
            <a:stretch>
              <a:fillRect/>
            </a:stretch>
          </a:blipFill>
        </p:spPr>
      </p:sp>
      <p:sp>
        <p:nvSpPr>
          <p:cNvPr id="9" name="Freeform 9"/>
          <p:cNvSpPr/>
          <p:nvPr/>
        </p:nvSpPr>
        <p:spPr>
          <a:xfrm flipV="1">
            <a:off x="12071831" y="-559547"/>
            <a:ext cx="7315200" cy="3270845"/>
          </a:xfrm>
          <a:custGeom>
            <a:avLst/>
            <a:gdLst/>
            <a:ahLst/>
            <a:cxnLst/>
            <a:rect l="l" t="t" r="r" b="b"/>
            <a:pathLst>
              <a:path w="7315200" h="3270845">
                <a:moveTo>
                  <a:pt x="0" y="3270845"/>
                </a:moveTo>
                <a:lnTo>
                  <a:pt x="7315200" y="3270845"/>
                </a:lnTo>
                <a:lnTo>
                  <a:pt x="7315200" y="0"/>
                </a:lnTo>
                <a:lnTo>
                  <a:pt x="0" y="0"/>
                </a:lnTo>
                <a:lnTo>
                  <a:pt x="0" y="3270845"/>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482529" y="6484992"/>
            <a:ext cx="3699604" cy="3765965"/>
          </a:xfrm>
          <a:custGeom>
            <a:avLst/>
            <a:gdLst/>
            <a:ahLst/>
            <a:cxnLst/>
            <a:rect l="l" t="t" r="r" b="b"/>
            <a:pathLst>
              <a:path w="3699604" h="3765965">
                <a:moveTo>
                  <a:pt x="0" y="0"/>
                </a:moveTo>
                <a:lnTo>
                  <a:pt x="3699604" y="0"/>
                </a:lnTo>
                <a:lnTo>
                  <a:pt x="3699604" y="3765965"/>
                </a:lnTo>
                <a:lnTo>
                  <a:pt x="0" y="3765965"/>
                </a:lnTo>
                <a:lnTo>
                  <a:pt x="0" y="0"/>
                </a:lnTo>
                <a:close/>
              </a:path>
            </a:pathLst>
          </a:custGeom>
          <a:blipFill>
            <a:blip r:embed="rId11"/>
            <a:stretch>
              <a:fillRect/>
            </a:stretch>
          </a:blipFill>
        </p:spPr>
      </p:sp>
      <p:sp>
        <p:nvSpPr>
          <p:cNvPr id="11" name="TextBox 11"/>
          <p:cNvSpPr txBox="1"/>
          <p:nvPr/>
        </p:nvSpPr>
        <p:spPr>
          <a:xfrm>
            <a:off x="482529" y="1261501"/>
            <a:ext cx="8467935" cy="4803775"/>
          </a:xfrm>
          <a:prstGeom prst="rect">
            <a:avLst/>
          </a:prstGeom>
        </p:spPr>
        <p:txBody>
          <a:bodyPr lIns="0" tIns="0" rIns="0" bIns="0" rtlCol="0" anchor="t">
            <a:spAutoFit/>
          </a:bodyPr>
          <a:lstStyle/>
          <a:p>
            <a:pPr algn="just">
              <a:lnSpc>
                <a:spcPts val="3499"/>
              </a:lnSpc>
            </a:pPr>
            <a:endParaRPr/>
          </a:p>
          <a:p>
            <a:pPr algn="just">
              <a:lnSpc>
                <a:spcPts val="3499"/>
              </a:lnSpc>
            </a:pPr>
            <a:r>
              <a:rPr lang="en-US" sz="2499">
                <a:solidFill>
                  <a:srgbClr val="3A210A"/>
                </a:solidFill>
                <a:latin typeface="Rubik"/>
                <a:ea typeface="Rubik"/>
                <a:cs typeface="Rubik"/>
                <a:sym typeface="Rubik"/>
              </a:rPr>
              <a:t>Pemilihan umum legislatif Indonesia 1955 (biasa dikenal dengan Pemilu 1955) adalah </a:t>
            </a:r>
            <a:r>
              <a:rPr lang="en-US" sz="2499" u="sng">
                <a:solidFill>
                  <a:srgbClr val="3A210A"/>
                </a:solidFill>
                <a:latin typeface="Rubik"/>
                <a:ea typeface="Rubik"/>
                <a:cs typeface="Rubik"/>
                <a:sym typeface="Rubik"/>
                <a:hlinkClick r:id="rId12" tooltip="https://id.wikipedia.org/wiki/Pemilihan_umum"/>
              </a:rPr>
              <a:t>pemilihan umum</a:t>
            </a:r>
            <a:r>
              <a:rPr lang="en-US" sz="2499">
                <a:solidFill>
                  <a:srgbClr val="3A210A"/>
                </a:solidFill>
                <a:latin typeface="Rubik"/>
                <a:ea typeface="Rubik"/>
                <a:cs typeface="Rubik"/>
                <a:sym typeface="Rubik"/>
              </a:rPr>
              <a:t> </a:t>
            </a:r>
            <a:r>
              <a:rPr lang="en-US" sz="2499" u="sng">
                <a:solidFill>
                  <a:srgbClr val="3A210A"/>
                </a:solidFill>
                <a:latin typeface="Rubik"/>
                <a:ea typeface="Rubik"/>
                <a:cs typeface="Rubik"/>
                <a:sym typeface="Rubik"/>
                <a:hlinkClick r:id="rId13" tooltip="https://id.wikipedia.org/wiki/Pemilu_di_Indonesia"/>
              </a:rPr>
              <a:t>pertama</a:t>
            </a:r>
            <a:r>
              <a:rPr lang="en-US" sz="2499">
                <a:solidFill>
                  <a:srgbClr val="3A210A"/>
                </a:solidFill>
                <a:latin typeface="Rubik"/>
                <a:ea typeface="Rubik"/>
                <a:cs typeface="Rubik"/>
                <a:sym typeface="Rubik"/>
              </a:rPr>
              <a:t> di </a:t>
            </a:r>
            <a:r>
              <a:rPr lang="en-US" sz="2499" u="sng">
                <a:solidFill>
                  <a:srgbClr val="3A210A"/>
                </a:solidFill>
                <a:latin typeface="Rubik"/>
                <a:ea typeface="Rubik"/>
                <a:cs typeface="Rubik"/>
                <a:sym typeface="Rubik"/>
                <a:hlinkClick r:id="rId14" tooltip="https://id.wikipedia.org/wiki/Indonesia"/>
              </a:rPr>
              <a:t>Indonesia</a:t>
            </a:r>
            <a:r>
              <a:rPr lang="en-US" sz="2499">
                <a:solidFill>
                  <a:srgbClr val="3A210A"/>
                </a:solidFill>
                <a:latin typeface="Rubik"/>
                <a:ea typeface="Rubik"/>
                <a:cs typeface="Rubik"/>
                <a:sym typeface="Rubik"/>
              </a:rPr>
              <a:t> yang diadakan pada tahun </a:t>
            </a:r>
            <a:r>
              <a:rPr lang="en-US" sz="2499" u="sng">
                <a:solidFill>
                  <a:srgbClr val="3A210A"/>
                </a:solidFill>
                <a:latin typeface="Rubik"/>
                <a:ea typeface="Rubik"/>
                <a:cs typeface="Rubik"/>
                <a:sym typeface="Rubik"/>
                <a:hlinkClick r:id="rId15" tooltip="https://id.wikipedia.org/wiki/1955"/>
              </a:rPr>
              <a:t>1955</a:t>
            </a:r>
            <a:r>
              <a:rPr lang="en-US" sz="2499">
                <a:solidFill>
                  <a:srgbClr val="3A210A"/>
                </a:solidFill>
                <a:latin typeface="Rubik"/>
                <a:ea typeface="Rubik"/>
                <a:cs typeface="Rubik"/>
                <a:sym typeface="Rubik"/>
              </a:rPr>
              <a:t>. Pemilu ini sering dikatakan sebagai pemilu Indonesia paling </a:t>
            </a:r>
            <a:r>
              <a:rPr lang="en-US" sz="2499" u="sng">
                <a:solidFill>
                  <a:srgbClr val="3A210A"/>
                </a:solidFill>
                <a:latin typeface="Rubik"/>
                <a:ea typeface="Rubik"/>
                <a:cs typeface="Rubik"/>
                <a:sym typeface="Rubik"/>
                <a:hlinkClick r:id="rId16" tooltip="https://id.wikipedia.org/wiki/Demokrasi"/>
              </a:rPr>
              <a:t>demokratis</a:t>
            </a:r>
            <a:r>
              <a:rPr lang="en-US" sz="2499">
                <a:solidFill>
                  <a:srgbClr val="3A210A"/>
                </a:solidFill>
                <a:latin typeface="Rubik"/>
                <a:ea typeface="Rubik"/>
                <a:cs typeface="Rubik"/>
                <a:sym typeface="Rubik"/>
              </a:rPr>
              <a:t>. </a:t>
            </a:r>
          </a:p>
          <a:p>
            <a:pPr algn="just">
              <a:lnSpc>
                <a:spcPts val="3499"/>
              </a:lnSpc>
            </a:pPr>
            <a:endParaRPr lang="en-US" sz="2499">
              <a:solidFill>
                <a:srgbClr val="3A210A"/>
              </a:solidFill>
              <a:latin typeface="Rubik"/>
              <a:ea typeface="Rubik"/>
              <a:cs typeface="Rubik"/>
              <a:sym typeface="Rubik"/>
            </a:endParaRPr>
          </a:p>
          <a:p>
            <a:pPr algn="just">
              <a:lnSpc>
                <a:spcPts val="3499"/>
              </a:lnSpc>
            </a:pPr>
            <a:r>
              <a:rPr lang="en-US" sz="2499">
                <a:solidFill>
                  <a:srgbClr val="3A210A"/>
                </a:solidFill>
                <a:latin typeface="Rubik"/>
                <a:ea typeface="Rubik"/>
                <a:cs typeface="Rubik"/>
                <a:sym typeface="Rubik"/>
              </a:rPr>
              <a:t>Pemilu ini dilaksanakan saat keamanan negara masih kurang kondusif; beberapa daerah dirundung kekacauan oleh DI/TII (</a:t>
            </a:r>
            <a:r>
              <a:rPr lang="en-US" sz="2499" u="sng">
                <a:solidFill>
                  <a:srgbClr val="3A210A"/>
                </a:solidFill>
                <a:latin typeface="Rubik"/>
                <a:ea typeface="Rubik"/>
                <a:cs typeface="Rubik"/>
                <a:sym typeface="Rubik"/>
                <a:hlinkClick r:id="rId17" tooltip="https://id.wikipedia.org/wiki/Negara_Islam_Indonesia"/>
              </a:rPr>
              <a:t>Darul Islam</a:t>
            </a:r>
            <a:r>
              <a:rPr lang="en-US" sz="2499">
                <a:solidFill>
                  <a:srgbClr val="3A210A"/>
                </a:solidFill>
                <a:latin typeface="Rubik"/>
                <a:ea typeface="Rubik"/>
                <a:cs typeface="Rubik"/>
                <a:sym typeface="Rubik"/>
              </a:rPr>
              <a:t>/</a:t>
            </a:r>
            <a:r>
              <a:rPr lang="en-US" sz="2499" u="sng">
                <a:solidFill>
                  <a:srgbClr val="3A210A"/>
                </a:solidFill>
                <a:latin typeface="Rubik"/>
                <a:ea typeface="Rubik"/>
                <a:cs typeface="Rubik"/>
                <a:sym typeface="Rubik"/>
                <a:hlinkClick r:id="rId17" tooltip="https://id.wikipedia.org/wiki/Negara_Islam_Indonesia"/>
              </a:rPr>
              <a:t>Tentara Islam Indonesia</a:t>
            </a:r>
            <a:r>
              <a:rPr lang="en-US" sz="2499">
                <a:solidFill>
                  <a:srgbClr val="3A210A"/>
                </a:solidFill>
                <a:latin typeface="Rubik"/>
                <a:ea typeface="Rubik"/>
                <a:cs typeface="Rubik"/>
                <a:sym typeface="Rubik"/>
              </a:rPr>
              <a:t>) khususnya pimpinan Kartosoewirjo. </a:t>
            </a:r>
          </a:p>
        </p:txBody>
      </p:sp>
      <p:sp>
        <p:nvSpPr>
          <p:cNvPr id="12" name="TextBox 12"/>
          <p:cNvSpPr txBox="1"/>
          <p:nvPr/>
        </p:nvSpPr>
        <p:spPr>
          <a:xfrm>
            <a:off x="4362935" y="6437367"/>
            <a:ext cx="12966865" cy="2174875"/>
          </a:xfrm>
          <a:prstGeom prst="rect">
            <a:avLst/>
          </a:prstGeom>
        </p:spPr>
        <p:txBody>
          <a:bodyPr lIns="0" tIns="0" rIns="0" bIns="0" rtlCol="0" anchor="t">
            <a:spAutoFit/>
          </a:bodyPr>
          <a:lstStyle/>
          <a:p>
            <a:pPr algn="just">
              <a:lnSpc>
                <a:spcPts val="3499"/>
              </a:lnSpc>
            </a:pPr>
            <a:endParaRPr/>
          </a:p>
          <a:p>
            <a:pPr algn="just">
              <a:lnSpc>
                <a:spcPts val="3499"/>
              </a:lnSpc>
            </a:pPr>
            <a:r>
              <a:rPr lang="en-US" sz="2499">
                <a:solidFill>
                  <a:srgbClr val="3A210A"/>
                </a:solidFill>
                <a:latin typeface="Rubik"/>
                <a:ea typeface="Rubik"/>
                <a:cs typeface="Rubik"/>
                <a:sym typeface="Rubik"/>
              </a:rPr>
              <a:t>Dalam keadaan seperti ini, anggota angkatan bersenjata dan polisi juga memilih. Mereka yang bertugas di daerah rawan digilir datang ke tempat pemilihan. </a:t>
            </a:r>
          </a:p>
          <a:p>
            <a:pPr algn="just">
              <a:lnSpc>
                <a:spcPts val="3499"/>
              </a:lnSpc>
            </a:pPr>
            <a:r>
              <a:rPr lang="en-US" sz="2499">
                <a:solidFill>
                  <a:srgbClr val="3A210A"/>
                </a:solidFill>
                <a:latin typeface="Rubik"/>
                <a:ea typeface="Rubik"/>
                <a:cs typeface="Rubik"/>
                <a:sym typeface="Rubik"/>
              </a:rPr>
              <a:t>Pemilu akhirnya pun berlangsung aman. Pemilu ini bertujuan memilih anggota-anggota </a:t>
            </a:r>
            <a:r>
              <a:rPr lang="en-US" sz="2499" u="sng">
                <a:solidFill>
                  <a:srgbClr val="3A210A"/>
                </a:solidFill>
                <a:latin typeface="Rubik"/>
                <a:ea typeface="Rubik"/>
                <a:cs typeface="Rubik"/>
                <a:sym typeface="Rubik"/>
                <a:hlinkClick r:id="rId18" tooltip="https://id.wikipedia.org/wiki/Dewan_Perwakilan_Rakyat_Republik_Indonesia"/>
              </a:rPr>
              <a:t>Dewan Perwakilan Rakyat</a:t>
            </a:r>
            <a:r>
              <a:rPr lang="en-US" sz="2499">
                <a:solidFill>
                  <a:srgbClr val="3A210A"/>
                </a:solidFill>
                <a:latin typeface="Rubik"/>
                <a:ea typeface="Rubik"/>
                <a:cs typeface="Rubik"/>
                <a:sym typeface="Rubik"/>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1254789" y="417605"/>
            <a:ext cx="4942682" cy="1222190"/>
          </a:xfrm>
          <a:custGeom>
            <a:avLst/>
            <a:gdLst/>
            <a:ahLst/>
            <a:cxnLst/>
            <a:rect l="l" t="t" r="r" b="b"/>
            <a:pathLst>
              <a:path w="4942682" h="1222190">
                <a:moveTo>
                  <a:pt x="0" y="0"/>
                </a:moveTo>
                <a:lnTo>
                  <a:pt x="4942681" y="0"/>
                </a:lnTo>
                <a:lnTo>
                  <a:pt x="4942681"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7263864"/>
            <a:ext cx="3721927" cy="3023136"/>
          </a:xfrm>
          <a:custGeom>
            <a:avLst/>
            <a:gdLst/>
            <a:ahLst/>
            <a:cxnLst/>
            <a:rect l="l" t="t" r="r" b="b"/>
            <a:pathLst>
              <a:path w="3721927" h="3023136">
                <a:moveTo>
                  <a:pt x="0" y="0"/>
                </a:moveTo>
                <a:lnTo>
                  <a:pt x="3721927" y="0"/>
                </a:lnTo>
                <a:lnTo>
                  <a:pt x="3721927" y="3023136"/>
                </a:lnTo>
                <a:lnTo>
                  <a:pt x="0" y="30231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14566073" y="0"/>
            <a:ext cx="3721927" cy="3023136"/>
          </a:xfrm>
          <a:custGeom>
            <a:avLst/>
            <a:gdLst/>
            <a:ahLst/>
            <a:cxnLst/>
            <a:rect l="l" t="t" r="r" b="b"/>
            <a:pathLst>
              <a:path w="3721927" h="3023136">
                <a:moveTo>
                  <a:pt x="3721927" y="3023136"/>
                </a:moveTo>
                <a:lnTo>
                  <a:pt x="0" y="3023136"/>
                </a:lnTo>
                <a:lnTo>
                  <a:pt x="0" y="0"/>
                </a:lnTo>
                <a:lnTo>
                  <a:pt x="3721927" y="0"/>
                </a:lnTo>
                <a:lnTo>
                  <a:pt x="3721927" y="3023136"/>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436775" y="-1348118"/>
            <a:ext cx="3840103" cy="2618252"/>
          </a:xfrm>
          <a:custGeom>
            <a:avLst/>
            <a:gdLst/>
            <a:ahLst/>
            <a:cxnLst/>
            <a:rect l="l" t="t" r="r" b="b"/>
            <a:pathLst>
              <a:path w="3840103" h="2618252">
                <a:moveTo>
                  <a:pt x="3840104" y="2618252"/>
                </a:moveTo>
                <a:lnTo>
                  <a:pt x="0" y="2618252"/>
                </a:lnTo>
                <a:lnTo>
                  <a:pt x="0" y="0"/>
                </a:lnTo>
                <a:lnTo>
                  <a:pt x="3840104" y="0"/>
                </a:lnTo>
                <a:lnTo>
                  <a:pt x="3840104" y="2618252"/>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4011121" y="9016866"/>
            <a:ext cx="3840103" cy="2618252"/>
          </a:xfrm>
          <a:custGeom>
            <a:avLst/>
            <a:gdLst/>
            <a:ahLst/>
            <a:cxnLst/>
            <a:rect l="l" t="t" r="r" b="b"/>
            <a:pathLst>
              <a:path w="3840103" h="2618252">
                <a:moveTo>
                  <a:pt x="0" y="0"/>
                </a:moveTo>
                <a:lnTo>
                  <a:pt x="3840104" y="0"/>
                </a:lnTo>
                <a:lnTo>
                  <a:pt x="3840104" y="2618252"/>
                </a:lnTo>
                <a:lnTo>
                  <a:pt x="0" y="26182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5902811" y="417605"/>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254789" y="6057194"/>
            <a:ext cx="5372606" cy="3575225"/>
          </a:xfrm>
          <a:custGeom>
            <a:avLst/>
            <a:gdLst/>
            <a:ahLst/>
            <a:cxnLst/>
            <a:rect l="l" t="t" r="r" b="b"/>
            <a:pathLst>
              <a:path w="5372606" h="3575225">
                <a:moveTo>
                  <a:pt x="0" y="0"/>
                </a:moveTo>
                <a:lnTo>
                  <a:pt x="5372605" y="0"/>
                </a:lnTo>
                <a:lnTo>
                  <a:pt x="5372605" y="3575225"/>
                </a:lnTo>
                <a:lnTo>
                  <a:pt x="0" y="3575225"/>
                </a:lnTo>
                <a:lnTo>
                  <a:pt x="0" y="0"/>
                </a:lnTo>
                <a:close/>
              </a:path>
            </a:pathLst>
          </a:custGeom>
          <a:blipFill>
            <a:blip r:embed="rId8"/>
            <a:stretch>
              <a:fillRect/>
            </a:stretch>
          </a:blipFill>
        </p:spPr>
      </p:sp>
      <p:sp>
        <p:nvSpPr>
          <p:cNvPr id="9" name="Freeform 9"/>
          <p:cNvSpPr/>
          <p:nvPr/>
        </p:nvSpPr>
        <p:spPr>
          <a:xfrm flipH="1">
            <a:off x="12960949" y="1875265"/>
            <a:ext cx="2970224" cy="3873366"/>
          </a:xfrm>
          <a:custGeom>
            <a:avLst/>
            <a:gdLst/>
            <a:ahLst/>
            <a:cxnLst/>
            <a:rect l="l" t="t" r="r" b="b"/>
            <a:pathLst>
              <a:path w="2970224" h="3873366">
                <a:moveTo>
                  <a:pt x="2970224" y="0"/>
                </a:moveTo>
                <a:lnTo>
                  <a:pt x="0" y="0"/>
                </a:lnTo>
                <a:lnTo>
                  <a:pt x="0" y="3873366"/>
                </a:lnTo>
                <a:lnTo>
                  <a:pt x="2970224" y="3873366"/>
                </a:lnTo>
                <a:lnTo>
                  <a:pt x="2970224" y="0"/>
                </a:lnTo>
                <a:close/>
              </a:path>
            </a:pathLst>
          </a:custGeom>
          <a:blipFill>
            <a:blip r:embed="rId9"/>
            <a:stretch>
              <a:fillRect b="-6319"/>
            </a:stretch>
          </a:blipFill>
        </p:spPr>
      </p:sp>
      <p:sp>
        <p:nvSpPr>
          <p:cNvPr id="10" name="TextBox 10"/>
          <p:cNvSpPr txBox="1"/>
          <p:nvPr/>
        </p:nvSpPr>
        <p:spPr>
          <a:xfrm>
            <a:off x="1254789" y="3118386"/>
            <a:ext cx="10042881" cy="2292360"/>
          </a:xfrm>
          <a:prstGeom prst="rect">
            <a:avLst/>
          </a:prstGeom>
        </p:spPr>
        <p:txBody>
          <a:bodyPr lIns="0" tIns="0" rIns="0" bIns="0" rtlCol="0" anchor="t">
            <a:spAutoFit/>
          </a:bodyPr>
          <a:lstStyle/>
          <a:p>
            <a:pPr algn="just">
              <a:lnSpc>
                <a:spcPts val="3648"/>
              </a:lnSpc>
            </a:pPr>
            <a:r>
              <a:rPr lang="en-US" sz="2605">
                <a:solidFill>
                  <a:srgbClr val="3A210A"/>
                </a:solidFill>
                <a:latin typeface="Rubik"/>
                <a:ea typeface="Rubik"/>
                <a:cs typeface="Rubik"/>
                <a:sym typeface="Rubik"/>
              </a:rPr>
              <a:t>Kebijakan Gunting Syafruddin dikeluarkan pada tanggal 19 Maret 1950 dimana semua uang kertas yang bernilai Rp 500 ke atas dipotong nilainya menjadi setengah .</a:t>
            </a:r>
          </a:p>
          <a:p>
            <a:pPr algn="just">
              <a:lnSpc>
                <a:spcPts val="3648"/>
              </a:lnSpc>
            </a:pPr>
            <a:endParaRPr lang="en-US" sz="2605">
              <a:solidFill>
                <a:srgbClr val="3A210A"/>
              </a:solidFill>
              <a:latin typeface="Rubik"/>
              <a:ea typeface="Rubik"/>
              <a:cs typeface="Rubik"/>
              <a:sym typeface="Rubik"/>
            </a:endParaRPr>
          </a:p>
          <a:p>
            <a:pPr algn="just">
              <a:lnSpc>
                <a:spcPts val="3648"/>
              </a:lnSpc>
            </a:pPr>
            <a:endParaRPr lang="en-US" sz="2605">
              <a:solidFill>
                <a:srgbClr val="3A210A"/>
              </a:solidFill>
              <a:latin typeface="Rubik"/>
              <a:ea typeface="Rubik"/>
              <a:cs typeface="Rubik"/>
              <a:sym typeface="Rubik"/>
            </a:endParaRPr>
          </a:p>
        </p:txBody>
      </p:sp>
      <p:sp>
        <p:nvSpPr>
          <p:cNvPr id="11" name="TextBox 11"/>
          <p:cNvSpPr txBox="1"/>
          <p:nvPr/>
        </p:nvSpPr>
        <p:spPr>
          <a:xfrm>
            <a:off x="1254789" y="613329"/>
            <a:ext cx="11499124" cy="964093"/>
          </a:xfrm>
          <a:prstGeom prst="rect">
            <a:avLst/>
          </a:prstGeom>
        </p:spPr>
        <p:txBody>
          <a:bodyPr lIns="0" tIns="0" rIns="0" bIns="0" rtlCol="0" anchor="t">
            <a:spAutoFit/>
          </a:bodyPr>
          <a:lstStyle/>
          <a:p>
            <a:pPr algn="l">
              <a:lnSpc>
                <a:spcPts val="7206"/>
              </a:lnSpc>
              <a:spcBef>
                <a:spcPct val="0"/>
              </a:spcBef>
            </a:pPr>
            <a:r>
              <a:rPr lang="en-US" sz="7206">
                <a:solidFill>
                  <a:srgbClr val="734F2E"/>
                </a:solidFill>
                <a:latin typeface="Abril Fatface"/>
                <a:ea typeface="Abril Fatface"/>
                <a:cs typeface="Abril Fatface"/>
                <a:sym typeface="Abril Fatface"/>
              </a:rPr>
              <a:t>KEBIJAKAN  EKONOMI</a:t>
            </a:r>
          </a:p>
        </p:txBody>
      </p:sp>
      <p:sp>
        <p:nvSpPr>
          <p:cNvPr id="12" name="TextBox 12"/>
          <p:cNvSpPr txBox="1"/>
          <p:nvPr/>
        </p:nvSpPr>
        <p:spPr>
          <a:xfrm>
            <a:off x="436775" y="1754095"/>
            <a:ext cx="12268175" cy="752295"/>
          </a:xfrm>
          <a:prstGeom prst="rect">
            <a:avLst/>
          </a:prstGeom>
        </p:spPr>
        <p:txBody>
          <a:bodyPr lIns="0" tIns="0" rIns="0" bIns="0" rtlCol="0" anchor="t">
            <a:spAutoFit/>
          </a:bodyPr>
          <a:lstStyle/>
          <a:p>
            <a:pPr marL="1228586" lvl="1" indent="-614293" algn="l">
              <a:lnSpc>
                <a:spcPts val="5690"/>
              </a:lnSpc>
              <a:spcBef>
                <a:spcPct val="0"/>
              </a:spcBef>
              <a:buAutoNum type="arabicPeriod"/>
            </a:pPr>
            <a:r>
              <a:rPr lang="en-US" sz="5690">
                <a:solidFill>
                  <a:srgbClr val="734F2E"/>
                </a:solidFill>
                <a:latin typeface="Abril Fatface"/>
                <a:ea typeface="Abril Fatface"/>
                <a:cs typeface="Abril Fatface"/>
                <a:sym typeface="Abril Fatface"/>
              </a:rPr>
              <a:t>Kebijakan Gunting Syafruddin</a:t>
            </a:r>
          </a:p>
        </p:txBody>
      </p:sp>
      <p:sp>
        <p:nvSpPr>
          <p:cNvPr id="13" name="TextBox 13"/>
          <p:cNvSpPr txBox="1"/>
          <p:nvPr/>
        </p:nvSpPr>
        <p:spPr>
          <a:xfrm>
            <a:off x="7004351" y="6245155"/>
            <a:ext cx="10410665" cy="3257111"/>
          </a:xfrm>
          <a:prstGeom prst="rect">
            <a:avLst/>
          </a:prstGeom>
        </p:spPr>
        <p:txBody>
          <a:bodyPr lIns="0" tIns="0" rIns="0" bIns="0" rtlCol="0" anchor="t">
            <a:spAutoFit/>
          </a:bodyPr>
          <a:lstStyle/>
          <a:p>
            <a:pPr algn="just">
              <a:lnSpc>
                <a:spcPts val="3699"/>
              </a:lnSpc>
            </a:pPr>
            <a:r>
              <a:rPr lang="en-US" sz="2642">
                <a:solidFill>
                  <a:srgbClr val="3A210A"/>
                </a:solidFill>
                <a:latin typeface="Rubik"/>
                <a:ea typeface="Rubik"/>
                <a:cs typeface="Rubik"/>
                <a:sym typeface="Rubik"/>
              </a:rPr>
              <a:t>Akibatnya Syafruddin selaku menteri kauangan berhasil menarik sekitar Rp 1, 5 Milyar. Dengan uang tersebut pemerintah mampu membayar sebagian utangnya kepada Bank Sentral De Javasche Bank (kini Bank Indonesia) untuk membiayai defisit anggaran. </a:t>
            </a:r>
          </a:p>
          <a:p>
            <a:pPr algn="just">
              <a:lnSpc>
                <a:spcPts val="3699"/>
              </a:lnSpc>
            </a:pPr>
            <a:endParaRPr lang="en-US" sz="2642">
              <a:solidFill>
                <a:srgbClr val="3A210A"/>
              </a:solidFill>
              <a:latin typeface="Rubik"/>
              <a:ea typeface="Rubik"/>
              <a:cs typeface="Rubik"/>
              <a:sym typeface="Rubik"/>
            </a:endParaRPr>
          </a:p>
          <a:p>
            <a:pPr algn="just">
              <a:lnSpc>
                <a:spcPts val="3699"/>
              </a:lnSpc>
            </a:pPr>
            <a:r>
              <a:rPr lang="en-US" sz="2642">
                <a:solidFill>
                  <a:srgbClr val="3A210A"/>
                </a:solidFill>
                <a:latin typeface="Rubik"/>
                <a:ea typeface="Rubik"/>
                <a:cs typeface="Rubik"/>
                <a:sym typeface="Rubik"/>
              </a:rPr>
              <a:t>Dengan demikian  penyelesaian utang oemerintah dilakukan dengan pinjaman dari rakyat.</a:t>
            </a:r>
          </a:p>
        </p:txBody>
      </p:sp>
      <p:sp>
        <p:nvSpPr>
          <p:cNvPr id="14" name="Freeform 14"/>
          <p:cNvSpPr/>
          <p:nvPr/>
        </p:nvSpPr>
        <p:spPr>
          <a:xfrm flipH="1" flipV="1">
            <a:off x="14718473" y="152400"/>
            <a:ext cx="3721927" cy="3023136"/>
          </a:xfrm>
          <a:custGeom>
            <a:avLst/>
            <a:gdLst/>
            <a:ahLst/>
            <a:cxnLst/>
            <a:rect l="l" t="t" r="r" b="b"/>
            <a:pathLst>
              <a:path w="3721927" h="3023136">
                <a:moveTo>
                  <a:pt x="3721927" y="3023136"/>
                </a:moveTo>
                <a:lnTo>
                  <a:pt x="0" y="3023136"/>
                </a:lnTo>
                <a:lnTo>
                  <a:pt x="0" y="0"/>
                </a:lnTo>
                <a:lnTo>
                  <a:pt x="3721927" y="0"/>
                </a:lnTo>
                <a:lnTo>
                  <a:pt x="3721927" y="3023136"/>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TextBox 15"/>
          <p:cNvSpPr txBox="1"/>
          <p:nvPr/>
        </p:nvSpPr>
        <p:spPr>
          <a:xfrm>
            <a:off x="12704951" y="5815306"/>
            <a:ext cx="12268175" cy="296307"/>
          </a:xfrm>
          <a:prstGeom prst="rect">
            <a:avLst/>
          </a:prstGeom>
        </p:spPr>
        <p:txBody>
          <a:bodyPr lIns="0" tIns="0" rIns="0" bIns="0" rtlCol="0" anchor="t">
            <a:spAutoFit/>
          </a:bodyPr>
          <a:lstStyle/>
          <a:p>
            <a:pPr algn="l">
              <a:lnSpc>
                <a:spcPts val="2290"/>
              </a:lnSpc>
              <a:spcBef>
                <a:spcPct val="0"/>
              </a:spcBef>
            </a:pPr>
            <a:r>
              <a:rPr lang="en-US" sz="2290">
                <a:solidFill>
                  <a:srgbClr val="734F2E"/>
                </a:solidFill>
                <a:latin typeface="Abril Fatface"/>
                <a:ea typeface="Abril Fatface"/>
                <a:cs typeface="Abril Fatface"/>
                <a:sym typeface="Abril Fatface"/>
              </a:rPr>
              <a:t>Syafruddin Prawiranegara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1028700" y="152234"/>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412932" y="152234"/>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6412932" y="1781921"/>
            <a:ext cx="11652562" cy="5401631"/>
          </a:xfrm>
          <a:prstGeom prst="rect">
            <a:avLst/>
          </a:prstGeom>
        </p:spPr>
        <p:txBody>
          <a:bodyPr lIns="0" tIns="0" rIns="0" bIns="0" rtlCol="0" anchor="t">
            <a:spAutoFit/>
          </a:bodyPr>
          <a:lstStyle/>
          <a:p>
            <a:pPr algn="just">
              <a:lnSpc>
                <a:spcPts val="3111"/>
              </a:lnSpc>
            </a:pPr>
            <a:r>
              <a:rPr lang="en-US" sz="2222">
                <a:solidFill>
                  <a:srgbClr val="3A210A"/>
                </a:solidFill>
                <a:latin typeface="Rubik"/>
                <a:ea typeface="Rubik"/>
                <a:cs typeface="Rubik"/>
                <a:sym typeface="Rubik"/>
              </a:rPr>
              <a:t>Nasionalisasi De Javasche Bank (DJB) adalah proses pembelian saham DJB oleh pemerintah Indonesia untuk menjadikan bank tersebut sebagai bank sentral nasional. Proses nasionalisasi ini dilakukan oleh Kabinet Sukiman melalui berbagai persiapan, seperti pembentukan panitia dan menyusun undang-undang. </a:t>
            </a:r>
          </a:p>
          <a:p>
            <a:pPr algn="just">
              <a:lnSpc>
                <a:spcPts val="3111"/>
              </a:lnSpc>
            </a:pPr>
            <a:r>
              <a:rPr lang="en-US" sz="2222">
                <a:solidFill>
                  <a:srgbClr val="3A210A"/>
                </a:solidFill>
                <a:latin typeface="Rubik"/>
                <a:ea typeface="Rubik"/>
                <a:cs typeface="Rubik"/>
                <a:sym typeface="Rubik"/>
              </a:rPr>
              <a:t>Proses nasionalisasi dilakukan dengan cara:</a:t>
            </a:r>
          </a:p>
          <a:p>
            <a:pPr marL="479883" lvl="1" indent="-239941" algn="just">
              <a:lnSpc>
                <a:spcPts val="3111"/>
              </a:lnSpc>
              <a:buAutoNum type="arabicPeriod"/>
            </a:pPr>
            <a:r>
              <a:rPr lang="en-US" sz="2222">
                <a:solidFill>
                  <a:srgbClr val="3A210A"/>
                </a:solidFill>
                <a:latin typeface="Rubik"/>
                <a:ea typeface="Rubik"/>
                <a:cs typeface="Rubik"/>
                <a:sym typeface="Rubik"/>
              </a:rPr>
              <a:t>Dibentuk panitia nasionalisasi De Javasche Bank pada tgl. 19 Juni 1951 berdasarkan keputusan Pemerintah no. 118 th 1951 tanggl 2 Juni 1951</a:t>
            </a:r>
          </a:p>
          <a:p>
            <a:pPr marL="479883" lvl="1" indent="-239941" algn="just">
              <a:lnSpc>
                <a:spcPts val="3111"/>
              </a:lnSpc>
              <a:buAutoNum type="arabicPeriod"/>
            </a:pPr>
            <a:r>
              <a:rPr lang="en-US" sz="2222">
                <a:solidFill>
                  <a:srgbClr val="3A210A"/>
                </a:solidFill>
                <a:latin typeface="Rubik"/>
                <a:ea typeface="Rubik"/>
                <a:cs typeface="Rubik"/>
                <a:sym typeface="Rubik"/>
              </a:rPr>
              <a:t>Tugas panitia nasionlaisasi adl mengajukan usul rencana nasionalisasi. Selanjutnya pemerintah mengangkat  Syafruddin Prawiranegara sebagai Presiden De Javasche Bank berdasarkan keputusan Presiden RI No. 123  Tahun 1951 tanggal 12 Jujni 1951.</a:t>
            </a:r>
          </a:p>
          <a:p>
            <a:pPr marL="479883" lvl="1" indent="-239941" algn="just">
              <a:lnSpc>
                <a:spcPts val="3111"/>
              </a:lnSpc>
              <a:buAutoNum type="arabicPeriod"/>
            </a:pPr>
            <a:r>
              <a:rPr lang="en-US" sz="2222">
                <a:solidFill>
                  <a:srgbClr val="3A210A"/>
                </a:solidFill>
                <a:latin typeface="Rubik"/>
                <a:ea typeface="Rubik"/>
                <a:cs typeface="Rubik"/>
                <a:sym typeface="Rubik"/>
              </a:rPr>
              <a:t>Pada tanggal 15 Desember 1951 diumumkan UU No. 24 Th 1951 tentang nasionalisasi Javasche Bank menjadi Bank Indonesia yang berfungsi sebagai Bank Sentral dan bank sirkulasi. </a:t>
            </a:r>
          </a:p>
          <a:p>
            <a:pPr algn="just">
              <a:lnSpc>
                <a:spcPts val="3111"/>
              </a:lnSpc>
            </a:pPr>
            <a:endParaRPr lang="en-US" sz="2222">
              <a:solidFill>
                <a:srgbClr val="3A210A"/>
              </a:solidFill>
              <a:latin typeface="Rubik"/>
              <a:ea typeface="Rubik"/>
              <a:cs typeface="Rubik"/>
              <a:sym typeface="Rubik"/>
            </a:endParaRPr>
          </a:p>
        </p:txBody>
      </p:sp>
      <p:sp>
        <p:nvSpPr>
          <p:cNvPr id="5" name="Freeform 5"/>
          <p:cNvSpPr/>
          <p:nvPr/>
        </p:nvSpPr>
        <p:spPr>
          <a:xfrm flipH="1" flipV="1">
            <a:off x="13923257" y="6395170"/>
            <a:ext cx="4364743" cy="4517357"/>
          </a:xfrm>
          <a:custGeom>
            <a:avLst/>
            <a:gdLst/>
            <a:ahLst/>
            <a:cxnLst/>
            <a:rect l="l" t="t" r="r" b="b"/>
            <a:pathLst>
              <a:path w="4364743" h="4517357">
                <a:moveTo>
                  <a:pt x="4364743" y="4517356"/>
                </a:moveTo>
                <a:lnTo>
                  <a:pt x="0" y="4517356"/>
                </a:lnTo>
                <a:lnTo>
                  <a:pt x="0" y="0"/>
                </a:lnTo>
                <a:lnTo>
                  <a:pt x="4364743" y="0"/>
                </a:lnTo>
                <a:lnTo>
                  <a:pt x="4364743" y="4517356"/>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4797343" flipV="1">
            <a:off x="-762156" y="7822581"/>
            <a:ext cx="3808435" cy="4114800"/>
          </a:xfrm>
          <a:custGeom>
            <a:avLst/>
            <a:gdLst/>
            <a:ahLst/>
            <a:cxnLst/>
            <a:rect l="l" t="t" r="r" b="b"/>
            <a:pathLst>
              <a:path w="3808435" h="4114800">
                <a:moveTo>
                  <a:pt x="0" y="4114800"/>
                </a:moveTo>
                <a:lnTo>
                  <a:pt x="3808434" y="4114800"/>
                </a:lnTo>
                <a:lnTo>
                  <a:pt x="3808434" y="0"/>
                </a:lnTo>
                <a:lnTo>
                  <a:pt x="0" y="0"/>
                </a:lnTo>
                <a:lnTo>
                  <a:pt x="0" y="411480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4797343" flipH="1" flipV="1">
            <a:off x="-1449095" y="-1084107"/>
            <a:ext cx="3808435" cy="4114800"/>
          </a:xfrm>
          <a:custGeom>
            <a:avLst/>
            <a:gdLst/>
            <a:ahLst/>
            <a:cxnLst/>
            <a:rect l="l" t="t" r="r" b="b"/>
            <a:pathLst>
              <a:path w="3808435" h="4114800">
                <a:moveTo>
                  <a:pt x="3808435" y="4114800"/>
                </a:moveTo>
                <a:lnTo>
                  <a:pt x="0" y="4114800"/>
                </a:lnTo>
                <a:lnTo>
                  <a:pt x="0" y="0"/>
                </a:lnTo>
                <a:lnTo>
                  <a:pt x="3808435" y="0"/>
                </a:lnTo>
                <a:lnTo>
                  <a:pt x="3808435" y="411480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455123" y="1882765"/>
            <a:ext cx="5724356" cy="3086662"/>
          </a:xfrm>
          <a:custGeom>
            <a:avLst/>
            <a:gdLst/>
            <a:ahLst/>
            <a:cxnLst/>
            <a:rect l="l" t="t" r="r" b="b"/>
            <a:pathLst>
              <a:path w="5724356" h="3086662">
                <a:moveTo>
                  <a:pt x="0" y="0"/>
                </a:moveTo>
                <a:lnTo>
                  <a:pt x="5724356" y="0"/>
                </a:lnTo>
                <a:lnTo>
                  <a:pt x="5724356" y="3086662"/>
                </a:lnTo>
                <a:lnTo>
                  <a:pt x="0" y="3086662"/>
                </a:lnTo>
                <a:lnTo>
                  <a:pt x="0" y="0"/>
                </a:lnTo>
                <a:close/>
              </a:path>
            </a:pathLst>
          </a:custGeom>
          <a:blipFill>
            <a:blip r:embed="rId8"/>
            <a:stretch>
              <a:fillRect/>
            </a:stretch>
          </a:blipFill>
        </p:spPr>
      </p:sp>
      <p:sp>
        <p:nvSpPr>
          <p:cNvPr id="9" name="TextBox 9"/>
          <p:cNvSpPr txBox="1"/>
          <p:nvPr/>
        </p:nvSpPr>
        <p:spPr>
          <a:xfrm>
            <a:off x="3163314" y="613329"/>
            <a:ext cx="14669563" cy="964093"/>
          </a:xfrm>
          <a:prstGeom prst="rect">
            <a:avLst/>
          </a:prstGeom>
        </p:spPr>
        <p:txBody>
          <a:bodyPr lIns="0" tIns="0" rIns="0" bIns="0" rtlCol="0" anchor="t">
            <a:spAutoFit/>
          </a:bodyPr>
          <a:lstStyle/>
          <a:p>
            <a:pPr algn="l">
              <a:lnSpc>
                <a:spcPts val="7206"/>
              </a:lnSpc>
              <a:spcBef>
                <a:spcPct val="0"/>
              </a:spcBef>
            </a:pPr>
            <a:r>
              <a:rPr lang="en-US" sz="7206">
                <a:solidFill>
                  <a:srgbClr val="734F2E"/>
                </a:solidFill>
                <a:latin typeface="Abril Fatface"/>
                <a:ea typeface="Abril Fatface"/>
                <a:cs typeface="Abril Fatface"/>
                <a:sym typeface="Abril Fatface"/>
              </a:rPr>
              <a:t>2. Nasionalisasi De Javasche Bank</a:t>
            </a:r>
          </a:p>
        </p:txBody>
      </p:sp>
      <p:sp>
        <p:nvSpPr>
          <p:cNvPr id="10" name="Freeform 10"/>
          <p:cNvSpPr/>
          <p:nvPr/>
        </p:nvSpPr>
        <p:spPr>
          <a:xfrm>
            <a:off x="-328038" y="-419607"/>
            <a:ext cx="4364743" cy="4517357"/>
          </a:xfrm>
          <a:custGeom>
            <a:avLst/>
            <a:gdLst/>
            <a:ahLst/>
            <a:cxnLst/>
            <a:rect l="l" t="t" r="r" b="b"/>
            <a:pathLst>
              <a:path w="4364743" h="4517357">
                <a:moveTo>
                  <a:pt x="0" y="0"/>
                </a:moveTo>
                <a:lnTo>
                  <a:pt x="4364743" y="0"/>
                </a:lnTo>
                <a:lnTo>
                  <a:pt x="4364743" y="4517356"/>
                </a:lnTo>
                <a:lnTo>
                  <a:pt x="0" y="45173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12847966" y="6592261"/>
            <a:ext cx="2150580" cy="3065721"/>
          </a:xfrm>
          <a:custGeom>
            <a:avLst/>
            <a:gdLst/>
            <a:ahLst/>
            <a:cxnLst/>
            <a:rect l="l" t="t" r="r" b="b"/>
            <a:pathLst>
              <a:path w="2150580" h="3065721">
                <a:moveTo>
                  <a:pt x="0" y="0"/>
                </a:moveTo>
                <a:lnTo>
                  <a:pt x="2150581" y="0"/>
                </a:lnTo>
                <a:lnTo>
                  <a:pt x="2150581" y="3065721"/>
                </a:lnTo>
                <a:lnTo>
                  <a:pt x="0" y="3065721"/>
                </a:lnTo>
                <a:lnTo>
                  <a:pt x="0" y="0"/>
                </a:lnTo>
                <a:close/>
              </a:path>
            </a:pathLst>
          </a:custGeom>
          <a:blipFill>
            <a:blip r:embed="rId9"/>
            <a:stretch>
              <a:fillRect/>
            </a:stretch>
          </a:blipFill>
        </p:spPr>
      </p:sp>
      <p:sp>
        <p:nvSpPr>
          <p:cNvPr id="12" name="TextBox 12"/>
          <p:cNvSpPr txBox="1"/>
          <p:nvPr/>
        </p:nvSpPr>
        <p:spPr>
          <a:xfrm>
            <a:off x="455123" y="7283450"/>
            <a:ext cx="11492567" cy="1990346"/>
          </a:xfrm>
          <a:prstGeom prst="rect">
            <a:avLst/>
          </a:prstGeom>
        </p:spPr>
        <p:txBody>
          <a:bodyPr lIns="0" tIns="0" rIns="0" bIns="0" rtlCol="0" anchor="t">
            <a:spAutoFit/>
          </a:bodyPr>
          <a:lstStyle/>
          <a:p>
            <a:pPr algn="just">
              <a:lnSpc>
                <a:spcPts val="3170"/>
              </a:lnSpc>
            </a:pPr>
            <a:r>
              <a:rPr lang="en-US" sz="2264">
                <a:solidFill>
                  <a:srgbClr val="3A210A"/>
                </a:solidFill>
                <a:latin typeface="Rubik"/>
                <a:ea typeface="Rubik"/>
                <a:cs typeface="Rubik"/>
                <a:sym typeface="Rubik"/>
              </a:rPr>
              <a:t>UUD tersebut diperkuat dengan dikeluarkannya UU Pokok Bank Indonesia  No. 11/1953 dan dimuat dalam Lembaran Negara No. 40. Dengan dikeluarkannya UU Pokok Bank Indonesia tersebut makin kuatlah posisi Bank Inodesia (BI) sebagai Bank Sentral RI.  Jabatan presiden De Javasche Bank setelah dinasionalisasi diganti menjadi gubernur Bank Indonesia</a:t>
            </a:r>
          </a:p>
        </p:txBody>
      </p:sp>
      <p:sp>
        <p:nvSpPr>
          <p:cNvPr id="13" name="Freeform 13"/>
          <p:cNvSpPr/>
          <p:nvPr/>
        </p:nvSpPr>
        <p:spPr>
          <a:xfrm flipH="1" flipV="1">
            <a:off x="13923257" y="6395170"/>
            <a:ext cx="4364743" cy="4517357"/>
          </a:xfrm>
          <a:custGeom>
            <a:avLst/>
            <a:gdLst/>
            <a:ahLst/>
            <a:cxnLst/>
            <a:rect l="l" t="t" r="r" b="b"/>
            <a:pathLst>
              <a:path w="4364743" h="4517357">
                <a:moveTo>
                  <a:pt x="4364743" y="4517356"/>
                </a:moveTo>
                <a:lnTo>
                  <a:pt x="0" y="4517356"/>
                </a:lnTo>
                <a:lnTo>
                  <a:pt x="0" y="0"/>
                </a:lnTo>
                <a:lnTo>
                  <a:pt x="4364743" y="0"/>
                </a:lnTo>
                <a:lnTo>
                  <a:pt x="4364743" y="4517356"/>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TextBox 14"/>
          <p:cNvSpPr txBox="1"/>
          <p:nvPr/>
        </p:nvSpPr>
        <p:spPr>
          <a:xfrm>
            <a:off x="12548122" y="9755641"/>
            <a:ext cx="12268175" cy="296307"/>
          </a:xfrm>
          <a:prstGeom prst="rect">
            <a:avLst/>
          </a:prstGeom>
        </p:spPr>
        <p:txBody>
          <a:bodyPr lIns="0" tIns="0" rIns="0" bIns="0" rtlCol="0" anchor="t">
            <a:spAutoFit/>
          </a:bodyPr>
          <a:lstStyle/>
          <a:p>
            <a:pPr algn="l">
              <a:lnSpc>
                <a:spcPts val="2290"/>
              </a:lnSpc>
              <a:spcBef>
                <a:spcPct val="0"/>
              </a:spcBef>
            </a:pPr>
            <a:r>
              <a:rPr lang="en-US" sz="2290">
                <a:solidFill>
                  <a:srgbClr val="734F2E"/>
                </a:solidFill>
                <a:latin typeface="Abril Fatface"/>
                <a:ea typeface="Abril Fatface"/>
                <a:cs typeface="Abril Fatface"/>
                <a:sym typeface="Abril Fatface"/>
              </a:rPr>
              <a:t>Sukiman Wirjosandjojo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1884839" y="-350"/>
            <a:ext cx="4942682" cy="1222190"/>
          </a:xfrm>
          <a:custGeom>
            <a:avLst/>
            <a:gdLst/>
            <a:ahLst/>
            <a:cxnLst/>
            <a:rect l="l" t="t" r="r" b="b"/>
            <a:pathLst>
              <a:path w="4942682" h="1222190">
                <a:moveTo>
                  <a:pt x="0" y="0"/>
                </a:moveTo>
                <a:lnTo>
                  <a:pt x="4942682" y="0"/>
                </a:lnTo>
                <a:lnTo>
                  <a:pt x="4942682" y="1222190"/>
                </a:lnTo>
                <a:lnTo>
                  <a:pt x="0" y="12221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5769643"/>
            <a:ext cx="4364743" cy="4517357"/>
          </a:xfrm>
          <a:custGeom>
            <a:avLst/>
            <a:gdLst/>
            <a:ahLst/>
            <a:cxnLst/>
            <a:rect l="l" t="t" r="r" b="b"/>
            <a:pathLst>
              <a:path w="4364743" h="4517357">
                <a:moveTo>
                  <a:pt x="0" y="4517357"/>
                </a:moveTo>
                <a:lnTo>
                  <a:pt x="4364743" y="4517357"/>
                </a:lnTo>
                <a:lnTo>
                  <a:pt x="4364743" y="0"/>
                </a:lnTo>
                <a:lnTo>
                  <a:pt x="0" y="0"/>
                </a:lnTo>
                <a:lnTo>
                  <a:pt x="0" y="4517357"/>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3923257" y="0"/>
            <a:ext cx="4364743" cy="4517357"/>
          </a:xfrm>
          <a:custGeom>
            <a:avLst/>
            <a:gdLst/>
            <a:ahLst/>
            <a:cxnLst/>
            <a:rect l="l" t="t" r="r" b="b"/>
            <a:pathLst>
              <a:path w="4364743" h="4517357">
                <a:moveTo>
                  <a:pt x="4364743" y="0"/>
                </a:moveTo>
                <a:lnTo>
                  <a:pt x="0" y="0"/>
                </a:lnTo>
                <a:lnTo>
                  <a:pt x="0" y="4517357"/>
                </a:lnTo>
                <a:lnTo>
                  <a:pt x="4364743" y="4517357"/>
                </a:lnTo>
                <a:lnTo>
                  <a:pt x="436474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4997909" y="8028322"/>
            <a:ext cx="4522781" cy="1710472"/>
          </a:xfrm>
          <a:custGeom>
            <a:avLst/>
            <a:gdLst/>
            <a:ahLst/>
            <a:cxnLst/>
            <a:rect l="l" t="t" r="r" b="b"/>
            <a:pathLst>
              <a:path w="4522781" h="1710472">
                <a:moveTo>
                  <a:pt x="4522782" y="0"/>
                </a:moveTo>
                <a:lnTo>
                  <a:pt x="0" y="0"/>
                </a:lnTo>
                <a:lnTo>
                  <a:pt x="0" y="1710471"/>
                </a:lnTo>
                <a:lnTo>
                  <a:pt x="4522782" y="1710471"/>
                </a:lnTo>
                <a:lnTo>
                  <a:pt x="4522782"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flipV="1">
            <a:off x="-1018281" y="548207"/>
            <a:ext cx="4522781" cy="1710472"/>
          </a:xfrm>
          <a:custGeom>
            <a:avLst/>
            <a:gdLst/>
            <a:ahLst/>
            <a:cxnLst/>
            <a:rect l="l" t="t" r="r" b="b"/>
            <a:pathLst>
              <a:path w="4522781" h="1710472">
                <a:moveTo>
                  <a:pt x="0" y="1710471"/>
                </a:moveTo>
                <a:lnTo>
                  <a:pt x="4522782" y="1710471"/>
                </a:lnTo>
                <a:lnTo>
                  <a:pt x="4522782" y="0"/>
                </a:lnTo>
                <a:lnTo>
                  <a:pt x="0" y="0"/>
                </a:lnTo>
                <a:lnTo>
                  <a:pt x="0" y="171047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0969567" y="1574383"/>
            <a:ext cx="5907379" cy="3931092"/>
          </a:xfrm>
          <a:custGeom>
            <a:avLst/>
            <a:gdLst/>
            <a:ahLst/>
            <a:cxnLst/>
            <a:rect l="l" t="t" r="r" b="b"/>
            <a:pathLst>
              <a:path w="5907379" h="3931092">
                <a:moveTo>
                  <a:pt x="0" y="0"/>
                </a:moveTo>
                <a:lnTo>
                  <a:pt x="5907379" y="0"/>
                </a:lnTo>
                <a:lnTo>
                  <a:pt x="5907379" y="3931093"/>
                </a:lnTo>
                <a:lnTo>
                  <a:pt x="0" y="3931093"/>
                </a:lnTo>
                <a:lnTo>
                  <a:pt x="0" y="0"/>
                </a:lnTo>
                <a:close/>
              </a:path>
            </a:pathLst>
          </a:custGeom>
          <a:blipFill>
            <a:blip r:embed="rId8"/>
            <a:stretch>
              <a:fillRect/>
            </a:stretch>
          </a:blipFill>
        </p:spPr>
      </p:sp>
      <p:sp>
        <p:nvSpPr>
          <p:cNvPr id="8" name="TextBox 8"/>
          <p:cNvSpPr txBox="1"/>
          <p:nvPr/>
        </p:nvSpPr>
        <p:spPr>
          <a:xfrm>
            <a:off x="11674816" y="5534693"/>
            <a:ext cx="5992432" cy="422275"/>
          </a:xfrm>
          <a:prstGeom prst="rect">
            <a:avLst/>
          </a:prstGeom>
        </p:spPr>
        <p:txBody>
          <a:bodyPr lIns="0" tIns="0" rIns="0" bIns="0" rtlCol="0" anchor="t">
            <a:spAutoFit/>
          </a:bodyPr>
          <a:lstStyle/>
          <a:p>
            <a:pPr algn="l">
              <a:lnSpc>
                <a:spcPts val="3499"/>
              </a:lnSpc>
            </a:pPr>
            <a:r>
              <a:rPr lang="en-US" sz="2499" b="1">
                <a:solidFill>
                  <a:srgbClr val="3A210A"/>
                </a:solidFill>
                <a:latin typeface="Rubik Bold"/>
                <a:ea typeface="Rubik Bold"/>
                <a:cs typeface="Rubik Bold"/>
                <a:sym typeface="Rubik Bold"/>
              </a:rPr>
              <a:t>Dr. Sumitro Joyohadikusumo</a:t>
            </a:r>
          </a:p>
        </p:txBody>
      </p:sp>
      <p:sp>
        <p:nvSpPr>
          <p:cNvPr id="9" name="TextBox 9"/>
          <p:cNvSpPr txBox="1"/>
          <p:nvPr/>
        </p:nvSpPr>
        <p:spPr>
          <a:xfrm>
            <a:off x="1243110" y="2192003"/>
            <a:ext cx="8331493" cy="3273816"/>
          </a:xfrm>
          <a:prstGeom prst="rect">
            <a:avLst/>
          </a:prstGeom>
        </p:spPr>
        <p:txBody>
          <a:bodyPr lIns="0" tIns="0" rIns="0" bIns="0" rtlCol="0" anchor="t">
            <a:spAutoFit/>
          </a:bodyPr>
          <a:lstStyle/>
          <a:p>
            <a:pPr algn="just">
              <a:lnSpc>
                <a:spcPts val="3737"/>
              </a:lnSpc>
            </a:pPr>
            <a:r>
              <a:rPr lang="en-US" sz="2669">
                <a:solidFill>
                  <a:srgbClr val="3A210A"/>
                </a:solidFill>
                <a:latin typeface="Rubik"/>
                <a:ea typeface="Rubik"/>
                <a:cs typeface="Rubik"/>
                <a:sym typeface="Rubik"/>
              </a:rPr>
              <a:t>Gerakan ini bertujuan mengubah struktur ekonomi kolonial menjadi struktur ekonomi nasional untuk memberikan kesempatan yang lebih adil bagi pengusaha pribumi untuk bersaing di pasar. Sistem ini merupakan gagasan Dr. Sumitro Joyohadikusumo yang  diluncurkan oleh pemerintah Indonesia pada April 1950.</a:t>
            </a:r>
          </a:p>
        </p:txBody>
      </p:sp>
      <p:sp>
        <p:nvSpPr>
          <p:cNvPr id="10" name="TextBox 10"/>
          <p:cNvSpPr txBox="1"/>
          <p:nvPr/>
        </p:nvSpPr>
        <p:spPr>
          <a:xfrm>
            <a:off x="1262160" y="6480843"/>
            <a:ext cx="16016190" cy="1893570"/>
          </a:xfrm>
          <a:prstGeom prst="rect">
            <a:avLst/>
          </a:prstGeom>
        </p:spPr>
        <p:txBody>
          <a:bodyPr lIns="0" tIns="0" rIns="0" bIns="0" rtlCol="0" anchor="t">
            <a:spAutoFit/>
          </a:bodyPr>
          <a:lstStyle/>
          <a:p>
            <a:pPr algn="just">
              <a:lnSpc>
                <a:spcPts val="3779"/>
              </a:lnSpc>
            </a:pPr>
            <a:r>
              <a:rPr lang="en-US" sz="2699">
                <a:solidFill>
                  <a:srgbClr val="3A210A"/>
                </a:solidFill>
                <a:latin typeface="Rubik"/>
                <a:ea typeface="Rubik"/>
                <a:cs typeface="Rubik"/>
                <a:sym typeface="Rubik"/>
              </a:rPr>
              <a:t>Perwujudan dari gerakan benteng ini adalah dengan menumbuhkan pengusaha Indonesia melalui kredit. Namun, kebijakan gerakan benteng mengalami kegagalan karena pengusaha lokal tidak mampu bersaing. Pada praktiknya pengusaha pribumu hanya dipakai sebagai alat dalam memperoleh kredit bank. Sehingga gerakan ini dihentikan </a:t>
            </a:r>
          </a:p>
        </p:txBody>
      </p:sp>
      <p:sp>
        <p:nvSpPr>
          <p:cNvPr id="11" name="Freeform 11"/>
          <p:cNvSpPr/>
          <p:nvPr/>
        </p:nvSpPr>
        <p:spPr>
          <a:xfrm flipH="1">
            <a:off x="14075657" y="152400"/>
            <a:ext cx="4364743" cy="4517357"/>
          </a:xfrm>
          <a:custGeom>
            <a:avLst/>
            <a:gdLst/>
            <a:ahLst/>
            <a:cxnLst/>
            <a:rect l="l" t="t" r="r" b="b"/>
            <a:pathLst>
              <a:path w="4364743" h="4517357">
                <a:moveTo>
                  <a:pt x="4364743" y="0"/>
                </a:moveTo>
                <a:lnTo>
                  <a:pt x="0" y="0"/>
                </a:lnTo>
                <a:lnTo>
                  <a:pt x="0" y="4517357"/>
                </a:lnTo>
                <a:lnTo>
                  <a:pt x="4364743" y="4517357"/>
                </a:lnTo>
                <a:lnTo>
                  <a:pt x="436474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1089573" y="439350"/>
            <a:ext cx="15168455" cy="964093"/>
          </a:xfrm>
          <a:prstGeom prst="rect">
            <a:avLst/>
          </a:prstGeom>
        </p:spPr>
        <p:txBody>
          <a:bodyPr lIns="0" tIns="0" rIns="0" bIns="0" rtlCol="0" anchor="t">
            <a:spAutoFit/>
          </a:bodyPr>
          <a:lstStyle/>
          <a:p>
            <a:pPr algn="l">
              <a:lnSpc>
                <a:spcPts val="7206"/>
              </a:lnSpc>
              <a:spcBef>
                <a:spcPct val="0"/>
              </a:spcBef>
            </a:pPr>
            <a:r>
              <a:rPr lang="en-US" sz="7206">
                <a:solidFill>
                  <a:srgbClr val="734F2E"/>
                </a:solidFill>
                <a:latin typeface="Abril Fatface"/>
                <a:ea typeface="Abril Fatface"/>
                <a:cs typeface="Abril Fatface"/>
                <a:sym typeface="Abril Fatface"/>
              </a:rPr>
              <a:t>3. Sisten Ekonomi Gerakan Benteng</a:t>
            </a:r>
          </a:p>
        </p:txBody>
      </p:sp>
      <p:sp>
        <p:nvSpPr>
          <p:cNvPr id="13" name="Freeform 13"/>
          <p:cNvSpPr/>
          <p:nvPr/>
        </p:nvSpPr>
        <p:spPr>
          <a:xfrm flipH="1">
            <a:off x="10710192" y="1426783"/>
            <a:ext cx="1283458" cy="1665995"/>
          </a:xfrm>
          <a:custGeom>
            <a:avLst/>
            <a:gdLst/>
            <a:ahLst/>
            <a:cxnLst/>
            <a:rect l="l" t="t" r="r" b="b"/>
            <a:pathLst>
              <a:path w="1283458" h="1665995">
                <a:moveTo>
                  <a:pt x="1283457" y="0"/>
                </a:moveTo>
                <a:lnTo>
                  <a:pt x="0" y="0"/>
                </a:lnTo>
                <a:lnTo>
                  <a:pt x="0" y="1665995"/>
                </a:lnTo>
                <a:lnTo>
                  <a:pt x="1283457" y="1665995"/>
                </a:lnTo>
                <a:lnTo>
                  <a:pt x="1283457"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1093</Words>
  <Application>Microsoft Office PowerPoint</Application>
  <PresentationFormat>Custom</PresentationFormat>
  <Paragraphs>81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Abril Fatface</vt:lpstr>
      <vt:lpstr>Rubik Italics</vt:lpstr>
      <vt:lpstr>Rubik</vt:lpstr>
      <vt:lpstr>Arial</vt:lpstr>
      <vt:lpstr>Rubik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Pemilihan umum legislatif Indonesia 1955 (biasa dikenal dengan Pemilu 1955) adalah pemilihan umum pertama di Indonesia yang diadakan pada tahun 1955. Pemilu ini sering dikatakan sebagai pemilu Indonesia paling demokratis. Pemilu ini dilaksanakan saat</dc:title>
  <cp:lastModifiedBy>WINDOWS_10</cp:lastModifiedBy>
  <cp:revision>3</cp:revision>
  <dcterms:created xsi:type="dcterms:W3CDTF">2006-08-16T00:00:00Z</dcterms:created>
  <dcterms:modified xsi:type="dcterms:W3CDTF">2024-11-18T03:14:40Z</dcterms:modified>
  <dc:identifier>DAGVlMAPzkE</dc:identifier>
</cp:coreProperties>
</file>