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18288000" cy="10287000"/>
  <p:notesSz cx="6858000" cy="9144000"/>
  <p:embeddedFontLst>
    <p:embeddedFont>
      <p:font typeface="Inter Heavy" charset="1" panose="02000503000000020004"/>
      <p:regular r:id="rId14"/>
    </p:embeddedFont>
    <p:embeddedFont>
      <p:font typeface="Inter Ultra-Bold" charset="1" panose="02000503000000020004"/>
      <p:regular r:id="rId15"/>
    </p:embeddedFont>
    <p:embeddedFont>
      <p:font typeface="Sukar Bold" charset="1" panose="02000500000000000000"/>
      <p:regular r:id="rId16"/>
    </p:embeddedFont>
    <p:embeddedFont>
      <p:font typeface="Sukar" charset="1" panose="020005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2.png" Type="http://schemas.openxmlformats.org/officeDocument/2006/relationships/image"/><Relationship Id="rId7" Target="../media/image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2.png" Type="http://schemas.openxmlformats.org/officeDocument/2006/relationships/image"/><Relationship Id="rId7" Target="../media/image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2.png" Type="http://schemas.openxmlformats.org/officeDocument/2006/relationships/image"/><Relationship Id="rId7" Target="../media/image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2589027">
            <a:off x="-2309566" y="7883971"/>
            <a:ext cx="4947690" cy="3086100"/>
            <a:chOff x="0" y="0"/>
            <a:chExt cx="1303095" cy="812800"/>
          </a:xfrm>
        </p:grpSpPr>
        <p:sp>
          <p:nvSpPr>
            <p:cNvPr name="Freeform 3" id="3"/>
            <p:cNvSpPr/>
            <p:nvPr/>
          </p:nvSpPr>
          <p:spPr>
            <a:xfrm flipH="false" flipV="false" rot="0">
              <a:off x="0" y="0"/>
              <a:ext cx="1303095" cy="812800"/>
            </a:xfrm>
            <a:custGeom>
              <a:avLst/>
              <a:gdLst/>
              <a:ahLst/>
              <a:cxnLst/>
              <a:rect r="r" b="b" t="t" l="l"/>
              <a:pathLst>
                <a:path h="812800" w="1303095">
                  <a:moveTo>
                    <a:pt x="0" y="0"/>
                  </a:moveTo>
                  <a:lnTo>
                    <a:pt x="1303095" y="0"/>
                  </a:lnTo>
                  <a:lnTo>
                    <a:pt x="1303095" y="812800"/>
                  </a:lnTo>
                  <a:lnTo>
                    <a:pt x="0" y="812800"/>
                  </a:lnTo>
                  <a:close/>
                </a:path>
              </a:pathLst>
            </a:custGeom>
            <a:solidFill>
              <a:srgbClr val="002C4F"/>
            </a:solidFill>
          </p:spPr>
        </p:sp>
        <p:sp>
          <p:nvSpPr>
            <p:cNvPr name="TextBox 4" id="4"/>
            <p:cNvSpPr txBox="true"/>
            <p:nvPr/>
          </p:nvSpPr>
          <p:spPr>
            <a:xfrm>
              <a:off x="0" y="-38100"/>
              <a:ext cx="1303095"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6635906" y="9154707"/>
            <a:ext cx="14144497" cy="1186504"/>
            <a:chOff x="0" y="0"/>
            <a:chExt cx="1527407" cy="128126"/>
          </a:xfrm>
        </p:grpSpPr>
        <p:sp>
          <p:nvSpPr>
            <p:cNvPr name="Freeform 6" id="6"/>
            <p:cNvSpPr/>
            <p:nvPr/>
          </p:nvSpPr>
          <p:spPr>
            <a:xfrm flipH="false" flipV="false" rot="0">
              <a:off x="0" y="0"/>
              <a:ext cx="1527407" cy="128126"/>
            </a:xfrm>
            <a:custGeom>
              <a:avLst/>
              <a:gdLst/>
              <a:ahLst/>
              <a:cxnLst/>
              <a:rect r="r" b="b" t="t" l="l"/>
              <a:pathLst>
                <a:path h="128126" w="1527407">
                  <a:moveTo>
                    <a:pt x="1324207" y="0"/>
                  </a:moveTo>
                  <a:lnTo>
                    <a:pt x="0" y="0"/>
                  </a:lnTo>
                  <a:lnTo>
                    <a:pt x="203200" y="128126"/>
                  </a:lnTo>
                  <a:lnTo>
                    <a:pt x="1527407" y="128126"/>
                  </a:lnTo>
                  <a:lnTo>
                    <a:pt x="1324207" y="0"/>
                  </a:lnTo>
                  <a:close/>
                </a:path>
              </a:pathLst>
            </a:custGeom>
            <a:solidFill>
              <a:srgbClr val="F5AB0B"/>
            </a:solidFill>
          </p:spPr>
        </p:sp>
        <p:sp>
          <p:nvSpPr>
            <p:cNvPr name="TextBox 7" id="7"/>
            <p:cNvSpPr txBox="true"/>
            <p:nvPr/>
          </p:nvSpPr>
          <p:spPr>
            <a:xfrm>
              <a:off x="101600" y="-38100"/>
              <a:ext cx="1324207" cy="16622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1993391" y="9374487"/>
            <a:ext cx="10131768" cy="1522495"/>
            <a:chOff x="0" y="0"/>
            <a:chExt cx="852641" cy="128126"/>
          </a:xfrm>
        </p:grpSpPr>
        <p:sp>
          <p:nvSpPr>
            <p:cNvPr name="Freeform 9" id="9"/>
            <p:cNvSpPr/>
            <p:nvPr/>
          </p:nvSpPr>
          <p:spPr>
            <a:xfrm flipH="false" flipV="false" rot="0">
              <a:off x="0" y="0"/>
              <a:ext cx="852641" cy="128126"/>
            </a:xfrm>
            <a:custGeom>
              <a:avLst/>
              <a:gdLst/>
              <a:ahLst/>
              <a:cxnLst/>
              <a:rect r="r" b="b" t="t" l="l"/>
              <a:pathLst>
                <a:path h="128126" w="852641">
                  <a:moveTo>
                    <a:pt x="649441" y="0"/>
                  </a:moveTo>
                  <a:lnTo>
                    <a:pt x="0" y="0"/>
                  </a:lnTo>
                  <a:lnTo>
                    <a:pt x="203200" y="128126"/>
                  </a:lnTo>
                  <a:lnTo>
                    <a:pt x="852641" y="128126"/>
                  </a:lnTo>
                  <a:lnTo>
                    <a:pt x="649441" y="0"/>
                  </a:lnTo>
                  <a:close/>
                </a:path>
              </a:pathLst>
            </a:custGeom>
            <a:solidFill>
              <a:srgbClr val="F5AB0B"/>
            </a:solidFill>
          </p:spPr>
        </p:sp>
        <p:sp>
          <p:nvSpPr>
            <p:cNvPr name="TextBox 10" id="10"/>
            <p:cNvSpPr txBox="true"/>
            <p:nvPr/>
          </p:nvSpPr>
          <p:spPr>
            <a:xfrm>
              <a:off x="101600" y="-38100"/>
              <a:ext cx="649441" cy="166226"/>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6939656" y="9367336"/>
            <a:ext cx="5343123" cy="761247"/>
            <a:chOff x="0" y="0"/>
            <a:chExt cx="1219374" cy="173727"/>
          </a:xfrm>
        </p:grpSpPr>
        <p:sp>
          <p:nvSpPr>
            <p:cNvPr name="Freeform 12" id="12"/>
            <p:cNvSpPr/>
            <p:nvPr/>
          </p:nvSpPr>
          <p:spPr>
            <a:xfrm flipH="false" flipV="false" rot="0">
              <a:off x="0" y="0"/>
              <a:ext cx="1219374" cy="173727"/>
            </a:xfrm>
            <a:custGeom>
              <a:avLst/>
              <a:gdLst/>
              <a:ahLst/>
              <a:cxnLst/>
              <a:rect r="r" b="b" t="t" l="l"/>
              <a:pathLst>
                <a:path h="173727" w="1219374">
                  <a:moveTo>
                    <a:pt x="1016174" y="0"/>
                  </a:moveTo>
                  <a:lnTo>
                    <a:pt x="0" y="0"/>
                  </a:lnTo>
                  <a:lnTo>
                    <a:pt x="203200" y="173727"/>
                  </a:lnTo>
                  <a:lnTo>
                    <a:pt x="1219374" y="173727"/>
                  </a:lnTo>
                  <a:lnTo>
                    <a:pt x="1016174" y="0"/>
                  </a:lnTo>
                  <a:close/>
                </a:path>
              </a:pathLst>
            </a:custGeom>
            <a:solidFill>
              <a:srgbClr val="002C4F"/>
            </a:solidFill>
          </p:spPr>
        </p:sp>
        <p:sp>
          <p:nvSpPr>
            <p:cNvPr name="TextBox 13" id="13"/>
            <p:cNvSpPr txBox="true"/>
            <p:nvPr/>
          </p:nvSpPr>
          <p:spPr>
            <a:xfrm>
              <a:off x="101600" y="-38100"/>
              <a:ext cx="1016174" cy="211827"/>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6649855" y="9575641"/>
            <a:ext cx="14144497" cy="1340390"/>
            <a:chOff x="0" y="0"/>
            <a:chExt cx="1527407" cy="144743"/>
          </a:xfrm>
        </p:grpSpPr>
        <p:sp>
          <p:nvSpPr>
            <p:cNvPr name="Freeform 15" id="15"/>
            <p:cNvSpPr/>
            <p:nvPr/>
          </p:nvSpPr>
          <p:spPr>
            <a:xfrm flipH="false" flipV="false" rot="0">
              <a:off x="0" y="0"/>
              <a:ext cx="1527407" cy="144743"/>
            </a:xfrm>
            <a:custGeom>
              <a:avLst/>
              <a:gdLst/>
              <a:ahLst/>
              <a:cxnLst/>
              <a:rect r="r" b="b" t="t" l="l"/>
              <a:pathLst>
                <a:path h="144743" w="1527407">
                  <a:moveTo>
                    <a:pt x="1324207" y="0"/>
                  </a:moveTo>
                  <a:lnTo>
                    <a:pt x="0" y="0"/>
                  </a:lnTo>
                  <a:lnTo>
                    <a:pt x="203200" y="144743"/>
                  </a:lnTo>
                  <a:lnTo>
                    <a:pt x="1527407" y="144743"/>
                  </a:lnTo>
                  <a:lnTo>
                    <a:pt x="1324207" y="0"/>
                  </a:lnTo>
                  <a:close/>
                </a:path>
              </a:pathLst>
            </a:custGeom>
            <a:solidFill>
              <a:srgbClr val="002C4F"/>
            </a:solidFill>
          </p:spPr>
        </p:sp>
        <p:sp>
          <p:nvSpPr>
            <p:cNvPr name="TextBox 16" id="16"/>
            <p:cNvSpPr txBox="true"/>
            <p:nvPr/>
          </p:nvSpPr>
          <p:spPr>
            <a:xfrm>
              <a:off x="101600" y="-38100"/>
              <a:ext cx="1324207" cy="182843"/>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3366617" y="8947666"/>
            <a:ext cx="13622175" cy="853642"/>
            <a:chOff x="0" y="0"/>
            <a:chExt cx="3145382" cy="197107"/>
          </a:xfrm>
        </p:grpSpPr>
        <p:sp>
          <p:nvSpPr>
            <p:cNvPr name="Freeform 18" id="18"/>
            <p:cNvSpPr/>
            <p:nvPr/>
          </p:nvSpPr>
          <p:spPr>
            <a:xfrm flipH="false" flipV="false" rot="0">
              <a:off x="0" y="0"/>
              <a:ext cx="3145382" cy="197107"/>
            </a:xfrm>
            <a:custGeom>
              <a:avLst/>
              <a:gdLst/>
              <a:ahLst/>
              <a:cxnLst/>
              <a:rect r="r" b="b" t="t" l="l"/>
              <a:pathLst>
                <a:path h="197107" w="3145382">
                  <a:moveTo>
                    <a:pt x="2942182" y="0"/>
                  </a:moveTo>
                  <a:lnTo>
                    <a:pt x="0" y="0"/>
                  </a:lnTo>
                  <a:lnTo>
                    <a:pt x="203200" y="197107"/>
                  </a:lnTo>
                  <a:lnTo>
                    <a:pt x="3145382" y="197107"/>
                  </a:lnTo>
                  <a:lnTo>
                    <a:pt x="2942182" y="0"/>
                  </a:lnTo>
                  <a:close/>
                </a:path>
              </a:pathLst>
            </a:custGeom>
            <a:solidFill>
              <a:srgbClr val="000000">
                <a:alpha val="0"/>
              </a:srgbClr>
            </a:solidFill>
            <a:ln w="38100" cap="sq">
              <a:solidFill>
                <a:srgbClr val="002C4F"/>
              </a:solidFill>
              <a:prstDash val="solid"/>
              <a:miter/>
            </a:ln>
          </p:spPr>
        </p:sp>
        <p:sp>
          <p:nvSpPr>
            <p:cNvPr name="TextBox 19" id="19"/>
            <p:cNvSpPr txBox="true"/>
            <p:nvPr/>
          </p:nvSpPr>
          <p:spPr>
            <a:xfrm>
              <a:off x="101600" y="-38100"/>
              <a:ext cx="2942182" cy="235207"/>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9475857" y="2250124"/>
            <a:ext cx="10701847" cy="5786753"/>
            <a:chOff x="0" y="0"/>
            <a:chExt cx="1657996" cy="896519"/>
          </a:xfrm>
        </p:grpSpPr>
        <p:sp>
          <p:nvSpPr>
            <p:cNvPr name="Freeform 21" id="21"/>
            <p:cNvSpPr/>
            <p:nvPr/>
          </p:nvSpPr>
          <p:spPr>
            <a:xfrm flipH="false" flipV="false" rot="0">
              <a:off x="0" y="0"/>
              <a:ext cx="1657996" cy="896519"/>
            </a:xfrm>
            <a:custGeom>
              <a:avLst/>
              <a:gdLst/>
              <a:ahLst/>
              <a:cxnLst/>
              <a:rect r="r" b="b" t="t" l="l"/>
              <a:pathLst>
                <a:path h="896519" w="1657996">
                  <a:moveTo>
                    <a:pt x="18085" y="0"/>
                  </a:moveTo>
                  <a:lnTo>
                    <a:pt x="1639911" y="0"/>
                  </a:lnTo>
                  <a:cubicBezTo>
                    <a:pt x="1649899" y="0"/>
                    <a:pt x="1657996" y="8097"/>
                    <a:pt x="1657996" y="18085"/>
                  </a:cubicBezTo>
                  <a:lnTo>
                    <a:pt x="1657996" y="878434"/>
                  </a:lnTo>
                  <a:cubicBezTo>
                    <a:pt x="1657996" y="888422"/>
                    <a:pt x="1649899" y="896519"/>
                    <a:pt x="1639911" y="896519"/>
                  </a:cubicBezTo>
                  <a:lnTo>
                    <a:pt x="18085" y="896519"/>
                  </a:lnTo>
                  <a:cubicBezTo>
                    <a:pt x="13289" y="896519"/>
                    <a:pt x="8689" y="894614"/>
                    <a:pt x="5297" y="891222"/>
                  </a:cubicBezTo>
                  <a:cubicBezTo>
                    <a:pt x="1905" y="887831"/>
                    <a:pt x="0" y="883230"/>
                    <a:pt x="0" y="878434"/>
                  </a:cubicBezTo>
                  <a:lnTo>
                    <a:pt x="0" y="18085"/>
                  </a:lnTo>
                  <a:cubicBezTo>
                    <a:pt x="0" y="8097"/>
                    <a:pt x="8097" y="0"/>
                    <a:pt x="18085" y="0"/>
                  </a:cubicBezTo>
                  <a:close/>
                </a:path>
              </a:pathLst>
            </a:custGeom>
            <a:blipFill>
              <a:blip r:embed="rId2"/>
              <a:stretch>
                <a:fillRect l="-1767" t="-27809" r="-1767" b="0"/>
              </a:stretch>
            </a:blipFill>
          </p:spPr>
        </p:sp>
      </p:grpSp>
      <p:grpSp>
        <p:nvGrpSpPr>
          <p:cNvPr name="Group 22" id="22"/>
          <p:cNvGrpSpPr/>
          <p:nvPr/>
        </p:nvGrpSpPr>
        <p:grpSpPr>
          <a:xfrm rot="2589027">
            <a:off x="15814155" y="-868118"/>
            <a:ext cx="4947690" cy="3086100"/>
            <a:chOff x="0" y="0"/>
            <a:chExt cx="1303095" cy="812800"/>
          </a:xfrm>
        </p:grpSpPr>
        <p:sp>
          <p:nvSpPr>
            <p:cNvPr name="Freeform 23" id="23"/>
            <p:cNvSpPr/>
            <p:nvPr/>
          </p:nvSpPr>
          <p:spPr>
            <a:xfrm flipH="false" flipV="false" rot="0">
              <a:off x="0" y="0"/>
              <a:ext cx="1303095" cy="812800"/>
            </a:xfrm>
            <a:custGeom>
              <a:avLst/>
              <a:gdLst/>
              <a:ahLst/>
              <a:cxnLst/>
              <a:rect r="r" b="b" t="t" l="l"/>
              <a:pathLst>
                <a:path h="812800" w="1303095">
                  <a:moveTo>
                    <a:pt x="0" y="0"/>
                  </a:moveTo>
                  <a:lnTo>
                    <a:pt x="1303095" y="0"/>
                  </a:lnTo>
                  <a:lnTo>
                    <a:pt x="1303095" y="812800"/>
                  </a:lnTo>
                  <a:lnTo>
                    <a:pt x="0" y="812800"/>
                  </a:lnTo>
                  <a:close/>
                </a:path>
              </a:pathLst>
            </a:custGeom>
            <a:solidFill>
              <a:srgbClr val="002C4F"/>
            </a:solidFill>
          </p:spPr>
        </p:sp>
        <p:sp>
          <p:nvSpPr>
            <p:cNvPr name="TextBox 24" id="24"/>
            <p:cNvSpPr txBox="true"/>
            <p:nvPr/>
          </p:nvSpPr>
          <p:spPr>
            <a:xfrm>
              <a:off x="0" y="-38100"/>
              <a:ext cx="1303095" cy="850900"/>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0">
            <a:off x="12818405" y="-292640"/>
            <a:ext cx="14144497" cy="1340390"/>
            <a:chOff x="0" y="0"/>
            <a:chExt cx="1527407" cy="144743"/>
          </a:xfrm>
        </p:grpSpPr>
        <p:sp>
          <p:nvSpPr>
            <p:cNvPr name="Freeform 26" id="26"/>
            <p:cNvSpPr/>
            <p:nvPr/>
          </p:nvSpPr>
          <p:spPr>
            <a:xfrm flipH="false" flipV="false" rot="0">
              <a:off x="0" y="0"/>
              <a:ext cx="1527407" cy="144743"/>
            </a:xfrm>
            <a:custGeom>
              <a:avLst/>
              <a:gdLst/>
              <a:ahLst/>
              <a:cxnLst/>
              <a:rect r="r" b="b" t="t" l="l"/>
              <a:pathLst>
                <a:path h="144743" w="1527407">
                  <a:moveTo>
                    <a:pt x="1324207" y="0"/>
                  </a:moveTo>
                  <a:lnTo>
                    <a:pt x="0" y="0"/>
                  </a:lnTo>
                  <a:lnTo>
                    <a:pt x="203200" y="144743"/>
                  </a:lnTo>
                  <a:lnTo>
                    <a:pt x="1527407" y="144743"/>
                  </a:lnTo>
                  <a:lnTo>
                    <a:pt x="1324207" y="0"/>
                  </a:lnTo>
                  <a:close/>
                </a:path>
              </a:pathLst>
            </a:custGeom>
            <a:solidFill>
              <a:srgbClr val="F5AB0B"/>
            </a:solidFill>
          </p:spPr>
        </p:sp>
        <p:sp>
          <p:nvSpPr>
            <p:cNvPr name="TextBox 27" id="27"/>
            <p:cNvSpPr txBox="true"/>
            <p:nvPr/>
          </p:nvSpPr>
          <p:spPr>
            <a:xfrm>
              <a:off x="101600" y="-38100"/>
              <a:ext cx="1324207" cy="182843"/>
            </a:xfrm>
            <a:prstGeom prst="rect">
              <a:avLst/>
            </a:prstGeom>
          </p:spPr>
          <p:txBody>
            <a:bodyPr anchor="ctr" rtlCol="false" tIns="50800" lIns="50800" bIns="50800" rIns="50800"/>
            <a:lstStyle/>
            <a:p>
              <a:pPr algn="ctr">
                <a:lnSpc>
                  <a:spcPts val="2659"/>
                </a:lnSpc>
              </a:pPr>
            </a:p>
          </p:txBody>
        </p:sp>
      </p:grpSp>
      <p:grpSp>
        <p:nvGrpSpPr>
          <p:cNvPr name="Group 28" id="28"/>
          <p:cNvGrpSpPr/>
          <p:nvPr/>
        </p:nvGrpSpPr>
        <p:grpSpPr>
          <a:xfrm rot="0">
            <a:off x="8780485" y="187815"/>
            <a:ext cx="5343123" cy="707535"/>
            <a:chOff x="0" y="0"/>
            <a:chExt cx="1219374" cy="161469"/>
          </a:xfrm>
        </p:grpSpPr>
        <p:sp>
          <p:nvSpPr>
            <p:cNvPr name="Freeform 29" id="29"/>
            <p:cNvSpPr/>
            <p:nvPr/>
          </p:nvSpPr>
          <p:spPr>
            <a:xfrm flipH="false" flipV="false" rot="0">
              <a:off x="0" y="0"/>
              <a:ext cx="1219374" cy="161469"/>
            </a:xfrm>
            <a:custGeom>
              <a:avLst/>
              <a:gdLst/>
              <a:ahLst/>
              <a:cxnLst/>
              <a:rect r="r" b="b" t="t" l="l"/>
              <a:pathLst>
                <a:path h="161469" w="1219374">
                  <a:moveTo>
                    <a:pt x="1016174" y="0"/>
                  </a:moveTo>
                  <a:lnTo>
                    <a:pt x="0" y="0"/>
                  </a:lnTo>
                  <a:lnTo>
                    <a:pt x="203200" y="161469"/>
                  </a:lnTo>
                  <a:lnTo>
                    <a:pt x="1219374" y="161469"/>
                  </a:lnTo>
                  <a:lnTo>
                    <a:pt x="1016174" y="0"/>
                  </a:lnTo>
                  <a:close/>
                </a:path>
              </a:pathLst>
            </a:custGeom>
            <a:solidFill>
              <a:srgbClr val="002C4F"/>
            </a:solidFill>
          </p:spPr>
        </p:sp>
        <p:sp>
          <p:nvSpPr>
            <p:cNvPr name="TextBox 30" id="30"/>
            <p:cNvSpPr txBox="true"/>
            <p:nvPr/>
          </p:nvSpPr>
          <p:spPr>
            <a:xfrm>
              <a:off x="101600" y="-38100"/>
              <a:ext cx="1016174" cy="199569"/>
            </a:xfrm>
            <a:prstGeom prst="rect">
              <a:avLst/>
            </a:prstGeom>
          </p:spPr>
          <p:txBody>
            <a:bodyPr anchor="ctr" rtlCol="false" tIns="50800" lIns="50800" bIns="50800" rIns="50800"/>
            <a:lstStyle/>
            <a:p>
              <a:pPr algn="ctr">
                <a:lnSpc>
                  <a:spcPts val="2659"/>
                </a:lnSpc>
              </a:pPr>
            </a:p>
          </p:txBody>
        </p:sp>
      </p:grpSp>
      <p:grpSp>
        <p:nvGrpSpPr>
          <p:cNvPr name="Group 31" id="31"/>
          <p:cNvGrpSpPr/>
          <p:nvPr/>
        </p:nvGrpSpPr>
        <p:grpSpPr>
          <a:xfrm rot="0">
            <a:off x="13044319" y="-670195"/>
            <a:ext cx="14144497" cy="1340390"/>
            <a:chOff x="0" y="0"/>
            <a:chExt cx="1527407" cy="144743"/>
          </a:xfrm>
        </p:grpSpPr>
        <p:sp>
          <p:nvSpPr>
            <p:cNvPr name="Freeform 32" id="32"/>
            <p:cNvSpPr/>
            <p:nvPr/>
          </p:nvSpPr>
          <p:spPr>
            <a:xfrm flipH="false" flipV="false" rot="0">
              <a:off x="0" y="0"/>
              <a:ext cx="1527407" cy="144743"/>
            </a:xfrm>
            <a:custGeom>
              <a:avLst/>
              <a:gdLst/>
              <a:ahLst/>
              <a:cxnLst/>
              <a:rect r="r" b="b" t="t" l="l"/>
              <a:pathLst>
                <a:path h="144743" w="1527407">
                  <a:moveTo>
                    <a:pt x="1324207" y="0"/>
                  </a:moveTo>
                  <a:lnTo>
                    <a:pt x="0" y="0"/>
                  </a:lnTo>
                  <a:lnTo>
                    <a:pt x="203200" y="144743"/>
                  </a:lnTo>
                  <a:lnTo>
                    <a:pt x="1527407" y="144743"/>
                  </a:lnTo>
                  <a:lnTo>
                    <a:pt x="1324207" y="0"/>
                  </a:lnTo>
                  <a:close/>
                </a:path>
              </a:pathLst>
            </a:custGeom>
            <a:solidFill>
              <a:srgbClr val="002C4F"/>
            </a:solidFill>
          </p:spPr>
        </p:sp>
        <p:sp>
          <p:nvSpPr>
            <p:cNvPr name="TextBox 33" id="33"/>
            <p:cNvSpPr txBox="true"/>
            <p:nvPr/>
          </p:nvSpPr>
          <p:spPr>
            <a:xfrm>
              <a:off x="101600" y="-38100"/>
              <a:ext cx="1324207" cy="182843"/>
            </a:xfrm>
            <a:prstGeom prst="rect">
              <a:avLst/>
            </a:prstGeom>
          </p:spPr>
          <p:txBody>
            <a:bodyPr anchor="ctr" rtlCol="false" tIns="50800" lIns="50800" bIns="50800" rIns="50800"/>
            <a:lstStyle/>
            <a:p>
              <a:pPr algn="ctr">
                <a:lnSpc>
                  <a:spcPts val="2659"/>
                </a:lnSpc>
              </a:pPr>
            </a:p>
          </p:txBody>
        </p:sp>
      </p:grpSp>
      <p:sp>
        <p:nvSpPr>
          <p:cNvPr name="Freeform 34" id="34"/>
          <p:cNvSpPr/>
          <p:nvPr/>
        </p:nvSpPr>
        <p:spPr>
          <a:xfrm flipH="false" flipV="false" rot="0">
            <a:off x="7485117" y="1235223"/>
            <a:ext cx="976801" cy="976801"/>
          </a:xfrm>
          <a:custGeom>
            <a:avLst/>
            <a:gdLst/>
            <a:ahLst/>
            <a:cxnLst/>
            <a:rect r="r" b="b" t="t" l="l"/>
            <a:pathLst>
              <a:path h="976801" w="976801">
                <a:moveTo>
                  <a:pt x="0" y="0"/>
                </a:moveTo>
                <a:lnTo>
                  <a:pt x="976801" y="0"/>
                </a:lnTo>
                <a:lnTo>
                  <a:pt x="976801" y="976801"/>
                </a:lnTo>
                <a:lnTo>
                  <a:pt x="0" y="97680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5" id="35"/>
          <p:cNvSpPr/>
          <p:nvPr/>
        </p:nvSpPr>
        <p:spPr>
          <a:xfrm flipH="false" flipV="false" rot="0">
            <a:off x="6897518" y="7792287"/>
            <a:ext cx="1194249" cy="395188"/>
          </a:xfrm>
          <a:custGeom>
            <a:avLst/>
            <a:gdLst/>
            <a:ahLst/>
            <a:cxnLst/>
            <a:rect r="r" b="b" t="t" l="l"/>
            <a:pathLst>
              <a:path h="395188" w="1194249">
                <a:moveTo>
                  <a:pt x="0" y="0"/>
                </a:moveTo>
                <a:lnTo>
                  <a:pt x="1194249" y="0"/>
                </a:lnTo>
                <a:lnTo>
                  <a:pt x="1194249" y="395188"/>
                </a:lnTo>
                <a:lnTo>
                  <a:pt x="0" y="39518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6" id="36"/>
          <p:cNvSpPr/>
          <p:nvPr/>
        </p:nvSpPr>
        <p:spPr>
          <a:xfrm flipH="false" flipV="false" rot="0">
            <a:off x="1247726" y="1335316"/>
            <a:ext cx="807656" cy="847730"/>
          </a:xfrm>
          <a:custGeom>
            <a:avLst/>
            <a:gdLst/>
            <a:ahLst/>
            <a:cxnLst/>
            <a:rect r="r" b="b" t="t" l="l"/>
            <a:pathLst>
              <a:path h="847730" w="807656">
                <a:moveTo>
                  <a:pt x="0" y="0"/>
                </a:moveTo>
                <a:lnTo>
                  <a:pt x="807656" y="0"/>
                </a:lnTo>
                <a:lnTo>
                  <a:pt x="807656" y="847730"/>
                </a:lnTo>
                <a:lnTo>
                  <a:pt x="0" y="84773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37" id="37"/>
          <p:cNvSpPr txBox="true"/>
          <p:nvPr/>
        </p:nvSpPr>
        <p:spPr>
          <a:xfrm rot="0">
            <a:off x="436343" y="2826898"/>
            <a:ext cx="8447157" cy="3291422"/>
          </a:xfrm>
          <a:prstGeom prst="rect">
            <a:avLst/>
          </a:prstGeom>
        </p:spPr>
        <p:txBody>
          <a:bodyPr anchor="t" rtlCol="false" tIns="0" lIns="0" bIns="0" rIns="0">
            <a:spAutoFit/>
          </a:bodyPr>
          <a:lstStyle/>
          <a:p>
            <a:pPr algn="l">
              <a:lnSpc>
                <a:spcPts val="6423"/>
              </a:lnSpc>
            </a:pPr>
            <a:r>
              <a:rPr lang="en-US" sz="6423" b="true">
                <a:solidFill>
                  <a:srgbClr val="777A76"/>
                </a:solidFill>
                <a:latin typeface="Inter Heavy"/>
                <a:ea typeface="Inter Heavy"/>
                <a:cs typeface="Inter Heavy"/>
                <a:sym typeface="Inter Heavy"/>
              </a:rPr>
              <a:t>GLOBALISASI DAN DAMPAKNYA BAGI MASYARAKAT</a:t>
            </a:r>
          </a:p>
          <a:p>
            <a:pPr algn="l">
              <a:lnSpc>
                <a:spcPts val="6423"/>
              </a:lnSpc>
            </a:pPr>
          </a:p>
        </p:txBody>
      </p:sp>
      <p:sp>
        <p:nvSpPr>
          <p:cNvPr name="TextBox 38" id="38"/>
          <p:cNvSpPr txBox="true"/>
          <p:nvPr/>
        </p:nvSpPr>
        <p:spPr>
          <a:xfrm rot="0">
            <a:off x="455393" y="2886692"/>
            <a:ext cx="8447157" cy="3291422"/>
          </a:xfrm>
          <a:prstGeom prst="rect">
            <a:avLst/>
          </a:prstGeom>
        </p:spPr>
        <p:txBody>
          <a:bodyPr anchor="t" rtlCol="false" tIns="0" lIns="0" bIns="0" rIns="0">
            <a:spAutoFit/>
          </a:bodyPr>
          <a:lstStyle/>
          <a:p>
            <a:pPr algn="l">
              <a:lnSpc>
                <a:spcPts val="6423"/>
              </a:lnSpc>
            </a:pPr>
            <a:r>
              <a:rPr lang="en-US" sz="6423" b="true">
                <a:solidFill>
                  <a:srgbClr val="002C4F"/>
                </a:solidFill>
                <a:latin typeface="Inter Heavy"/>
                <a:ea typeface="Inter Heavy"/>
                <a:cs typeface="Inter Heavy"/>
                <a:sym typeface="Inter Heavy"/>
              </a:rPr>
              <a:t>GLOBALISASI DAN DAMPAKNYA BAGI MASYARAKAT</a:t>
            </a:r>
          </a:p>
          <a:p>
            <a:pPr algn="l">
              <a:lnSpc>
                <a:spcPts val="6423"/>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2589027">
            <a:off x="-2309566" y="7883971"/>
            <a:ext cx="4947690" cy="3086100"/>
            <a:chOff x="0" y="0"/>
            <a:chExt cx="1303095" cy="812800"/>
          </a:xfrm>
        </p:grpSpPr>
        <p:sp>
          <p:nvSpPr>
            <p:cNvPr name="Freeform 3" id="3"/>
            <p:cNvSpPr/>
            <p:nvPr/>
          </p:nvSpPr>
          <p:spPr>
            <a:xfrm flipH="false" flipV="false" rot="0">
              <a:off x="0" y="0"/>
              <a:ext cx="1303095" cy="812800"/>
            </a:xfrm>
            <a:custGeom>
              <a:avLst/>
              <a:gdLst/>
              <a:ahLst/>
              <a:cxnLst/>
              <a:rect r="r" b="b" t="t" l="l"/>
              <a:pathLst>
                <a:path h="812800" w="1303095">
                  <a:moveTo>
                    <a:pt x="0" y="0"/>
                  </a:moveTo>
                  <a:lnTo>
                    <a:pt x="1303095" y="0"/>
                  </a:lnTo>
                  <a:lnTo>
                    <a:pt x="1303095" y="812800"/>
                  </a:lnTo>
                  <a:lnTo>
                    <a:pt x="0" y="812800"/>
                  </a:lnTo>
                  <a:close/>
                </a:path>
              </a:pathLst>
            </a:custGeom>
            <a:solidFill>
              <a:srgbClr val="002C4F"/>
            </a:solidFill>
          </p:spPr>
        </p:sp>
        <p:sp>
          <p:nvSpPr>
            <p:cNvPr name="TextBox 4" id="4"/>
            <p:cNvSpPr txBox="true"/>
            <p:nvPr/>
          </p:nvSpPr>
          <p:spPr>
            <a:xfrm>
              <a:off x="0" y="-38100"/>
              <a:ext cx="1303095"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2838319" y="2261456"/>
            <a:ext cx="4823132" cy="5764088"/>
            <a:chOff x="0" y="0"/>
            <a:chExt cx="747229" cy="893008"/>
          </a:xfrm>
        </p:grpSpPr>
        <p:sp>
          <p:nvSpPr>
            <p:cNvPr name="Freeform 6" id="6"/>
            <p:cNvSpPr/>
            <p:nvPr/>
          </p:nvSpPr>
          <p:spPr>
            <a:xfrm flipH="false" flipV="false" rot="0">
              <a:off x="0" y="0"/>
              <a:ext cx="747229" cy="893008"/>
            </a:xfrm>
            <a:custGeom>
              <a:avLst/>
              <a:gdLst/>
              <a:ahLst/>
              <a:cxnLst/>
              <a:rect r="r" b="b" t="t" l="l"/>
              <a:pathLst>
                <a:path h="893008" w="747229">
                  <a:moveTo>
                    <a:pt x="40129" y="0"/>
                  </a:moveTo>
                  <a:lnTo>
                    <a:pt x="707100" y="0"/>
                  </a:lnTo>
                  <a:cubicBezTo>
                    <a:pt x="729263" y="0"/>
                    <a:pt x="747229" y="17966"/>
                    <a:pt x="747229" y="40129"/>
                  </a:cubicBezTo>
                  <a:lnTo>
                    <a:pt x="747229" y="852879"/>
                  </a:lnTo>
                  <a:cubicBezTo>
                    <a:pt x="747229" y="863522"/>
                    <a:pt x="743002" y="873729"/>
                    <a:pt x="735476" y="881255"/>
                  </a:cubicBezTo>
                  <a:cubicBezTo>
                    <a:pt x="727950" y="888780"/>
                    <a:pt x="717743" y="893008"/>
                    <a:pt x="707100" y="893008"/>
                  </a:cubicBezTo>
                  <a:lnTo>
                    <a:pt x="40129" y="893008"/>
                  </a:lnTo>
                  <a:cubicBezTo>
                    <a:pt x="29486" y="893008"/>
                    <a:pt x="19279" y="888780"/>
                    <a:pt x="11754" y="881255"/>
                  </a:cubicBezTo>
                  <a:cubicBezTo>
                    <a:pt x="4228" y="873729"/>
                    <a:pt x="0" y="863522"/>
                    <a:pt x="0" y="852879"/>
                  </a:cubicBezTo>
                  <a:lnTo>
                    <a:pt x="0" y="40129"/>
                  </a:lnTo>
                  <a:cubicBezTo>
                    <a:pt x="0" y="29486"/>
                    <a:pt x="4228" y="19279"/>
                    <a:pt x="11754" y="11754"/>
                  </a:cubicBezTo>
                  <a:cubicBezTo>
                    <a:pt x="19279" y="4228"/>
                    <a:pt x="29486" y="0"/>
                    <a:pt x="40129" y="0"/>
                  </a:cubicBezTo>
                  <a:close/>
                </a:path>
              </a:pathLst>
            </a:custGeom>
            <a:blipFill>
              <a:blip r:embed="rId2"/>
              <a:stretch>
                <a:fillRect l="-39687" t="0" r="-39687" b="0"/>
              </a:stretch>
            </a:blipFill>
          </p:spPr>
        </p:sp>
      </p:grpSp>
      <p:grpSp>
        <p:nvGrpSpPr>
          <p:cNvPr name="Group 7" id="7"/>
          <p:cNvGrpSpPr/>
          <p:nvPr/>
        </p:nvGrpSpPr>
        <p:grpSpPr>
          <a:xfrm rot="2589027">
            <a:off x="15304163" y="-777605"/>
            <a:ext cx="4947690" cy="3086100"/>
            <a:chOff x="0" y="0"/>
            <a:chExt cx="1303095" cy="812800"/>
          </a:xfrm>
        </p:grpSpPr>
        <p:sp>
          <p:nvSpPr>
            <p:cNvPr name="Freeform 8" id="8"/>
            <p:cNvSpPr/>
            <p:nvPr/>
          </p:nvSpPr>
          <p:spPr>
            <a:xfrm flipH="false" flipV="false" rot="0">
              <a:off x="0" y="0"/>
              <a:ext cx="1303095" cy="812800"/>
            </a:xfrm>
            <a:custGeom>
              <a:avLst/>
              <a:gdLst/>
              <a:ahLst/>
              <a:cxnLst/>
              <a:rect r="r" b="b" t="t" l="l"/>
              <a:pathLst>
                <a:path h="812800" w="1303095">
                  <a:moveTo>
                    <a:pt x="0" y="0"/>
                  </a:moveTo>
                  <a:lnTo>
                    <a:pt x="1303095" y="0"/>
                  </a:lnTo>
                  <a:lnTo>
                    <a:pt x="1303095" y="812800"/>
                  </a:lnTo>
                  <a:lnTo>
                    <a:pt x="0" y="812800"/>
                  </a:lnTo>
                  <a:close/>
                </a:path>
              </a:pathLst>
            </a:custGeom>
            <a:solidFill>
              <a:srgbClr val="002C4F"/>
            </a:solidFill>
          </p:spPr>
        </p:sp>
        <p:sp>
          <p:nvSpPr>
            <p:cNvPr name="TextBox 9" id="9"/>
            <p:cNvSpPr txBox="true"/>
            <p:nvPr/>
          </p:nvSpPr>
          <p:spPr>
            <a:xfrm>
              <a:off x="0" y="-38100"/>
              <a:ext cx="1303095" cy="85090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6635906" y="9154707"/>
            <a:ext cx="14144497" cy="1186504"/>
            <a:chOff x="0" y="0"/>
            <a:chExt cx="1527407" cy="128126"/>
          </a:xfrm>
        </p:grpSpPr>
        <p:sp>
          <p:nvSpPr>
            <p:cNvPr name="Freeform 11" id="11"/>
            <p:cNvSpPr/>
            <p:nvPr/>
          </p:nvSpPr>
          <p:spPr>
            <a:xfrm flipH="false" flipV="false" rot="0">
              <a:off x="0" y="0"/>
              <a:ext cx="1527407" cy="128126"/>
            </a:xfrm>
            <a:custGeom>
              <a:avLst/>
              <a:gdLst/>
              <a:ahLst/>
              <a:cxnLst/>
              <a:rect r="r" b="b" t="t" l="l"/>
              <a:pathLst>
                <a:path h="128126" w="1527407">
                  <a:moveTo>
                    <a:pt x="1324207" y="0"/>
                  </a:moveTo>
                  <a:lnTo>
                    <a:pt x="0" y="0"/>
                  </a:lnTo>
                  <a:lnTo>
                    <a:pt x="203200" y="128126"/>
                  </a:lnTo>
                  <a:lnTo>
                    <a:pt x="1527407" y="128126"/>
                  </a:lnTo>
                  <a:lnTo>
                    <a:pt x="1324207" y="0"/>
                  </a:lnTo>
                  <a:close/>
                </a:path>
              </a:pathLst>
            </a:custGeom>
            <a:solidFill>
              <a:srgbClr val="F5AB0B"/>
            </a:solidFill>
          </p:spPr>
        </p:sp>
        <p:sp>
          <p:nvSpPr>
            <p:cNvPr name="TextBox 12" id="12"/>
            <p:cNvSpPr txBox="true"/>
            <p:nvPr/>
          </p:nvSpPr>
          <p:spPr>
            <a:xfrm>
              <a:off x="101600" y="-38100"/>
              <a:ext cx="1324207" cy="166226"/>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1115739" y="0"/>
            <a:ext cx="14144497" cy="1186504"/>
            <a:chOff x="0" y="0"/>
            <a:chExt cx="1527407" cy="128126"/>
          </a:xfrm>
        </p:grpSpPr>
        <p:sp>
          <p:nvSpPr>
            <p:cNvPr name="Freeform 14" id="14"/>
            <p:cNvSpPr/>
            <p:nvPr/>
          </p:nvSpPr>
          <p:spPr>
            <a:xfrm flipH="false" flipV="false" rot="0">
              <a:off x="0" y="0"/>
              <a:ext cx="1527407" cy="128126"/>
            </a:xfrm>
            <a:custGeom>
              <a:avLst/>
              <a:gdLst/>
              <a:ahLst/>
              <a:cxnLst/>
              <a:rect r="r" b="b" t="t" l="l"/>
              <a:pathLst>
                <a:path h="128126" w="1527407">
                  <a:moveTo>
                    <a:pt x="1324207" y="0"/>
                  </a:moveTo>
                  <a:lnTo>
                    <a:pt x="0" y="0"/>
                  </a:lnTo>
                  <a:lnTo>
                    <a:pt x="203200" y="128126"/>
                  </a:lnTo>
                  <a:lnTo>
                    <a:pt x="1527407" y="128126"/>
                  </a:lnTo>
                  <a:lnTo>
                    <a:pt x="1324207" y="0"/>
                  </a:lnTo>
                  <a:close/>
                </a:path>
              </a:pathLst>
            </a:custGeom>
            <a:solidFill>
              <a:srgbClr val="F5AB0B"/>
            </a:solidFill>
          </p:spPr>
        </p:sp>
        <p:sp>
          <p:nvSpPr>
            <p:cNvPr name="TextBox 15" id="15"/>
            <p:cNvSpPr txBox="true"/>
            <p:nvPr/>
          </p:nvSpPr>
          <p:spPr>
            <a:xfrm>
              <a:off x="101600" y="-38100"/>
              <a:ext cx="1324207" cy="166226"/>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6649855" y="9575641"/>
            <a:ext cx="14144497" cy="1340390"/>
            <a:chOff x="0" y="0"/>
            <a:chExt cx="1527407" cy="144743"/>
          </a:xfrm>
        </p:grpSpPr>
        <p:sp>
          <p:nvSpPr>
            <p:cNvPr name="Freeform 17" id="17"/>
            <p:cNvSpPr/>
            <p:nvPr/>
          </p:nvSpPr>
          <p:spPr>
            <a:xfrm flipH="false" flipV="false" rot="0">
              <a:off x="0" y="0"/>
              <a:ext cx="1527407" cy="144743"/>
            </a:xfrm>
            <a:custGeom>
              <a:avLst/>
              <a:gdLst/>
              <a:ahLst/>
              <a:cxnLst/>
              <a:rect r="r" b="b" t="t" l="l"/>
              <a:pathLst>
                <a:path h="144743" w="1527407">
                  <a:moveTo>
                    <a:pt x="1324207" y="0"/>
                  </a:moveTo>
                  <a:lnTo>
                    <a:pt x="0" y="0"/>
                  </a:lnTo>
                  <a:lnTo>
                    <a:pt x="203200" y="144743"/>
                  </a:lnTo>
                  <a:lnTo>
                    <a:pt x="1527407" y="144743"/>
                  </a:lnTo>
                  <a:lnTo>
                    <a:pt x="1324207" y="0"/>
                  </a:lnTo>
                  <a:close/>
                </a:path>
              </a:pathLst>
            </a:custGeom>
            <a:solidFill>
              <a:srgbClr val="002C4F"/>
            </a:solidFill>
          </p:spPr>
        </p:sp>
        <p:sp>
          <p:nvSpPr>
            <p:cNvPr name="TextBox 18" id="18"/>
            <p:cNvSpPr txBox="true"/>
            <p:nvPr/>
          </p:nvSpPr>
          <p:spPr>
            <a:xfrm>
              <a:off x="101600" y="-38100"/>
              <a:ext cx="1324207" cy="182843"/>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11144314" y="-574945"/>
            <a:ext cx="14144497" cy="1340390"/>
            <a:chOff x="0" y="0"/>
            <a:chExt cx="1527407" cy="144743"/>
          </a:xfrm>
        </p:grpSpPr>
        <p:sp>
          <p:nvSpPr>
            <p:cNvPr name="Freeform 20" id="20"/>
            <p:cNvSpPr/>
            <p:nvPr/>
          </p:nvSpPr>
          <p:spPr>
            <a:xfrm flipH="false" flipV="false" rot="0">
              <a:off x="0" y="0"/>
              <a:ext cx="1527407" cy="144743"/>
            </a:xfrm>
            <a:custGeom>
              <a:avLst/>
              <a:gdLst/>
              <a:ahLst/>
              <a:cxnLst/>
              <a:rect r="r" b="b" t="t" l="l"/>
              <a:pathLst>
                <a:path h="144743" w="1527407">
                  <a:moveTo>
                    <a:pt x="1324207" y="0"/>
                  </a:moveTo>
                  <a:lnTo>
                    <a:pt x="0" y="0"/>
                  </a:lnTo>
                  <a:lnTo>
                    <a:pt x="203200" y="144743"/>
                  </a:lnTo>
                  <a:lnTo>
                    <a:pt x="1527407" y="144743"/>
                  </a:lnTo>
                  <a:lnTo>
                    <a:pt x="1324207" y="0"/>
                  </a:lnTo>
                  <a:close/>
                </a:path>
              </a:pathLst>
            </a:custGeom>
            <a:solidFill>
              <a:srgbClr val="002C4F"/>
            </a:solidFill>
          </p:spPr>
        </p:sp>
        <p:sp>
          <p:nvSpPr>
            <p:cNvPr name="TextBox 21" id="21"/>
            <p:cNvSpPr txBox="true"/>
            <p:nvPr/>
          </p:nvSpPr>
          <p:spPr>
            <a:xfrm>
              <a:off x="101600" y="-38100"/>
              <a:ext cx="1324207" cy="182843"/>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1434925" y="1700737"/>
            <a:ext cx="9449416" cy="1941531"/>
          </a:xfrm>
          <a:prstGeom prst="rect">
            <a:avLst/>
          </a:prstGeom>
        </p:spPr>
        <p:txBody>
          <a:bodyPr anchor="t" rtlCol="false" tIns="0" lIns="0" bIns="0" rIns="0">
            <a:spAutoFit/>
          </a:bodyPr>
          <a:lstStyle/>
          <a:p>
            <a:pPr algn="l">
              <a:lnSpc>
                <a:spcPts val="7473"/>
              </a:lnSpc>
            </a:pPr>
            <a:r>
              <a:rPr lang="en-US" sz="7473" b="true">
                <a:solidFill>
                  <a:srgbClr val="000000"/>
                </a:solidFill>
                <a:latin typeface="Inter Ultra-Bold"/>
                <a:ea typeface="Inter Ultra-Bold"/>
                <a:cs typeface="Inter Ultra-Bold"/>
                <a:sym typeface="Inter Ultra-Bold"/>
              </a:rPr>
              <a:t>PENGERTIAN GLOBALISASI</a:t>
            </a:r>
          </a:p>
        </p:txBody>
      </p:sp>
      <p:sp>
        <p:nvSpPr>
          <p:cNvPr name="TextBox 23" id="23"/>
          <p:cNvSpPr txBox="true"/>
          <p:nvPr/>
        </p:nvSpPr>
        <p:spPr>
          <a:xfrm rot="0">
            <a:off x="1434925" y="4090917"/>
            <a:ext cx="10658752" cy="3338805"/>
          </a:xfrm>
          <a:prstGeom prst="rect">
            <a:avLst/>
          </a:prstGeom>
        </p:spPr>
        <p:txBody>
          <a:bodyPr anchor="t" rtlCol="false" tIns="0" lIns="0" bIns="0" rIns="0">
            <a:spAutoFit/>
          </a:bodyPr>
          <a:lstStyle/>
          <a:p>
            <a:pPr algn="just">
              <a:lnSpc>
                <a:spcPts val="3736"/>
              </a:lnSpc>
            </a:pPr>
            <a:r>
              <a:rPr lang="en-US" sz="3736" b="true">
                <a:solidFill>
                  <a:srgbClr val="000000"/>
                </a:solidFill>
                <a:latin typeface="Sukar Bold"/>
                <a:ea typeface="Sukar Bold"/>
                <a:cs typeface="Sukar Bold"/>
                <a:sym typeface="Sukar Bold"/>
              </a:rPr>
              <a:t>Menurut Selo Soemardjan globalisasi adalah terbentuknya sistem organisasi dan komunikasi antar masyarakat diseluruh dunia untuk mengikuti sistem dan kaidah yang sama. Globalisasi merupakan kecenderungan untuk menyatu dengan dunia terutama dibidang ilmu pengetahuan, teknologi, dan media komunikasi.</a:t>
            </a:r>
          </a:p>
        </p:txBody>
      </p:sp>
      <p:sp>
        <p:nvSpPr>
          <p:cNvPr name="Freeform 24" id="24"/>
          <p:cNvSpPr/>
          <p:nvPr/>
        </p:nvSpPr>
        <p:spPr>
          <a:xfrm flipH="false" flipV="false" rot="0">
            <a:off x="7892100" y="1892181"/>
            <a:ext cx="1194249" cy="395188"/>
          </a:xfrm>
          <a:custGeom>
            <a:avLst/>
            <a:gdLst/>
            <a:ahLst/>
            <a:cxnLst/>
            <a:rect r="r" b="b" t="t" l="l"/>
            <a:pathLst>
              <a:path h="395188" w="1194249">
                <a:moveTo>
                  <a:pt x="0" y="0"/>
                </a:moveTo>
                <a:lnTo>
                  <a:pt x="1194250" y="0"/>
                </a:lnTo>
                <a:lnTo>
                  <a:pt x="1194250" y="395188"/>
                </a:lnTo>
                <a:lnTo>
                  <a:pt x="0" y="39518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25" id="25"/>
          <p:cNvGrpSpPr/>
          <p:nvPr/>
        </p:nvGrpSpPr>
        <p:grpSpPr>
          <a:xfrm rot="0">
            <a:off x="8752730" y="9814634"/>
            <a:ext cx="13197471" cy="1522495"/>
            <a:chOff x="0" y="0"/>
            <a:chExt cx="1110635" cy="128126"/>
          </a:xfrm>
        </p:grpSpPr>
        <p:sp>
          <p:nvSpPr>
            <p:cNvPr name="Freeform 26" id="26"/>
            <p:cNvSpPr/>
            <p:nvPr/>
          </p:nvSpPr>
          <p:spPr>
            <a:xfrm flipH="false" flipV="false" rot="0">
              <a:off x="0" y="0"/>
              <a:ext cx="1110635" cy="128126"/>
            </a:xfrm>
            <a:custGeom>
              <a:avLst/>
              <a:gdLst/>
              <a:ahLst/>
              <a:cxnLst/>
              <a:rect r="r" b="b" t="t" l="l"/>
              <a:pathLst>
                <a:path h="128126" w="1110635">
                  <a:moveTo>
                    <a:pt x="907435" y="0"/>
                  </a:moveTo>
                  <a:lnTo>
                    <a:pt x="0" y="0"/>
                  </a:lnTo>
                  <a:lnTo>
                    <a:pt x="203200" y="128126"/>
                  </a:lnTo>
                  <a:lnTo>
                    <a:pt x="1110635" y="128126"/>
                  </a:lnTo>
                  <a:lnTo>
                    <a:pt x="907435" y="0"/>
                  </a:lnTo>
                  <a:close/>
                </a:path>
              </a:pathLst>
            </a:custGeom>
            <a:solidFill>
              <a:srgbClr val="F5AB0B"/>
            </a:solidFill>
          </p:spPr>
        </p:sp>
        <p:sp>
          <p:nvSpPr>
            <p:cNvPr name="TextBox 27" id="27"/>
            <p:cNvSpPr txBox="true"/>
            <p:nvPr/>
          </p:nvSpPr>
          <p:spPr>
            <a:xfrm>
              <a:off x="101600" y="-38100"/>
              <a:ext cx="907435" cy="166226"/>
            </a:xfrm>
            <a:prstGeom prst="rect">
              <a:avLst/>
            </a:prstGeom>
          </p:spPr>
          <p:txBody>
            <a:bodyPr anchor="ctr" rtlCol="false" tIns="50800" lIns="50800" bIns="50800" rIns="50800"/>
            <a:lstStyle/>
            <a:p>
              <a:pPr algn="ctr">
                <a:lnSpc>
                  <a:spcPts val="2659"/>
                </a:lnSpc>
              </a:pPr>
            </a:p>
          </p:txBody>
        </p:sp>
      </p:grpSp>
      <p:grpSp>
        <p:nvGrpSpPr>
          <p:cNvPr name="Group 28" id="28"/>
          <p:cNvGrpSpPr/>
          <p:nvPr/>
        </p:nvGrpSpPr>
        <p:grpSpPr>
          <a:xfrm rot="0">
            <a:off x="10660564" y="9497178"/>
            <a:ext cx="13197471" cy="1522495"/>
            <a:chOff x="0" y="0"/>
            <a:chExt cx="1110635" cy="128126"/>
          </a:xfrm>
        </p:grpSpPr>
        <p:sp>
          <p:nvSpPr>
            <p:cNvPr name="Freeform 29" id="29"/>
            <p:cNvSpPr/>
            <p:nvPr/>
          </p:nvSpPr>
          <p:spPr>
            <a:xfrm flipH="false" flipV="false" rot="0">
              <a:off x="0" y="0"/>
              <a:ext cx="1110635" cy="128126"/>
            </a:xfrm>
            <a:custGeom>
              <a:avLst/>
              <a:gdLst/>
              <a:ahLst/>
              <a:cxnLst/>
              <a:rect r="r" b="b" t="t" l="l"/>
              <a:pathLst>
                <a:path h="128126" w="1110635">
                  <a:moveTo>
                    <a:pt x="907435" y="0"/>
                  </a:moveTo>
                  <a:lnTo>
                    <a:pt x="0" y="0"/>
                  </a:lnTo>
                  <a:lnTo>
                    <a:pt x="203200" y="128126"/>
                  </a:lnTo>
                  <a:lnTo>
                    <a:pt x="1110635" y="128126"/>
                  </a:lnTo>
                  <a:lnTo>
                    <a:pt x="907435" y="0"/>
                  </a:lnTo>
                  <a:close/>
                </a:path>
              </a:pathLst>
            </a:custGeom>
            <a:solidFill>
              <a:srgbClr val="002C4F"/>
            </a:solidFill>
          </p:spPr>
        </p:sp>
        <p:sp>
          <p:nvSpPr>
            <p:cNvPr name="TextBox 30" id="30"/>
            <p:cNvSpPr txBox="true"/>
            <p:nvPr/>
          </p:nvSpPr>
          <p:spPr>
            <a:xfrm>
              <a:off x="101600" y="-38100"/>
              <a:ext cx="907435" cy="166226"/>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2589027">
            <a:off x="-2309566" y="7883971"/>
            <a:ext cx="4947690" cy="3086100"/>
            <a:chOff x="0" y="0"/>
            <a:chExt cx="1303095" cy="812800"/>
          </a:xfrm>
        </p:grpSpPr>
        <p:sp>
          <p:nvSpPr>
            <p:cNvPr name="Freeform 3" id="3"/>
            <p:cNvSpPr/>
            <p:nvPr/>
          </p:nvSpPr>
          <p:spPr>
            <a:xfrm flipH="false" flipV="false" rot="0">
              <a:off x="0" y="0"/>
              <a:ext cx="1303095" cy="812800"/>
            </a:xfrm>
            <a:custGeom>
              <a:avLst/>
              <a:gdLst/>
              <a:ahLst/>
              <a:cxnLst/>
              <a:rect r="r" b="b" t="t" l="l"/>
              <a:pathLst>
                <a:path h="812800" w="1303095">
                  <a:moveTo>
                    <a:pt x="0" y="0"/>
                  </a:moveTo>
                  <a:lnTo>
                    <a:pt x="1303095" y="0"/>
                  </a:lnTo>
                  <a:lnTo>
                    <a:pt x="1303095" y="812800"/>
                  </a:lnTo>
                  <a:lnTo>
                    <a:pt x="0" y="812800"/>
                  </a:lnTo>
                  <a:close/>
                </a:path>
              </a:pathLst>
            </a:custGeom>
            <a:solidFill>
              <a:srgbClr val="002C4F"/>
            </a:solidFill>
          </p:spPr>
        </p:sp>
        <p:sp>
          <p:nvSpPr>
            <p:cNvPr name="TextBox 4" id="4"/>
            <p:cNvSpPr txBox="true"/>
            <p:nvPr/>
          </p:nvSpPr>
          <p:spPr>
            <a:xfrm>
              <a:off x="0" y="-38100"/>
              <a:ext cx="1303095"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6635906" y="9154707"/>
            <a:ext cx="14144497" cy="1186504"/>
            <a:chOff x="0" y="0"/>
            <a:chExt cx="1527407" cy="128126"/>
          </a:xfrm>
        </p:grpSpPr>
        <p:sp>
          <p:nvSpPr>
            <p:cNvPr name="Freeform 6" id="6"/>
            <p:cNvSpPr/>
            <p:nvPr/>
          </p:nvSpPr>
          <p:spPr>
            <a:xfrm flipH="false" flipV="false" rot="0">
              <a:off x="0" y="0"/>
              <a:ext cx="1527407" cy="128126"/>
            </a:xfrm>
            <a:custGeom>
              <a:avLst/>
              <a:gdLst/>
              <a:ahLst/>
              <a:cxnLst/>
              <a:rect r="r" b="b" t="t" l="l"/>
              <a:pathLst>
                <a:path h="128126" w="1527407">
                  <a:moveTo>
                    <a:pt x="1324207" y="0"/>
                  </a:moveTo>
                  <a:lnTo>
                    <a:pt x="0" y="0"/>
                  </a:lnTo>
                  <a:lnTo>
                    <a:pt x="203200" y="128126"/>
                  </a:lnTo>
                  <a:lnTo>
                    <a:pt x="1527407" y="128126"/>
                  </a:lnTo>
                  <a:lnTo>
                    <a:pt x="1324207" y="0"/>
                  </a:lnTo>
                  <a:close/>
                </a:path>
              </a:pathLst>
            </a:custGeom>
            <a:solidFill>
              <a:srgbClr val="F5AB0B"/>
            </a:solidFill>
          </p:spPr>
        </p:sp>
        <p:sp>
          <p:nvSpPr>
            <p:cNvPr name="TextBox 7" id="7"/>
            <p:cNvSpPr txBox="true"/>
            <p:nvPr/>
          </p:nvSpPr>
          <p:spPr>
            <a:xfrm>
              <a:off x="101600" y="-38100"/>
              <a:ext cx="1324207" cy="16622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1993391" y="9374487"/>
            <a:ext cx="10131768" cy="1522495"/>
            <a:chOff x="0" y="0"/>
            <a:chExt cx="852641" cy="128126"/>
          </a:xfrm>
        </p:grpSpPr>
        <p:sp>
          <p:nvSpPr>
            <p:cNvPr name="Freeform 9" id="9"/>
            <p:cNvSpPr/>
            <p:nvPr/>
          </p:nvSpPr>
          <p:spPr>
            <a:xfrm flipH="false" flipV="false" rot="0">
              <a:off x="0" y="0"/>
              <a:ext cx="852641" cy="128126"/>
            </a:xfrm>
            <a:custGeom>
              <a:avLst/>
              <a:gdLst/>
              <a:ahLst/>
              <a:cxnLst/>
              <a:rect r="r" b="b" t="t" l="l"/>
              <a:pathLst>
                <a:path h="128126" w="852641">
                  <a:moveTo>
                    <a:pt x="649441" y="0"/>
                  </a:moveTo>
                  <a:lnTo>
                    <a:pt x="0" y="0"/>
                  </a:lnTo>
                  <a:lnTo>
                    <a:pt x="203200" y="128126"/>
                  </a:lnTo>
                  <a:lnTo>
                    <a:pt x="852641" y="128126"/>
                  </a:lnTo>
                  <a:lnTo>
                    <a:pt x="649441" y="0"/>
                  </a:lnTo>
                  <a:close/>
                </a:path>
              </a:pathLst>
            </a:custGeom>
            <a:solidFill>
              <a:srgbClr val="F5AB0B"/>
            </a:solidFill>
          </p:spPr>
        </p:sp>
        <p:sp>
          <p:nvSpPr>
            <p:cNvPr name="TextBox 10" id="10"/>
            <p:cNvSpPr txBox="true"/>
            <p:nvPr/>
          </p:nvSpPr>
          <p:spPr>
            <a:xfrm>
              <a:off x="101600" y="-38100"/>
              <a:ext cx="649441" cy="166226"/>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6939656" y="9367336"/>
            <a:ext cx="5343123" cy="761247"/>
            <a:chOff x="0" y="0"/>
            <a:chExt cx="1219374" cy="173727"/>
          </a:xfrm>
        </p:grpSpPr>
        <p:sp>
          <p:nvSpPr>
            <p:cNvPr name="Freeform 12" id="12"/>
            <p:cNvSpPr/>
            <p:nvPr/>
          </p:nvSpPr>
          <p:spPr>
            <a:xfrm flipH="false" flipV="false" rot="0">
              <a:off x="0" y="0"/>
              <a:ext cx="1219374" cy="173727"/>
            </a:xfrm>
            <a:custGeom>
              <a:avLst/>
              <a:gdLst/>
              <a:ahLst/>
              <a:cxnLst/>
              <a:rect r="r" b="b" t="t" l="l"/>
              <a:pathLst>
                <a:path h="173727" w="1219374">
                  <a:moveTo>
                    <a:pt x="1016174" y="0"/>
                  </a:moveTo>
                  <a:lnTo>
                    <a:pt x="0" y="0"/>
                  </a:lnTo>
                  <a:lnTo>
                    <a:pt x="203200" y="173727"/>
                  </a:lnTo>
                  <a:lnTo>
                    <a:pt x="1219374" y="173727"/>
                  </a:lnTo>
                  <a:lnTo>
                    <a:pt x="1016174" y="0"/>
                  </a:lnTo>
                  <a:close/>
                </a:path>
              </a:pathLst>
            </a:custGeom>
            <a:solidFill>
              <a:srgbClr val="002C4F"/>
            </a:solidFill>
          </p:spPr>
        </p:sp>
        <p:sp>
          <p:nvSpPr>
            <p:cNvPr name="TextBox 13" id="13"/>
            <p:cNvSpPr txBox="true"/>
            <p:nvPr/>
          </p:nvSpPr>
          <p:spPr>
            <a:xfrm>
              <a:off x="101600" y="-38100"/>
              <a:ext cx="1016174" cy="211827"/>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6649855" y="9575641"/>
            <a:ext cx="14144497" cy="1340390"/>
            <a:chOff x="0" y="0"/>
            <a:chExt cx="1527407" cy="144743"/>
          </a:xfrm>
        </p:grpSpPr>
        <p:sp>
          <p:nvSpPr>
            <p:cNvPr name="Freeform 15" id="15"/>
            <p:cNvSpPr/>
            <p:nvPr/>
          </p:nvSpPr>
          <p:spPr>
            <a:xfrm flipH="false" flipV="false" rot="0">
              <a:off x="0" y="0"/>
              <a:ext cx="1527407" cy="144743"/>
            </a:xfrm>
            <a:custGeom>
              <a:avLst/>
              <a:gdLst/>
              <a:ahLst/>
              <a:cxnLst/>
              <a:rect r="r" b="b" t="t" l="l"/>
              <a:pathLst>
                <a:path h="144743" w="1527407">
                  <a:moveTo>
                    <a:pt x="1324207" y="0"/>
                  </a:moveTo>
                  <a:lnTo>
                    <a:pt x="0" y="0"/>
                  </a:lnTo>
                  <a:lnTo>
                    <a:pt x="203200" y="144743"/>
                  </a:lnTo>
                  <a:lnTo>
                    <a:pt x="1527407" y="144743"/>
                  </a:lnTo>
                  <a:lnTo>
                    <a:pt x="1324207" y="0"/>
                  </a:lnTo>
                  <a:close/>
                </a:path>
              </a:pathLst>
            </a:custGeom>
            <a:solidFill>
              <a:srgbClr val="002C4F"/>
            </a:solidFill>
          </p:spPr>
        </p:sp>
        <p:sp>
          <p:nvSpPr>
            <p:cNvPr name="TextBox 16" id="16"/>
            <p:cNvSpPr txBox="true"/>
            <p:nvPr/>
          </p:nvSpPr>
          <p:spPr>
            <a:xfrm>
              <a:off x="101600" y="-38100"/>
              <a:ext cx="1324207" cy="182843"/>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3366617" y="8947666"/>
            <a:ext cx="13622175" cy="853642"/>
            <a:chOff x="0" y="0"/>
            <a:chExt cx="3145382" cy="197107"/>
          </a:xfrm>
        </p:grpSpPr>
        <p:sp>
          <p:nvSpPr>
            <p:cNvPr name="Freeform 18" id="18"/>
            <p:cNvSpPr/>
            <p:nvPr/>
          </p:nvSpPr>
          <p:spPr>
            <a:xfrm flipH="false" flipV="false" rot="0">
              <a:off x="0" y="0"/>
              <a:ext cx="3145382" cy="197107"/>
            </a:xfrm>
            <a:custGeom>
              <a:avLst/>
              <a:gdLst/>
              <a:ahLst/>
              <a:cxnLst/>
              <a:rect r="r" b="b" t="t" l="l"/>
              <a:pathLst>
                <a:path h="197107" w="3145382">
                  <a:moveTo>
                    <a:pt x="2942182" y="0"/>
                  </a:moveTo>
                  <a:lnTo>
                    <a:pt x="0" y="0"/>
                  </a:lnTo>
                  <a:lnTo>
                    <a:pt x="203200" y="197107"/>
                  </a:lnTo>
                  <a:lnTo>
                    <a:pt x="3145382" y="197107"/>
                  </a:lnTo>
                  <a:lnTo>
                    <a:pt x="2942182" y="0"/>
                  </a:lnTo>
                  <a:close/>
                </a:path>
              </a:pathLst>
            </a:custGeom>
            <a:solidFill>
              <a:srgbClr val="000000">
                <a:alpha val="0"/>
              </a:srgbClr>
            </a:solidFill>
            <a:ln w="38100" cap="sq">
              <a:solidFill>
                <a:srgbClr val="002C4F"/>
              </a:solidFill>
              <a:prstDash val="solid"/>
              <a:miter/>
            </a:ln>
          </p:spPr>
        </p:sp>
        <p:sp>
          <p:nvSpPr>
            <p:cNvPr name="TextBox 19" id="19"/>
            <p:cNvSpPr txBox="true"/>
            <p:nvPr/>
          </p:nvSpPr>
          <p:spPr>
            <a:xfrm>
              <a:off x="101600" y="-38100"/>
              <a:ext cx="2942182" cy="235207"/>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2589027">
            <a:off x="15814155" y="-868118"/>
            <a:ext cx="4947690" cy="3086100"/>
            <a:chOff x="0" y="0"/>
            <a:chExt cx="1303095" cy="812800"/>
          </a:xfrm>
        </p:grpSpPr>
        <p:sp>
          <p:nvSpPr>
            <p:cNvPr name="Freeform 21" id="21"/>
            <p:cNvSpPr/>
            <p:nvPr/>
          </p:nvSpPr>
          <p:spPr>
            <a:xfrm flipH="false" flipV="false" rot="0">
              <a:off x="0" y="0"/>
              <a:ext cx="1303095" cy="812800"/>
            </a:xfrm>
            <a:custGeom>
              <a:avLst/>
              <a:gdLst/>
              <a:ahLst/>
              <a:cxnLst/>
              <a:rect r="r" b="b" t="t" l="l"/>
              <a:pathLst>
                <a:path h="812800" w="1303095">
                  <a:moveTo>
                    <a:pt x="0" y="0"/>
                  </a:moveTo>
                  <a:lnTo>
                    <a:pt x="1303095" y="0"/>
                  </a:lnTo>
                  <a:lnTo>
                    <a:pt x="1303095" y="812800"/>
                  </a:lnTo>
                  <a:lnTo>
                    <a:pt x="0" y="812800"/>
                  </a:lnTo>
                  <a:close/>
                </a:path>
              </a:pathLst>
            </a:custGeom>
            <a:solidFill>
              <a:srgbClr val="002C4F"/>
            </a:solidFill>
          </p:spPr>
        </p:sp>
        <p:sp>
          <p:nvSpPr>
            <p:cNvPr name="TextBox 22" id="22"/>
            <p:cNvSpPr txBox="true"/>
            <p:nvPr/>
          </p:nvSpPr>
          <p:spPr>
            <a:xfrm>
              <a:off x="0" y="-38100"/>
              <a:ext cx="1303095" cy="8509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2818405" y="-292640"/>
            <a:ext cx="14144497" cy="1340390"/>
            <a:chOff x="0" y="0"/>
            <a:chExt cx="1527407" cy="144743"/>
          </a:xfrm>
        </p:grpSpPr>
        <p:sp>
          <p:nvSpPr>
            <p:cNvPr name="Freeform 24" id="24"/>
            <p:cNvSpPr/>
            <p:nvPr/>
          </p:nvSpPr>
          <p:spPr>
            <a:xfrm flipH="false" flipV="false" rot="0">
              <a:off x="0" y="0"/>
              <a:ext cx="1527407" cy="144743"/>
            </a:xfrm>
            <a:custGeom>
              <a:avLst/>
              <a:gdLst/>
              <a:ahLst/>
              <a:cxnLst/>
              <a:rect r="r" b="b" t="t" l="l"/>
              <a:pathLst>
                <a:path h="144743" w="1527407">
                  <a:moveTo>
                    <a:pt x="1324207" y="0"/>
                  </a:moveTo>
                  <a:lnTo>
                    <a:pt x="0" y="0"/>
                  </a:lnTo>
                  <a:lnTo>
                    <a:pt x="203200" y="144743"/>
                  </a:lnTo>
                  <a:lnTo>
                    <a:pt x="1527407" y="144743"/>
                  </a:lnTo>
                  <a:lnTo>
                    <a:pt x="1324207" y="0"/>
                  </a:lnTo>
                  <a:close/>
                </a:path>
              </a:pathLst>
            </a:custGeom>
            <a:solidFill>
              <a:srgbClr val="F5AB0B"/>
            </a:solidFill>
          </p:spPr>
        </p:sp>
        <p:sp>
          <p:nvSpPr>
            <p:cNvPr name="TextBox 25" id="25"/>
            <p:cNvSpPr txBox="true"/>
            <p:nvPr/>
          </p:nvSpPr>
          <p:spPr>
            <a:xfrm>
              <a:off x="101600" y="-38100"/>
              <a:ext cx="1324207" cy="182843"/>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8780485" y="254490"/>
            <a:ext cx="5343123" cy="707535"/>
            <a:chOff x="0" y="0"/>
            <a:chExt cx="1219374" cy="161469"/>
          </a:xfrm>
        </p:grpSpPr>
        <p:sp>
          <p:nvSpPr>
            <p:cNvPr name="Freeform 27" id="27"/>
            <p:cNvSpPr/>
            <p:nvPr/>
          </p:nvSpPr>
          <p:spPr>
            <a:xfrm flipH="false" flipV="false" rot="0">
              <a:off x="0" y="0"/>
              <a:ext cx="1219374" cy="161469"/>
            </a:xfrm>
            <a:custGeom>
              <a:avLst/>
              <a:gdLst/>
              <a:ahLst/>
              <a:cxnLst/>
              <a:rect r="r" b="b" t="t" l="l"/>
              <a:pathLst>
                <a:path h="161469" w="1219374">
                  <a:moveTo>
                    <a:pt x="1016174" y="0"/>
                  </a:moveTo>
                  <a:lnTo>
                    <a:pt x="0" y="0"/>
                  </a:lnTo>
                  <a:lnTo>
                    <a:pt x="203200" y="161469"/>
                  </a:lnTo>
                  <a:lnTo>
                    <a:pt x="1219374" y="161469"/>
                  </a:lnTo>
                  <a:lnTo>
                    <a:pt x="1016174" y="0"/>
                  </a:lnTo>
                  <a:close/>
                </a:path>
              </a:pathLst>
            </a:custGeom>
            <a:solidFill>
              <a:srgbClr val="002C4F"/>
            </a:solidFill>
          </p:spPr>
        </p:sp>
        <p:sp>
          <p:nvSpPr>
            <p:cNvPr name="TextBox 28" id="28"/>
            <p:cNvSpPr txBox="true"/>
            <p:nvPr/>
          </p:nvSpPr>
          <p:spPr>
            <a:xfrm>
              <a:off x="101600" y="-38100"/>
              <a:ext cx="1016174" cy="199569"/>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13044319" y="-670195"/>
            <a:ext cx="14144497" cy="1340390"/>
            <a:chOff x="0" y="0"/>
            <a:chExt cx="1527407" cy="144743"/>
          </a:xfrm>
        </p:grpSpPr>
        <p:sp>
          <p:nvSpPr>
            <p:cNvPr name="Freeform 30" id="30"/>
            <p:cNvSpPr/>
            <p:nvPr/>
          </p:nvSpPr>
          <p:spPr>
            <a:xfrm flipH="false" flipV="false" rot="0">
              <a:off x="0" y="0"/>
              <a:ext cx="1527407" cy="144743"/>
            </a:xfrm>
            <a:custGeom>
              <a:avLst/>
              <a:gdLst/>
              <a:ahLst/>
              <a:cxnLst/>
              <a:rect r="r" b="b" t="t" l="l"/>
              <a:pathLst>
                <a:path h="144743" w="1527407">
                  <a:moveTo>
                    <a:pt x="1324207" y="0"/>
                  </a:moveTo>
                  <a:lnTo>
                    <a:pt x="0" y="0"/>
                  </a:lnTo>
                  <a:lnTo>
                    <a:pt x="203200" y="144743"/>
                  </a:lnTo>
                  <a:lnTo>
                    <a:pt x="1527407" y="144743"/>
                  </a:lnTo>
                  <a:lnTo>
                    <a:pt x="1324207" y="0"/>
                  </a:lnTo>
                  <a:close/>
                </a:path>
              </a:pathLst>
            </a:custGeom>
            <a:solidFill>
              <a:srgbClr val="002C4F"/>
            </a:solidFill>
          </p:spPr>
        </p:sp>
        <p:sp>
          <p:nvSpPr>
            <p:cNvPr name="TextBox 31" id="31"/>
            <p:cNvSpPr txBox="true"/>
            <p:nvPr/>
          </p:nvSpPr>
          <p:spPr>
            <a:xfrm>
              <a:off x="101600" y="-38100"/>
              <a:ext cx="1324207" cy="182843"/>
            </a:xfrm>
            <a:prstGeom prst="rect">
              <a:avLst/>
            </a:prstGeom>
          </p:spPr>
          <p:txBody>
            <a:bodyPr anchor="ctr" rtlCol="false" tIns="50800" lIns="50800" bIns="50800" rIns="50800"/>
            <a:lstStyle/>
            <a:p>
              <a:pPr algn="ctr">
                <a:lnSpc>
                  <a:spcPts val="2659"/>
                </a:lnSpc>
              </a:pPr>
            </a:p>
          </p:txBody>
        </p:sp>
      </p:grpSp>
      <p:sp>
        <p:nvSpPr>
          <p:cNvPr name="TextBox 32" id="32"/>
          <p:cNvSpPr txBox="true"/>
          <p:nvPr/>
        </p:nvSpPr>
        <p:spPr>
          <a:xfrm rot="0">
            <a:off x="1268232" y="2181166"/>
            <a:ext cx="13094908" cy="980399"/>
          </a:xfrm>
          <a:prstGeom prst="rect">
            <a:avLst/>
          </a:prstGeom>
        </p:spPr>
        <p:txBody>
          <a:bodyPr anchor="t" rtlCol="false" tIns="0" lIns="0" bIns="0" rIns="0">
            <a:spAutoFit/>
          </a:bodyPr>
          <a:lstStyle/>
          <a:p>
            <a:pPr algn="l">
              <a:lnSpc>
                <a:spcPts val="7473"/>
              </a:lnSpc>
            </a:pPr>
            <a:r>
              <a:rPr lang="en-US" sz="7473" b="true">
                <a:solidFill>
                  <a:srgbClr val="000000"/>
                </a:solidFill>
                <a:latin typeface="Inter Ultra-Bold"/>
                <a:ea typeface="Inter Ultra-Bold"/>
                <a:cs typeface="Inter Ultra-Bold"/>
                <a:sym typeface="Inter Ultra-Bold"/>
              </a:rPr>
              <a:t>KESIMPULAN PRESENTASI</a:t>
            </a:r>
          </a:p>
        </p:txBody>
      </p:sp>
      <p:sp>
        <p:nvSpPr>
          <p:cNvPr name="TextBox 33" id="33"/>
          <p:cNvSpPr txBox="true"/>
          <p:nvPr/>
        </p:nvSpPr>
        <p:spPr>
          <a:xfrm rot="0">
            <a:off x="1028700" y="3470632"/>
            <a:ext cx="16614702" cy="5225118"/>
          </a:xfrm>
          <a:prstGeom prst="rect">
            <a:avLst/>
          </a:prstGeom>
        </p:spPr>
        <p:txBody>
          <a:bodyPr anchor="t" rtlCol="false" tIns="0" lIns="0" bIns="0" rIns="0">
            <a:spAutoFit/>
          </a:bodyPr>
          <a:lstStyle/>
          <a:p>
            <a:pPr algn="just">
              <a:lnSpc>
                <a:spcPts val="3736"/>
              </a:lnSpc>
            </a:pPr>
            <a:r>
              <a:rPr lang="en-US" sz="3736" b="true">
                <a:solidFill>
                  <a:srgbClr val="000000"/>
                </a:solidFill>
                <a:latin typeface="Sukar Bold"/>
                <a:ea typeface="Sukar Bold"/>
                <a:cs typeface="Sukar Bold"/>
                <a:sym typeface="Sukar Bold"/>
              </a:rPr>
              <a:t>Globalisasi mengharuskan masyarakat dunia untuk menentukan masa depan yang lebih baik dan terjamin. Oleh karenanya masyarakat harus menerima proses globalisasi dengan baik. Adapun wujud dari arus globalisasi adalah sebagai berikut:</a:t>
            </a:r>
          </a:p>
          <a:p>
            <a:pPr algn="just" marL="806727" indent="-403364" lvl="1">
              <a:lnSpc>
                <a:spcPts val="3736"/>
              </a:lnSpc>
              <a:buAutoNum type="arabicPeriod" startAt="1"/>
            </a:pPr>
            <a:r>
              <a:rPr lang="en-US" b="true" sz="3736">
                <a:solidFill>
                  <a:srgbClr val="000000"/>
                </a:solidFill>
                <a:latin typeface="Sukar Bold"/>
                <a:ea typeface="Sukar Bold"/>
                <a:cs typeface="Sukar Bold"/>
                <a:sym typeface="Sukar Bold"/>
              </a:rPr>
              <a:t>Arus etnis berupa mobilitas manusia dalam bentuk imigran, turis, eksodus, pengungsi, dll.</a:t>
            </a:r>
          </a:p>
          <a:p>
            <a:pPr algn="just" marL="806727" indent="-403364" lvl="1">
              <a:lnSpc>
                <a:spcPts val="3736"/>
              </a:lnSpc>
              <a:buAutoNum type="arabicPeriod" startAt="1"/>
            </a:pPr>
            <a:r>
              <a:rPr lang="en-US" b="true" sz="3736">
                <a:solidFill>
                  <a:srgbClr val="000000"/>
                </a:solidFill>
                <a:latin typeface="Sukar Bold"/>
                <a:ea typeface="Sukar Bold"/>
                <a:cs typeface="Sukar Bold"/>
                <a:sym typeface="Sukar Bold"/>
              </a:rPr>
              <a:t>Arus teknologi berupa mobilitas teknologi, munculnya organisasi multinasional dan transnasional</a:t>
            </a:r>
          </a:p>
          <a:p>
            <a:pPr algn="just" marL="806727" indent="-403364" lvl="1">
              <a:lnSpc>
                <a:spcPts val="3736"/>
              </a:lnSpc>
              <a:buAutoNum type="arabicPeriod" startAt="1"/>
            </a:pPr>
            <a:r>
              <a:rPr lang="en-US" b="true" sz="3736">
                <a:solidFill>
                  <a:srgbClr val="000000"/>
                </a:solidFill>
                <a:latin typeface="Sukar Bold"/>
                <a:ea typeface="Sukar Bold"/>
                <a:cs typeface="Sukar Bold"/>
                <a:sym typeface="Sukar Bold"/>
              </a:rPr>
              <a:t>Arus keuangan berupa mobilitas penanaman modal asing, investasi, ekspor, impor</a:t>
            </a:r>
          </a:p>
          <a:p>
            <a:pPr algn="just" marL="806727" indent="-403364" lvl="1">
              <a:lnSpc>
                <a:spcPts val="3736"/>
              </a:lnSpc>
              <a:buAutoNum type="arabicPeriod" startAt="1"/>
            </a:pPr>
            <a:r>
              <a:rPr lang="en-US" b="true" sz="3736">
                <a:solidFill>
                  <a:srgbClr val="000000"/>
                </a:solidFill>
                <a:latin typeface="Sukar Bold"/>
                <a:ea typeface="Sukar Bold"/>
                <a:cs typeface="Sukar Bold"/>
                <a:sym typeface="Sukar Bold"/>
              </a:rPr>
              <a:t>Arus gagasan atau pendapat berupa meningkatnya nilai baru dalam dunia sehingga menjadi isu internasional</a:t>
            </a:r>
          </a:p>
        </p:txBody>
      </p:sp>
      <p:sp>
        <p:nvSpPr>
          <p:cNvPr name="Freeform 34" id="34"/>
          <p:cNvSpPr/>
          <p:nvPr/>
        </p:nvSpPr>
        <p:spPr>
          <a:xfrm flipH="false" flipV="false" rot="0">
            <a:off x="14233614" y="2436241"/>
            <a:ext cx="1194249" cy="395188"/>
          </a:xfrm>
          <a:custGeom>
            <a:avLst/>
            <a:gdLst/>
            <a:ahLst/>
            <a:cxnLst/>
            <a:rect r="r" b="b" t="t" l="l"/>
            <a:pathLst>
              <a:path h="395188" w="1194249">
                <a:moveTo>
                  <a:pt x="0" y="0"/>
                </a:moveTo>
                <a:lnTo>
                  <a:pt x="1194250" y="0"/>
                </a:lnTo>
                <a:lnTo>
                  <a:pt x="1194250" y="395188"/>
                </a:lnTo>
                <a:lnTo>
                  <a:pt x="0" y="3951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2589027">
            <a:off x="-2309566" y="7883971"/>
            <a:ext cx="4947690" cy="3086100"/>
            <a:chOff x="0" y="0"/>
            <a:chExt cx="1303095" cy="812800"/>
          </a:xfrm>
        </p:grpSpPr>
        <p:sp>
          <p:nvSpPr>
            <p:cNvPr name="Freeform 3" id="3"/>
            <p:cNvSpPr/>
            <p:nvPr/>
          </p:nvSpPr>
          <p:spPr>
            <a:xfrm flipH="false" flipV="false" rot="0">
              <a:off x="0" y="0"/>
              <a:ext cx="1303095" cy="812800"/>
            </a:xfrm>
            <a:custGeom>
              <a:avLst/>
              <a:gdLst/>
              <a:ahLst/>
              <a:cxnLst/>
              <a:rect r="r" b="b" t="t" l="l"/>
              <a:pathLst>
                <a:path h="812800" w="1303095">
                  <a:moveTo>
                    <a:pt x="0" y="0"/>
                  </a:moveTo>
                  <a:lnTo>
                    <a:pt x="1303095" y="0"/>
                  </a:lnTo>
                  <a:lnTo>
                    <a:pt x="1303095" y="812800"/>
                  </a:lnTo>
                  <a:lnTo>
                    <a:pt x="0" y="812800"/>
                  </a:lnTo>
                  <a:close/>
                </a:path>
              </a:pathLst>
            </a:custGeom>
            <a:solidFill>
              <a:srgbClr val="002C4F"/>
            </a:solidFill>
          </p:spPr>
        </p:sp>
        <p:sp>
          <p:nvSpPr>
            <p:cNvPr name="TextBox 4" id="4"/>
            <p:cNvSpPr txBox="true"/>
            <p:nvPr/>
          </p:nvSpPr>
          <p:spPr>
            <a:xfrm>
              <a:off x="0" y="-38100"/>
              <a:ext cx="1303095"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6635906" y="9154707"/>
            <a:ext cx="14144497" cy="1186504"/>
            <a:chOff x="0" y="0"/>
            <a:chExt cx="1527407" cy="128126"/>
          </a:xfrm>
        </p:grpSpPr>
        <p:sp>
          <p:nvSpPr>
            <p:cNvPr name="Freeform 6" id="6"/>
            <p:cNvSpPr/>
            <p:nvPr/>
          </p:nvSpPr>
          <p:spPr>
            <a:xfrm flipH="false" flipV="false" rot="0">
              <a:off x="0" y="0"/>
              <a:ext cx="1527407" cy="128126"/>
            </a:xfrm>
            <a:custGeom>
              <a:avLst/>
              <a:gdLst/>
              <a:ahLst/>
              <a:cxnLst/>
              <a:rect r="r" b="b" t="t" l="l"/>
              <a:pathLst>
                <a:path h="128126" w="1527407">
                  <a:moveTo>
                    <a:pt x="1324207" y="0"/>
                  </a:moveTo>
                  <a:lnTo>
                    <a:pt x="0" y="0"/>
                  </a:lnTo>
                  <a:lnTo>
                    <a:pt x="203200" y="128126"/>
                  </a:lnTo>
                  <a:lnTo>
                    <a:pt x="1527407" y="128126"/>
                  </a:lnTo>
                  <a:lnTo>
                    <a:pt x="1324207" y="0"/>
                  </a:lnTo>
                  <a:close/>
                </a:path>
              </a:pathLst>
            </a:custGeom>
            <a:solidFill>
              <a:srgbClr val="F5AB0B"/>
            </a:solidFill>
          </p:spPr>
        </p:sp>
        <p:sp>
          <p:nvSpPr>
            <p:cNvPr name="TextBox 7" id="7"/>
            <p:cNvSpPr txBox="true"/>
            <p:nvPr/>
          </p:nvSpPr>
          <p:spPr>
            <a:xfrm>
              <a:off x="101600" y="-38100"/>
              <a:ext cx="1324207" cy="16622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1993391" y="9374487"/>
            <a:ext cx="10131768" cy="1522495"/>
            <a:chOff x="0" y="0"/>
            <a:chExt cx="852641" cy="128126"/>
          </a:xfrm>
        </p:grpSpPr>
        <p:sp>
          <p:nvSpPr>
            <p:cNvPr name="Freeform 9" id="9"/>
            <p:cNvSpPr/>
            <p:nvPr/>
          </p:nvSpPr>
          <p:spPr>
            <a:xfrm flipH="false" flipV="false" rot="0">
              <a:off x="0" y="0"/>
              <a:ext cx="852641" cy="128126"/>
            </a:xfrm>
            <a:custGeom>
              <a:avLst/>
              <a:gdLst/>
              <a:ahLst/>
              <a:cxnLst/>
              <a:rect r="r" b="b" t="t" l="l"/>
              <a:pathLst>
                <a:path h="128126" w="852641">
                  <a:moveTo>
                    <a:pt x="649441" y="0"/>
                  </a:moveTo>
                  <a:lnTo>
                    <a:pt x="0" y="0"/>
                  </a:lnTo>
                  <a:lnTo>
                    <a:pt x="203200" y="128126"/>
                  </a:lnTo>
                  <a:lnTo>
                    <a:pt x="852641" y="128126"/>
                  </a:lnTo>
                  <a:lnTo>
                    <a:pt x="649441" y="0"/>
                  </a:lnTo>
                  <a:close/>
                </a:path>
              </a:pathLst>
            </a:custGeom>
            <a:solidFill>
              <a:srgbClr val="F5AB0B"/>
            </a:solidFill>
          </p:spPr>
        </p:sp>
        <p:sp>
          <p:nvSpPr>
            <p:cNvPr name="TextBox 10" id="10"/>
            <p:cNvSpPr txBox="true"/>
            <p:nvPr/>
          </p:nvSpPr>
          <p:spPr>
            <a:xfrm>
              <a:off x="101600" y="-38100"/>
              <a:ext cx="649441" cy="166226"/>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6939656" y="9367336"/>
            <a:ext cx="5343123" cy="761247"/>
            <a:chOff x="0" y="0"/>
            <a:chExt cx="1219374" cy="173727"/>
          </a:xfrm>
        </p:grpSpPr>
        <p:sp>
          <p:nvSpPr>
            <p:cNvPr name="Freeform 12" id="12"/>
            <p:cNvSpPr/>
            <p:nvPr/>
          </p:nvSpPr>
          <p:spPr>
            <a:xfrm flipH="false" flipV="false" rot="0">
              <a:off x="0" y="0"/>
              <a:ext cx="1219374" cy="173727"/>
            </a:xfrm>
            <a:custGeom>
              <a:avLst/>
              <a:gdLst/>
              <a:ahLst/>
              <a:cxnLst/>
              <a:rect r="r" b="b" t="t" l="l"/>
              <a:pathLst>
                <a:path h="173727" w="1219374">
                  <a:moveTo>
                    <a:pt x="1016174" y="0"/>
                  </a:moveTo>
                  <a:lnTo>
                    <a:pt x="0" y="0"/>
                  </a:lnTo>
                  <a:lnTo>
                    <a:pt x="203200" y="173727"/>
                  </a:lnTo>
                  <a:lnTo>
                    <a:pt x="1219374" y="173727"/>
                  </a:lnTo>
                  <a:lnTo>
                    <a:pt x="1016174" y="0"/>
                  </a:lnTo>
                  <a:close/>
                </a:path>
              </a:pathLst>
            </a:custGeom>
            <a:solidFill>
              <a:srgbClr val="002C4F"/>
            </a:solidFill>
          </p:spPr>
        </p:sp>
        <p:sp>
          <p:nvSpPr>
            <p:cNvPr name="TextBox 13" id="13"/>
            <p:cNvSpPr txBox="true"/>
            <p:nvPr/>
          </p:nvSpPr>
          <p:spPr>
            <a:xfrm>
              <a:off x="101600" y="-38100"/>
              <a:ext cx="1016174" cy="211827"/>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6649855" y="9575641"/>
            <a:ext cx="14144497" cy="1340390"/>
            <a:chOff x="0" y="0"/>
            <a:chExt cx="1527407" cy="144743"/>
          </a:xfrm>
        </p:grpSpPr>
        <p:sp>
          <p:nvSpPr>
            <p:cNvPr name="Freeform 15" id="15"/>
            <p:cNvSpPr/>
            <p:nvPr/>
          </p:nvSpPr>
          <p:spPr>
            <a:xfrm flipH="false" flipV="false" rot="0">
              <a:off x="0" y="0"/>
              <a:ext cx="1527407" cy="144743"/>
            </a:xfrm>
            <a:custGeom>
              <a:avLst/>
              <a:gdLst/>
              <a:ahLst/>
              <a:cxnLst/>
              <a:rect r="r" b="b" t="t" l="l"/>
              <a:pathLst>
                <a:path h="144743" w="1527407">
                  <a:moveTo>
                    <a:pt x="1324207" y="0"/>
                  </a:moveTo>
                  <a:lnTo>
                    <a:pt x="0" y="0"/>
                  </a:lnTo>
                  <a:lnTo>
                    <a:pt x="203200" y="144743"/>
                  </a:lnTo>
                  <a:lnTo>
                    <a:pt x="1527407" y="144743"/>
                  </a:lnTo>
                  <a:lnTo>
                    <a:pt x="1324207" y="0"/>
                  </a:lnTo>
                  <a:close/>
                </a:path>
              </a:pathLst>
            </a:custGeom>
            <a:solidFill>
              <a:srgbClr val="002C4F"/>
            </a:solidFill>
          </p:spPr>
        </p:sp>
        <p:sp>
          <p:nvSpPr>
            <p:cNvPr name="TextBox 16" id="16"/>
            <p:cNvSpPr txBox="true"/>
            <p:nvPr/>
          </p:nvSpPr>
          <p:spPr>
            <a:xfrm>
              <a:off x="101600" y="-38100"/>
              <a:ext cx="1324207" cy="182843"/>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3366617" y="8947666"/>
            <a:ext cx="13622175" cy="853642"/>
            <a:chOff x="0" y="0"/>
            <a:chExt cx="3145382" cy="197107"/>
          </a:xfrm>
        </p:grpSpPr>
        <p:sp>
          <p:nvSpPr>
            <p:cNvPr name="Freeform 18" id="18"/>
            <p:cNvSpPr/>
            <p:nvPr/>
          </p:nvSpPr>
          <p:spPr>
            <a:xfrm flipH="false" flipV="false" rot="0">
              <a:off x="0" y="0"/>
              <a:ext cx="3145382" cy="197107"/>
            </a:xfrm>
            <a:custGeom>
              <a:avLst/>
              <a:gdLst/>
              <a:ahLst/>
              <a:cxnLst/>
              <a:rect r="r" b="b" t="t" l="l"/>
              <a:pathLst>
                <a:path h="197107" w="3145382">
                  <a:moveTo>
                    <a:pt x="2942182" y="0"/>
                  </a:moveTo>
                  <a:lnTo>
                    <a:pt x="0" y="0"/>
                  </a:lnTo>
                  <a:lnTo>
                    <a:pt x="203200" y="197107"/>
                  </a:lnTo>
                  <a:lnTo>
                    <a:pt x="3145382" y="197107"/>
                  </a:lnTo>
                  <a:lnTo>
                    <a:pt x="2942182" y="0"/>
                  </a:lnTo>
                  <a:close/>
                </a:path>
              </a:pathLst>
            </a:custGeom>
            <a:solidFill>
              <a:srgbClr val="000000">
                <a:alpha val="0"/>
              </a:srgbClr>
            </a:solidFill>
            <a:ln w="38100" cap="sq">
              <a:solidFill>
                <a:srgbClr val="002C4F"/>
              </a:solidFill>
              <a:prstDash val="solid"/>
              <a:miter/>
            </a:ln>
          </p:spPr>
        </p:sp>
        <p:sp>
          <p:nvSpPr>
            <p:cNvPr name="TextBox 19" id="19"/>
            <p:cNvSpPr txBox="true"/>
            <p:nvPr/>
          </p:nvSpPr>
          <p:spPr>
            <a:xfrm>
              <a:off x="101600" y="-38100"/>
              <a:ext cx="2942182" cy="235207"/>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2461788" y="3475118"/>
            <a:ext cx="976914" cy="976914"/>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B0B"/>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9340330" y="3475118"/>
            <a:ext cx="976914" cy="9769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F"/>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2461788" y="4996768"/>
            <a:ext cx="976914" cy="976914"/>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F"/>
            </a:solidFill>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9340330" y="4996768"/>
            <a:ext cx="976914" cy="976914"/>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B0B"/>
            </a:solidFill>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2" id="32"/>
          <p:cNvGrpSpPr/>
          <p:nvPr/>
        </p:nvGrpSpPr>
        <p:grpSpPr>
          <a:xfrm rot="0">
            <a:off x="2461788" y="6501198"/>
            <a:ext cx="976914" cy="976914"/>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B0B"/>
            </a:solidFill>
          </p:spPr>
        </p:sp>
        <p:sp>
          <p:nvSpPr>
            <p:cNvPr name="TextBox 34" id="3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35" id="35"/>
          <p:cNvSpPr/>
          <p:nvPr/>
        </p:nvSpPr>
        <p:spPr>
          <a:xfrm flipH="false" flipV="false" rot="0">
            <a:off x="15384134" y="1630093"/>
            <a:ext cx="1194249" cy="395188"/>
          </a:xfrm>
          <a:custGeom>
            <a:avLst/>
            <a:gdLst/>
            <a:ahLst/>
            <a:cxnLst/>
            <a:rect r="r" b="b" t="t" l="l"/>
            <a:pathLst>
              <a:path h="395188" w="1194249">
                <a:moveTo>
                  <a:pt x="0" y="0"/>
                </a:moveTo>
                <a:lnTo>
                  <a:pt x="1194249" y="0"/>
                </a:lnTo>
                <a:lnTo>
                  <a:pt x="1194249" y="395188"/>
                </a:lnTo>
                <a:lnTo>
                  <a:pt x="0" y="3951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6" id="36"/>
          <p:cNvSpPr/>
          <p:nvPr/>
        </p:nvSpPr>
        <p:spPr>
          <a:xfrm flipH="false" flipV="false" rot="0">
            <a:off x="1709617" y="1630093"/>
            <a:ext cx="1194249" cy="395188"/>
          </a:xfrm>
          <a:custGeom>
            <a:avLst/>
            <a:gdLst/>
            <a:ahLst/>
            <a:cxnLst/>
            <a:rect r="r" b="b" t="t" l="l"/>
            <a:pathLst>
              <a:path h="395188" w="1194249">
                <a:moveTo>
                  <a:pt x="0" y="0"/>
                </a:moveTo>
                <a:lnTo>
                  <a:pt x="1194249" y="0"/>
                </a:lnTo>
                <a:lnTo>
                  <a:pt x="1194249" y="395188"/>
                </a:lnTo>
                <a:lnTo>
                  <a:pt x="0" y="3951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7" id="37"/>
          <p:cNvSpPr txBox="true"/>
          <p:nvPr/>
        </p:nvSpPr>
        <p:spPr>
          <a:xfrm rot="0">
            <a:off x="4257692" y="1050075"/>
            <a:ext cx="9290874" cy="1679050"/>
          </a:xfrm>
          <a:prstGeom prst="rect">
            <a:avLst/>
          </a:prstGeom>
        </p:spPr>
        <p:txBody>
          <a:bodyPr anchor="t" rtlCol="false" tIns="0" lIns="0" bIns="0" rIns="0">
            <a:spAutoFit/>
          </a:bodyPr>
          <a:lstStyle/>
          <a:p>
            <a:pPr algn="ctr">
              <a:lnSpc>
                <a:spcPts val="6418"/>
              </a:lnSpc>
            </a:pPr>
            <a:r>
              <a:rPr lang="en-US" b="true" sz="6418">
                <a:solidFill>
                  <a:srgbClr val="000000"/>
                </a:solidFill>
                <a:latin typeface="Inter Ultra-Bold"/>
                <a:ea typeface="Inter Ultra-Bold"/>
                <a:cs typeface="Inter Ultra-Bold"/>
                <a:sym typeface="Inter Ultra-Bold"/>
              </a:rPr>
              <a:t>ASPEK POSITIF GLOBALISASI</a:t>
            </a:r>
          </a:p>
        </p:txBody>
      </p:sp>
      <p:sp>
        <p:nvSpPr>
          <p:cNvPr name="TextBox 38" id="38"/>
          <p:cNvSpPr txBox="true"/>
          <p:nvPr/>
        </p:nvSpPr>
        <p:spPr>
          <a:xfrm rot="0">
            <a:off x="2452263" y="3809332"/>
            <a:ext cx="976914" cy="422787"/>
          </a:xfrm>
          <a:prstGeom prst="rect">
            <a:avLst/>
          </a:prstGeom>
        </p:spPr>
        <p:txBody>
          <a:bodyPr anchor="t" rtlCol="false" tIns="0" lIns="0" bIns="0" rIns="0">
            <a:spAutoFit/>
          </a:bodyPr>
          <a:lstStyle/>
          <a:p>
            <a:pPr algn="ctr">
              <a:lnSpc>
                <a:spcPts val="3145"/>
              </a:lnSpc>
            </a:pPr>
            <a:r>
              <a:rPr lang="en-US" b="true" sz="3145">
                <a:solidFill>
                  <a:srgbClr val="002C4F"/>
                </a:solidFill>
                <a:latin typeface="Inter Ultra-Bold"/>
                <a:ea typeface="Inter Ultra-Bold"/>
                <a:cs typeface="Inter Ultra-Bold"/>
                <a:sym typeface="Inter Ultra-Bold"/>
              </a:rPr>
              <a:t>01</a:t>
            </a:r>
          </a:p>
        </p:txBody>
      </p:sp>
      <p:sp>
        <p:nvSpPr>
          <p:cNvPr name="TextBox 39" id="39"/>
          <p:cNvSpPr txBox="true"/>
          <p:nvPr/>
        </p:nvSpPr>
        <p:spPr>
          <a:xfrm rot="0">
            <a:off x="9330805" y="3809332"/>
            <a:ext cx="976914" cy="422787"/>
          </a:xfrm>
          <a:prstGeom prst="rect">
            <a:avLst/>
          </a:prstGeom>
        </p:spPr>
        <p:txBody>
          <a:bodyPr anchor="t" rtlCol="false" tIns="0" lIns="0" bIns="0" rIns="0">
            <a:spAutoFit/>
          </a:bodyPr>
          <a:lstStyle/>
          <a:p>
            <a:pPr algn="ctr">
              <a:lnSpc>
                <a:spcPts val="3145"/>
              </a:lnSpc>
            </a:pPr>
            <a:r>
              <a:rPr lang="en-US" b="true" sz="3145">
                <a:solidFill>
                  <a:srgbClr val="FFFFFF"/>
                </a:solidFill>
                <a:latin typeface="Inter Ultra-Bold"/>
                <a:ea typeface="Inter Ultra-Bold"/>
                <a:cs typeface="Inter Ultra-Bold"/>
                <a:sym typeface="Inter Ultra-Bold"/>
              </a:rPr>
              <a:t>04</a:t>
            </a:r>
          </a:p>
        </p:txBody>
      </p:sp>
      <p:sp>
        <p:nvSpPr>
          <p:cNvPr name="TextBox 40" id="40"/>
          <p:cNvSpPr txBox="true"/>
          <p:nvPr/>
        </p:nvSpPr>
        <p:spPr>
          <a:xfrm rot="0">
            <a:off x="2461788" y="5293796"/>
            <a:ext cx="976914" cy="422787"/>
          </a:xfrm>
          <a:prstGeom prst="rect">
            <a:avLst/>
          </a:prstGeom>
        </p:spPr>
        <p:txBody>
          <a:bodyPr anchor="t" rtlCol="false" tIns="0" lIns="0" bIns="0" rIns="0">
            <a:spAutoFit/>
          </a:bodyPr>
          <a:lstStyle/>
          <a:p>
            <a:pPr algn="ctr">
              <a:lnSpc>
                <a:spcPts val="3145"/>
              </a:lnSpc>
            </a:pPr>
            <a:r>
              <a:rPr lang="en-US" b="true" sz="3145">
                <a:solidFill>
                  <a:srgbClr val="FFFFFF"/>
                </a:solidFill>
                <a:latin typeface="Inter Ultra-Bold"/>
                <a:ea typeface="Inter Ultra-Bold"/>
                <a:cs typeface="Inter Ultra-Bold"/>
                <a:sym typeface="Inter Ultra-Bold"/>
              </a:rPr>
              <a:t>02</a:t>
            </a:r>
          </a:p>
        </p:txBody>
      </p:sp>
      <p:sp>
        <p:nvSpPr>
          <p:cNvPr name="TextBox 41" id="41"/>
          <p:cNvSpPr txBox="true"/>
          <p:nvPr/>
        </p:nvSpPr>
        <p:spPr>
          <a:xfrm rot="0">
            <a:off x="9340330" y="5293796"/>
            <a:ext cx="976914" cy="422787"/>
          </a:xfrm>
          <a:prstGeom prst="rect">
            <a:avLst/>
          </a:prstGeom>
        </p:spPr>
        <p:txBody>
          <a:bodyPr anchor="t" rtlCol="false" tIns="0" lIns="0" bIns="0" rIns="0">
            <a:spAutoFit/>
          </a:bodyPr>
          <a:lstStyle/>
          <a:p>
            <a:pPr algn="ctr">
              <a:lnSpc>
                <a:spcPts val="3145"/>
              </a:lnSpc>
            </a:pPr>
            <a:r>
              <a:rPr lang="en-US" b="true" sz="3145">
                <a:solidFill>
                  <a:srgbClr val="002C4F"/>
                </a:solidFill>
                <a:latin typeface="Inter Ultra-Bold"/>
                <a:ea typeface="Inter Ultra-Bold"/>
                <a:cs typeface="Inter Ultra-Bold"/>
                <a:sym typeface="Inter Ultra-Bold"/>
              </a:rPr>
              <a:t>05</a:t>
            </a:r>
          </a:p>
        </p:txBody>
      </p:sp>
      <p:sp>
        <p:nvSpPr>
          <p:cNvPr name="TextBox 42" id="42"/>
          <p:cNvSpPr txBox="true"/>
          <p:nvPr/>
        </p:nvSpPr>
        <p:spPr>
          <a:xfrm rot="0">
            <a:off x="2461788" y="6792832"/>
            <a:ext cx="976914" cy="422787"/>
          </a:xfrm>
          <a:prstGeom prst="rect">
            <a:avLst/>
          </a:prstGeom>
        </p:spPr>
        <p:txBody>
          <a:bodyPr anchor="t" rtlCol="false" tIns="0" lIns="0" bIns="0" rIns="0">
            <a:spAutoFit/>
          </a:bodyPr>
          <a:lstStyle/>
          <a:p>
            <a:pPr algn="ctr">
              <a:lnSpc>
                <a:spcPts val="3145"/>
              </a:lnSpc>
            </a:pPr>
            <a:r>
              <a:rPr lang="en-US" b="true" sz="3145">
                <a:solidFill>
                  <a:srgbClr val="002C4F"/>
                </a:solidFill>
                <a:latin typeface="Inter Ultra-Bold"/>
                <a:ea typeface="Inter Ultra-Bold"/>
                <a:cs typeface="Inter Ultra-Bold"/>
                <a:sym typeface="Inter Ultra-Bold"/>
              </a:rPr>
              <a:t>03</a:t>
            </a:r>
          </a:p>
        </p:txBody>
      </p:sp>
      <p:sp>
        <p:nvSpPr>
          <p:cNvPr name="TextBox 43" id="43"/>
          <p:cNvSpPr txBox="true"/>
          <p:nvPr/>
        </p:nvSpPr>
        <p:spPr>
          <a:xfrm rot="0">
            <a:off x="3761389" y="3392075"/>
            <a:ext cx="4227641" cy="1384888"/>
          </a:xfrm>
          <a:prstGeom prst="rect">
            <a:avLst/>
          </a:prstGeom>
        </p:spPr>
        <p:txBody>
          <a:bodyPr anchor="t" rtlCol="false" tIns="0" lIns="0" bIns="0" rIns="0">
            <a:spAutoFit/>
          </a:bodyPr>
          <a:lstStyle/>
          <a:p>
            <a:pPr algn="l">
              <a:lnSpc>
                <a:spcPts val="2773"/>
              </a:lnSpc>
            </a:pPr>
            <a:r>
              <a:rPr lang="en-US" sz="2773" b="true">
                <a:solidFill>
                  <a:srgbClr val="000000"/>
                </a:solidFill>
                <a:latin typeface="Sukar Bold"/>
                <a:ea typeface="Sukar Bold"/>
                <a:cs typeface="Sukar Bold"/>
                <a:sym typeface="Sukar Bold"/>
              </a:rPr>
              <a:t>Kemajuan teknologi informasi dan komunikasi memudahkan masyarakat berineraksi</a:t>
            </a:r>
          </a:p>
        </p:txBody>
      </p:sp>
      <p:sp>
        <p:nvSpPr>
          <p:cNvPr name="TextBox 44" id="44"/>
          <p:cNvSpPr txBox="true"/>
          <p:nvPr/>
        </p:nvSpPr>
        <p:spPr>
          <a:xfrm rot="0">
            <a:off x="10578763" y="3662584"/>
            <a:ext cx="5939604" cy="706756"/>
          </a:xfrm>
          <a:prstGeom prst="rect">
            <a:avLst/>
          </a:prstGeom>
        </p:spPr>
        <p:txBody>
          <a:bodyPr anchor="t" rtlCol="false" tIns="0" lIns="0" bIns="0" rIns="0">
            <a:spAutoFit/>
          </a:bodyPr>
          <a:lstStyle/>
          <a:p>
            <a:pPr algn="l">
              <a:lnSpc>
                <a:spcPts val="2700"/>
              </a:lnSpc>
            </a:pPr>
            <a:r>
              <a:rPr lang="en-US" sz="2700" b="true">
                <a:solidFill>
                  <a:srgbClr val="000000"/>
                </a:solidFill>
                <a:latin typeface="Sukar Bold"/>
                <a:ea typeface="Sukar Bold"/>
                <a:cs typeface="Sukar Bold"/>
                <a:sym typeface="Sukar Bold"/>
              </a:rPr>
              <a:t>Kemajuan teknologi mengubah pola hidup yang serba cepat</a:t>
            </a:r>
          </a:p>
        </p:txBody>
      </p:sp>
      <p:sp>
        <p:nvSpPr>
          <p:cNvPr name="TextBox 45" id="45"/>
          <p:cNvSpPr txBox="true"/>
          <p:nvPr/>
        </p:nvSpPr>
        <p:spPr>
          <a:xfrm rot="0">
            <a:off x="3761389" y="5044118"/>
            <a:ext cx="5141740" cy="1392556"/>
          </a:xfrm>
          <a:prstGeom prst="rect">
            <a:avLst/>
          </a:prstGeom>
        </p:spPr>
        <p:txBody>
          <a:bodyPr anchor="t" rtlCol="false" tIns="0" lIns="0" bIns="0" rIns="0">
            <a:spAutoFit/>
          </a:bodyPr>
          <a:lstStyle/>
          <a:p>
            <a:pPr algn="l">
              <a:lnSpc>
                <a:spcPts val="2700"/>
              </a:lnSpc>
            </a:pPr>
            <a:r>
              <a:rPr lang="en-US" sz="2700" b="true">
                <a:solidFill>
                  <a:srgbClr val="000000"/>
                </a:solidFill>
                <a:latin typeface="Sukar Bold"/>
                <a:ea typeface="Sukar Bold"/>
                <a:cs typeface="Sukar Bold"/>
                <a:sym typeface="Sukar Bold"/>
              </a:rPr>
              <a:t>kemajuan teknologi komunikasi dan informasi mempercepat manusia untuk terhubung dengan manusia lain</a:t>
            </a:r>
          </a:p>
        </p:txBody>
      </p:sp>
      <p:sp>
        <p:nvSpPr>
          <p:cNvPr name="TextBox 46" id="46"/>
          <p:cNvSpPr txBox="true"/>
          <p:nvPr/>
        </p:nvSpPr>
        <p:spPr>
          <a:xfrm rot="0">
            <a:off x="10641094" y="5044393"/>
            <a:ext cx="6618206" cy="1049656"/>
          </a:xfrm>
          <a:prstGeom prst="rect">
            <a:avLst/>
          </a:prstGeom>
        </p:spPr>
        <p:txBody>
          <a:bodyPr anchor="t" rtlCol="false" tIns="0" lIns="0" bIns="0" rIns="0">
            <a:spAutoFit/>
          </a:bodyPr>
          <a:lstStyle/>
          <a:p>
            <a:pPr algn="l">
              <a:lnSpc>
                <a:spcPts val="2700"/>
              </a:lnSpc>
            </a:pPr>
            <a:r>
              <a:rPr lang="en-US" sz="2700" b="true">
                <a:solidFill>
                  <a:srgbClr val="000000"/>
                </a:solidFill>
                <a:latin typeface="Sukar Bold"/>
                <a:ea typeface="Sukar Bold"/>
                <a:cs typeface="Sukar Bold"/>
                <a:sym typeface="Sukar Bold"/>
              </a:rPr>
              <a:t>Kemajuan teknologi membuat manusia dapat menemukan, mengolah,dan memanfaatkan sumber daya alam yan melimpah dengan baik</a:t>
            </a:r>
          </a:p>
        </p:txBody>
      </p:sp>
      <p:sp>
        <p:nvSpPr>
          <p:cNvPr name="TextBox 47" id="47"/>
          <p:cNvSpPr txBox="true"/>
          <p:nvPr/>
        </p:nvSpPr>
        <p:spPr>
          <a:xfrm rot="0">
            <a:off x="3761389" y="6703374"/>
            <a:ext cx="4712900" cy="1049656"/>
          </a:xfrm>
          <a:prstGeom prst="rect">
            <a:avLst/>
          </a:prstGeom>
        </p:spPr>
        <p:txBody>
          <a:bodyPr anchor="t" rtlCol="false" tIns="0" lIns="0" bIns="0" rIns="0">
            <a:spAutoFit/>
          </a:bodyPr>
          <a:lstStyle/>
          <a:p>
            <a:pPr algn="l">
              <a:lnSpc>
                <a:spcPts val="2700"/>
              </a:lnSpc>
            </a:pPr>
            <a:r>
              <a:rPr lang="en-US" sz="2700" b="true">
                <a:solidFill>
                  <a:srgbClr val="000000"/>
                </a:solidFill>
                <a:latin typeface="Sukar Bold"/>
                <a:ea typeface="Sukar Bold"/>
                <a:cs typeface="Sukar Bold"/>
                <a:sym typeface="Sukar Bold"/>
              </a:rPr>
              <a:t>kemajuan teknologi komunikasi, informasi, dan transportasi meningkatkan efisiensi</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2589027">
            <a:off x="-2309566" y="7883971"/>
            <a:ext cx="4947690" cy="3086100"/>
            <a:chOff x="0" y="0"/>
            <a:chExt cx="1303095" cy="812800"/>
          </a:xfrm>
        </p:grpSpPr>
        <p:sp>
          <p:nvSpPr>
            <p:cNvPr name="Freeform 3" id="3"/>
            <p:cNvSpPr/>
            <p:nvPr/>
          </p:nvSpPr>
          <p:spPr>
            <a:xfrm flipH="false" flipV="false" rot="0">
              <a:off x="0" y="0"/>
              <a:ext cx="1303095" cy="812800"/>
            </a:xfrm>
            <a:custGeom>
              <a:avLst/>
              <a:gdLst/>
              <a:ahLst/>
              <a:cxnLst/>
              <a:rect r="r" b="b" t="t" l="l"/>
              <a:pathLst>
                <a:path h="812800" w="1303095">
                  <a:moveTo>
                    <a:pt x="0" y="0"/>
                  </a:moveTo>
                  <a:lnTo>
                    <a:pt x="1303095" y="0"/>
                  </a:lnTo>
                  <a:lnTo>
                    <a:pt x="1303095" y="812800"/>
                  </a:lnTo>
                  <a:lnTo>
                    <a:pt x="0" y="812800"/>
                  </a:lnTo>
                  <a:close/>
                </a:path>
              </a:pathLst>
            </a:custGeom>
            <a:solidFill>
              <a:srgbClr val="002C4F"/>
            </a:solidFill>
          </p:spPr>
        </p:sp>
        <p:sp>
          <p:nvSpPr>
            <p:cNvPr name="TextBox 4" id="4"/>
            <p:cNvSpPr txBox="true"/>
            <p:nvPr/>
          </p:nvSpPr>
          <p:spPr>
            <a:xfrm>
              <a:off x="0" y="-38100"/>
              <a:ext cx="1303095"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6635906" y="9154707"/>
            <a:ext cx="14144497" cy="1186504"/>
            <a:chOff x="0" y="0"/>
            <a:chExt cx="1527407" cy="128126"/>
          </a:xfrm>
        </p:grpSpPr>
        <p:sp>
          <p:nvSpPr>
            <p:cNvPr name="Freeform 6" id="6"/>
            <p:cNvSpPr/>
            <p:nvPr/>
          </p:nvSpPr>
          <p:spPr>
            <a:xfrm flipH="false" flipV="false" rot="0">
              <a:off x="0" y="0"/>
              <a:ext cx="1527407" cy="128126"/>
            </a:xfrm>
            <a:custGeom>
              <a:avLst/>
              <a:gdLst/>
              <a:ahLst/>
              <a:cxnLst/>
              <a:rect r="r" b="b" t="t" l="l"/>
              <a:pathLst>
                <a:path h="128126" w="1527407">
                  <a:moveTo>
                    <a:pt x="1324207" y="0"/>
                  </a:moveTo>
                  <a:lnTo>
                    <a:pt x="0" y="0"/>
                  </a:lnTo>
                  <a:lnTo>
                    <a:pt x="203200" y="128126"/>
                  </a:lnTo>
                  <a:lnTo>
                    <a:pt x="1527407" y="128126"/>
                  </a:lnTo>
                  <a:lnTo>
                    <a:pt x="1324207" y="0"/>
                  </a:lnTo>
                  <a:close/>
                </a:path>
              </a:pathLst>
            </a:custGeom>
            <a:solidFill>
              <a:srgbClr val="F5AB0B"/>
            </a:solidFill>
          </p:spPr>
        </p:sp>
        <p:sp>
          <p:nvSpPr>
            <p:cNvPr name="TextBox 7" id="7"/>
            <p:cNvSpPr txBox="true"/>
            <p:nvPr/>
          </p:nvSpPr>
          <p:spPr>
            <a:xfrm>
              <a:off x="101600" y="-38100"/>
              <a:ext cx="1324207" cy="16622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1993391" y="9374487"/>
            <a:ext cx="10131768" cy="1522495"/>
            <a:chOff x="0" y="0"/>
            <a:chExt cx="852641" cy="128126"/>
          </a:xfrm>
        </p:grpSpPr>
        <p:sp>
          <p:nvSpPr>
            <p:cNvPr name="Freeform 9" id="9"/>
            <p:cNvSpPr/>
            <p:nvPr/>
          </p:nvSpPr>
          <p:spPr>
            <a:xfrm flipH="false" flipV="false" rot="0">
              <a:off x="0" y="0"/>
              <a:ext cx="852641" cy="128126"/>
            </a:xfrm>
            <a:custGeom>
              <a:avLst/>
              <a:gdLst/>
              <a:ahLst/>
              <a:cxnLst/>
              <a:rect r="r" b="b" t="t" l="l"/>
              <a:pathLst>
                <a:path h="128126" w="852641">
                  <a:moveTo>
                    <a:pt x="649441" y="0"/>
                  </a:moveTo>
                  <a:lnTo>
                    <a:pt x="0" y="0"/>
                  </a:lnTo>
                  <a:lnTo>
                    <a:pt x="203200" y="128126"/>
                  </a:lnTo>
                  <a:lnTo>
                    <a:pt x="852641" y="128126"/>
                  </a:lnTo>
                  <a:lnTo>
                    <a:pt x="649441" y="0"/>
                  </a:lnTo>
                  <a:close/>
                </a:path>
              </a:pathLst>
            </a:custGeom>
            <a:solidFill>
              <a:srgbClr val="F5AB0B"/>
            </a:solidFill>
          </p:spPr>
        </p:sp>
        <p:sp>
          <p:nvSpPr>
            <p:cNvPr name="TextBox 10" id="10"/>
            <p:cNvSpPr txBox="true"/>
            <p:nvPr/>
          </p:nvSpPr>
          <p:spPr>
            <a:xfrm>
              <a:off x="101600" y="-38100"/>
              <a:ext cx="649441" cy="166226"/>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6939656" y="9367336"/>
            <a:ext cx="5343123" cy="761247"/>
            <a:chOff x="0" y="0"/>
            <a:chExt cx="1219374" cy="173727"/>
          </a:xfrm>
        </p:grpSpPr>
        <p:sp>
          <p:nvSpPr>
            <p:cNvPr name="Freeform 12" id="12"/>
            <p:cNvSpPr/>
            <p:nvPr/>
          </p:nvSpPr>
          <p:spPr>
            <a:xfrm flipH="false" flipV="false" rot="0">
              <a:off x="0" y="0"/>
              <a:ext cx="1219374" cy="173727"/>
            </a:xfrm>
            <a:custGeom>
              <a:avLst/>
              <a:gdLst/>
              <a:ahLst/>
              <a:cxnLst/>
              <a:rect r="r" b="b" t="t" l="l"/>
              <a:pathLst>
                <a:path h="173727" w="1219374">
                  <a:moveTo>
                    <a:pt x="1016174" y="0"/>
                  </a:moveTo>
                  <a:lnTo>
                    <a:pt x="0" y="0"/>
                  </a:lnTo>
                  <a:lnTo>
                    <a:pt x="203200" y="173727"/>
                  </a:lnTo>
                  <a:lnTo>
                    <a:pt x="1219374" y="173727"/>
                  </a:lnTo>
                  <a:lnTo>
                    <a:pt x="1016174" y="0"/>
                  </a:lnTo>
                  <a:close/>
                </a:path>
              </a:pathLst>
            </a:custGeom>
            <a:solidFill>
              <a:srgbClr val="002C4F"/>
            </a:solidFill>
          </p:spPr>
        </p:sp>
        <p:sp>
          <p:nvSpPr>
            <p:cNvPr name="TextBox 13" id="13"/>
            <p:cNvSpPr txBox="true"/>
            <p:nvPr/>
          </p:nvSpPr>
          <p:spPr>
            <a:xfrm>
              <a:off x="101600" y="-38100"/>
              <a:ext cx="1016174" cy="211827"/>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6649855" y="9575641"/>
            <a:ext cx="14144497" cy="1340390"/>
            <a:chOff x="0" y="0"/>
            <a:chExt cx="1527407" cy="144743"/>
          </a:xfrm>
        </p:grpSpPr>
        <p:sp>
          <p:nvSpPr>
            <p:cNvPr name="Freeform 15" id="15"/>
            <p:cNvSpPr/>
            <p:nvPr/>
          </p:nvSpPr>
          <p:spPr>
            <a:xfrm flipH="false" flipV="false" rot="0">
              <a:off x="0" y="0"/>
              <a:ext cx="1527407" cy="144743"/>
            </a:xfrm>
            <a:custGeom>
              <a:avLst/>
              <a:gdLst/>
              <a:ahLst/>
              <a:cxnLst/>
              <a:rect r="r" b="b" t="t" l="l"/>
              <a:pathLst>
                <a:path h="144743" w="1527407">
                  <a:moveTo>
                    <a:pt x="1324207" y="0"/>
                  </a:moveTo>
                  <a:lnTo>
                    <a:pt x="0" y="0"/>
                  </a:lnTo>
                  <a:lnTo>
                    <a:pt x="203200" y="144743"/>
                  </a:lnTo>
                  <a:lnTo>
                    <a:pt x="1527407" y="144743"/>
                  </a:lnTo>
                  <a:lnTo>
                    <a:pt x="1324207" y="0"/>
                  </a:lnTo>
                  <a:close/>
                </a:path>
              </a:pathLst>
            </a:custGeom>
            <a:solidFill>
              <a:srgbClr val="002C4F"/>
            </a:solidFill>
          </p:spPr>
        </p:sp>
        <p:sp>
          <p:nvSpPr>
            <p:cNvPr name="TextBox 16" id="16"/>
            <p:cNvSpPr txBox="true"/>
            <p:nvPr/>
          </p:nvSpPr>
          <p:spPr>
            <a:xfrm>
              <a:off x="101600" y="-38100"/>
              <a:ext cx="1324207" cy="182843"/>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3366617" y="8947666"/>
            <a:ext cx="13622175" cy="853642"/>
            <a:chOff x="0" y="0"/>
            <a:chExt cx="3145382" cy="197107"/>
          </a:xfrm>
        </p:grpSpPr>
        <p:sp>
          <p:nvSpPr>
            <p:cNvPr name="Freeform 18" id="18"/>
            <p:cNvSpPr/>
            <p:nvPr/>
          </p:nvSpPr>
          <p:spPr>
            <a:xfrm flipH="false" flipV="false" rot="0">
              <a:off x="0" y="0"/>
              <a:ext cx="3145382" cy="197107"/>
            </a:xfrm>
            <a:custGeom>
              <a:avLst/>
              <a:gdLst/>
              <a:ahLst/>
              <a:cxnLst/>
              <a:rect r="r" b="b" t="t" l="l"/>
              <a:pathLst>
                <a:path h="197107" w="3145382">
                  <a:moveTo>
                    <a:pt x="2942182" y="0"/>
                  </a:moveTo>
                  <a:lnTo>
                    <a:pt x="0" y="0"/>
                  </a:lnTo>
                  <a:lnTo>
                    <a:pt x="203200" y="197107"/>
                  </a:lnTo>
                  <a:lnTo>
                    <a:pt x="3145382" y="197107"/>
                  </a:lnTo>
                  <a:lnTo>
                    <a:pt x="2942182" y="0"/>
                  </a:lnTo>
                  <a:close/>
                </a:path>
              </a:pathLst>
            </a:custGeom>
            <a:solidFill>
              <a:srgbClr val="000000">
                <a:alpha val="0"/>
              </a:srgbClr>
            </a:solidFill>
            <a:ln w="38100" cap="sq">
              <a:solidFill>
                <a:srgbClr val="002C4F"/>
              </a:solidFill>
              <a:prstDash val="solid"/>
              <a:miter/>
            </a:ln>
          </p:spPr>
        </p:sp>
        <p:sp>
          <p:nvSpPr>
            <p:cNvPr name="TextBox 19" id="19"/>
            <p:cNvSpPr txBox="true"/>
            <p:nvPr/>
          </p:nvSpPr>
          <p:spPr>
            <a:xfrm>
              <a:off x="101600" y="-38100"/>
              <a:ext cx="2942182" cy="235207"/>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2461788" y="3475118"/>
            <a:ext cx="976914" cy="976914"/>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B0B"/>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9340330" y="3475118"/>
            <a:ext cx="976914" cy="9769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F"/>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2461788" y="4996768"/>
            <a:ext cx="976914" cy="976914"/>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F"/>
            </a:solidFill>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9340330" y="4996768"/>
            <a:ext cx="976914" cy="976914"/>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B0B"/>
            </a:solidFill>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2" id="32"/>
          <p:cNvGrpSpPr/>
          <p:nvPr/>
        </p:nvGrpSpPr>
        <p:grpSpPr>
          <a:xfrm rot="0">
            <a:off x="2461788" y="6501198"/>
            <a:ext cx="976914" cy="976914"/>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B0B"/>
            </a:solidFill>
          </p:spPr>
        </p:sp>
        <p:sp>
          <p:nvSpPr>
            <p:cNvPr name="TextBox 34" id="3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35" id="35"/>
          <p:cNvSpPr/>
          <p:nvPr/>
        </p:nvSpPr>
        <p:spPr>
          <a:xfrm flipH="false" flipV="false" rot="0">
            <a:off x="15384134" y="1630093"/>
            <a:ext cx="1194249" cy="395188"/>
          </a:xfrm>
          <a:custGeom>
            <a:avLst/>
            <a:gdLst/>
            <a:ahLst/>
            <a:cxnLst/>
            <a:rect r="r" b="b" t="t" l="l"/>
            <a:pathLst>
              <a:path h="395188" w="1194249">
                <a:moveTo>
                  <a:pt x="0" y="0"/>
                </a:moveTo>
                <a:lnTo>
                  <a:pt x="1194249" y="0"/>
                </a:lnTo>
                <a:lnTo>
                  <a:pt x="1194249" y="395188"/>
                </a:lnTo>
                <a:lnTo>
                  <a:pt x="0" y="3951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6" id="36"/>
          <p:cNvSpPr/>
          <p:nvPr/>
        </p:nvSpPr>
        <p:spPr>
          <a:xfrm flipH="false" flipV="false" rot="0">
            <a:off x="1709617" y="1630093"/>
            <a:ext cx="1194249" cy="395188"/>
          </a:xfrm>
          <a:custGeom>
            <a:avLst/>
            <a:gdLst/>
            <a:ahLst/>
            <a:cxnLst/>
            <a:rect r="r" b="b" t="t" l="l"/>
            <a:pathLst>
              <a:path h="395188" w="1194249">
                <a:moveTo>
                  <a:pt x="0" y="0"/>
                </a:moveTo>
                <a:lnTo>
                  <a:pt x="1194249" y="0"/>
                </a:lnTo>
                <a:lnTo>
                  <a:pt x="1194249" y="395188"/>
                </a:lnTo>
                <a:lnTo>
                  <a:pt x="0" y="3951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7" id="37"/>
          <p:cNvSpPr txBox="true"/>
          <p:nvPr/>
        </p:nvSpPr>
        <p:spPr>
          <a:xfrm rot="0">
            <a:off x="4257692" y="1050075"/>
            <a:ext cx="9290874" cy="1679050"/>
          </a:xfrm>
          <a:prstGeom prst="rect">
            <a:avLst/>
          </a:prstGeom>
        </p:spPr>
        <p:txBody>
          <a:bodyPr anchor="t" rtlCol="false" tIns="0" lIns="0" bIns="0" rIns="0">
            <a:spAutoFit/>
          </a:bodyPr>
          <a:lstStyle/>
          <a:p>
            <a:pPr algn="ctr">
              <a:lnSpc>
                <a:spcPts val="6418"/>
              </a:lnSpc>
            </a:pPr>
            <a:r>
              <a:rPr lang="en-US" b="true" sz="6418">
                <a:solidFill>
                  <a:srgbClr val="000000"/>
                </a:solidFill>
                <a:latin typeface="Inter Ultra-Bold"/>
                <a:ea typeface="Inter Ultra-Bold"/>
                <a:cs typeface="Inter Ultra-Bold"/>
                <a:sym typeface="Inter Ultra-Bold"/>
              </a:rPr>
              <a:t>ASPEK NEGATIF  GLOBALISASI</a:t>
            </a:r>
          </a:p>
        </p:txBody>
      </p:sp>
      <p:sp>
        <p:nvSpPr>
          <p:cNvPr name="TextBox 38" id="38"/>
          <p:cNvSpPr txBox="true"/>
          <p:nvPr/>
        </p:nvSpPr>
        <p:spPr>
          <a:xfrm rot="0">
            <a:off x="2452263" y="3809332"/>
            <a:ext cx="976914" cy="422787"/>
          </a:xfrm>
          <a:prstGeom prst="rect">
            <a:avLst/>
          </a:prstGeom>
        </p:spPr>
        <p:txBody>
          <a:bodyPr anchor="t" rtlCol="false" tIns="0" lIns="0" bIns="0" rIns="0">
            <a:spAutoFit/>
          </a:bodyPr>
          <a:lstStyle/>
          <a:p>
            <a:pPr algn="ctr">
              <a:lnSpc>
                <a:spcPts val="3145"/>
              </a:lnSpc>
            </a:pPr>
            <a:r>
              <a:rPr lang="en-US" b="true" sz="3145">
                <a:solidFill>
                  <a:srgbClr val="002C4F"/>
                </a:solidFill>
                <a:latin typeface="Inter Ultra-Bold"/>
                <a:ea typeface="Inter Ultra-Bold"/>
                <a:cs typeface="Inter Ultra-Bold"/>
                <a:sym typeface="Inter Ultra-Bold"/>
              </a:rPr>
              <a:t>01</a:t>
            </a:r>
          </a:p>
        </p:txBody>
      </p:sp>
      <p:sp>
        <p:nvSpPr>
          <p:cNvPr name="TextBox 39" id="39"/>
          <p:cNvSpPr txBox="true"/>
          <p:nvPr/>
        </p:nvSpPr>
        <p:spPr>
          <a:xfrm rot="0">
            <a:off x="9330805" y="3809332"/>
            <a:ext cx="976914" cy="422787"/>
          </a:xfrm>
          <a:prstGeom prst="rect">
            <a:avLst/>
          </a:prstGeom>
        </p:spPr>
        <p:txBody>
          <a:bodyPr anchor="t" rtlCol="false" tIns="0" lIns="0" bIns="0" rIns="0">
            <a:spAutoFit/>
          </a:bodyPr>
          <a:lstStyle/>
          <a:p>
            <a:pPr algn="ctr">
              <a:lnSpc>
                <a:spcPts val="3145"/>
              </a:lnSpc>
            </a:pPr>
            <a:r>
              <a:rPr lang="en-US" b="true" sz="3145">
                <a:solidFill>
                  <a:srgbClr val="FFFFFF"/>
                </a:solidFill>
                <a:latin typeface="Inter Ultra-Bold"/>
                <a:ea typeface="Inter Ultra-Bold"/>
                <a:cs typeface="Inter Ultra-Bold"/>
                <a:sym typeface="Inter Ultra-Bold"/>
              </a:rPr>
              <a:t>04</a:t>
            </a:r>
          </a:p>
        </p:txBody>
      </p:sp>
      <p:sp>
        <p:nvSpPr>
          <p:cNvPr name="TextBox 40" id="40"/>
          <p:cNvSpPr txBox="true"/>
          <p:nvPr/>
        </p:nvSpPr>
        <p:spPr>
          <a:xfrm rot="0">
            <a:off x="2461788" y="5293796"/>
            <a:ext cx="976914" cy="422787"/>
          </a:xfrm>
          <a:prstGeom prst="rect">
            <a:avLst/>
          </a:prstGeom>
        </p:spPr>
        <p:txBody>
          <a:bodyPr anchor="t" rtlCol="false" tIns="0" lIns="0" bIns="0" rIns="0">
            <a:spAutoFit/>
          </a:bodyPr>
          <a:lstStyle/>
          <a:p>
            <a:pPr algn="ctr">
              <a:lnSpc>
                <a:spcPts val="3145"/>
              </a:lnSpc>
            </a:pPr>
            <a:r>
              <a:rPr lang="en-US" b="true" sz="3145">
                <a:solidFill>
                  <a:srgbClr val="FFFFFF"/>
                </a:solidFill>
                <a:latin typeface="Inter Ultra-Bold"/>
                <a:ea typeface="Inter Ultra-Bold"/>
                <a:cs typeface="Inter Ultra-Bold"/>
                <a:sym typeface="Inter Ultra-Bold"/>
              </a:rPr>
              <a:t>02</a:t>
            </a:r>
          </a:p>
        </p:txBody>
      </p:sp>
      <p:sp>
        <p:nvSpPr>
          <p:cNvPr name="TextBox 41" id="41"/>
          <p:cNvSpPr txBox="true"/>
          <p:nvPr/>
        </p:nvSpPr>
        <p:spPr>
          <a:xfrm rot="0">
            <a:off x="9340330" y="5293796"/>
            <a:ext cx="976914" cy="422787"/>
          </a:xfrm>
          <a:prstGeom prst="rect">
            <a:avLst/>
          </a:prstGeom>
        </p:spPr>
        <p:txBody>
          <a:bodyPr anchor="t" rtlCol="false" tIns="0" lIns="0" bIns="0" rIns="0">
            <a:spAutoFit/>
          </a:bodyPr>
          <a:lstStyle/>
          <a:p>
            <a:pPr algn="ctr">
              <a:lnSpc>
                <a:spcPts val="3145"/>
              </a:lnSpc>
            </a:pPr>
            <a:r>
              <a:rPr lang="en-US" b="true" sz="3145">
                <a:solidFill>
                  <a:srgbClr val="002C4F"/>
                </a:solidFill>
                <a:latin typeface="Inter Ultra-Bold"/>
                <a:ea typeface="Inter Ultra-Bold"/>
                <a:cs typeface="Inter Ultra-Bold"/>
                <a:sym typeface="Inter Ultra-Bold"/>
              </a:rPr>
              <a:t>05</a:t>
            </a:r>
          </a:p>
        </p:txBody>
      </p:sp>
      <p:sp>
        <p:nvSpPr>
          <p:cNvPr name="TextBox 42" id="42"/>
          <p:cNvSpPr txBox="true"/>
          <p:nvPr/>
        </p:nvSpPr>
        <p:spPr>
          <a:xfrm rot="0">
            <a:off x="2461788" y="6792832"/>
            <a:ext cx="976914" cy="422787"/>
          </a:xfrm>
          <a:prstGeom prst="rect">
            <a:avLst/>
          </a:prstGeom>
        </p:spPr>
        <p:txBody>
          <a:bodyPr anchor="t" rtlCol="false" tIns="0" lIns="0" bIns="0" rIns="0">
            <a:spAutoFit/>
          </a:bodyPr>
          <a:lstStyle/>
          <a:p>
            <a:pPr algn="ctr">
              <a:lnSpc>
                <a:spcPts val="3145"/>
              </a:lnSpc>
            </a:pPr>
            <a:r>
              <a:rPr lang="en-US" b="true" sz="3145">
                <a:solidFill>
                  <a:srgbClr val="002C4F"/>
                </a:solidFill>
                <a:latin typeface="Inter Ultra-Bold"/>
                <a:ea typeface="Inter Ultra-Bold"/>
                <a:cs typeface="Inter Ultra-Bold"/>
                <a:sym typeface="Inter Ultra-Bold"/>
              </a:rPr>
              <a:t>03</a:t>
            </a:r>
          </a:p>
        </p:txBody>
      </p:sp>
      <p:sp>
        <p:nvSpPr>
          <p:cNvPr name="TextBox 43" id="43"/>
          <p:cNvSpPr txBox="true"/>
          <p:nvPr/>
        </p:nvSpPr>
        <p:spPr>
          <a:xfrm rot="0">
            <a:off x="3761389" y="3392075"/>
            <a:ext cx="4227641" cy="1041988"/>
          </a:xfrm>
          <a:prstGeom prst="rect">
            <a:avLst/>
          </a:prstGeom>
        </p:spPr>
        <p:txBody>
          <a:bodyPr anchor="t" rtlCol="false" tIns="0" lIns="0" bIns="0" rIns="0">
            <a:spAutoFit/>
          </a:bodyPr>
          <a:lstStyle/>
          <a:p>
            <a:pPr algn="l">
              <a:lnSpc>
                <a:spcPts val="2773"/>
              </a:lnSpc>
            </a:pPr>
            <a:r>
              <a:rPr lang="en-US" sz="2773" b="true">
                <a:solidFill>
                  <a:srgbClr val="000000"/>
                </a:solidFill>
                <a:latin typeface="Sukar Bold"/>
                <a:ea typeface="Sukar Bold"/>
                <a:cs typeface="Sukar Bold"/>
                <a:sym typeface="Sukar Bold"/>
              </a:rPr>
              <a:t>Masuknya budaya luar akan  menghilangkan nilai dan tradisi asli bangsa</a:t>
            </a:r>
          </a:p>
        </p:txBody>
      </p:sp>
      <p:sp>
        <p:nvSpPr>
          <p:cNvPr name="TextBox 44" id="44"/>
          <p:cNvSpPr txBox="true"/>
          <p:nvPr/>
        </p:nvSpPr>
        <p:spPr>
          <a:xfrm rot="0">
            <a:off x="10578763" y="3662584"/>
            <a:ext cx="5939604" cy="363856"/>
          </a:xfrm>
          <a:prstGeom prst="rect">
            <a:avLst/>
          </a:prstGeom>
        </p:spPr>
        <p:txBody>
          <a:bodyPr anchor="t" rtlCol="false" tIns="0" lIns="0" bIns="0" rIns="0">
            <a:spAutoFit/>
          </a:bodyPr>
          <a:lstStyle/>
          <a:p>
            <a:pPr algn="l">
              <a:lnSpc>
                <a:spcPts val="2700"/>
              </a:lnSpc>
            </a:pPr>
            <a:r>
              <a:rPr lang="en-US" sz="2700" b="true">
                <a:solidFill>
                  <a:srgbClr val="000000"/>
                </a:solidFill>
                <a:latin typeface="Sukar Bold"/>
                <a:ea typeface="Sukar Bold"/>
                <a:cs typeface="Sukar Bold"/>
                <a:sym typeface="Sukar Bold"/>
              </a:rPr>
              <a:t>Adanya dehumanisasi </a:t>
            </a:r>
          </a:p>
        </p:txBody>
      </p:sp>
      <p:sp>
        <p:nvSpPr>
          <p:cNvPr name="TextBox 45" id="45"/>
          <p:cNvSpPr txBox="true"/>
          <p:nvPr/>
        </p:nvSpPr>
        <p:spPr>
          <a:xfrm rot="0">
            <a:off x="3761389" y="5044118"/>
            <a:ext cx="5141740" cy="706756"/>
          </a:xfrm>
          <a:prstGeom prst="rect">
            <a:avLst/>
          </a:prstGeom>
        </p:spPr>
        <p:txBody>
          <a:bodyPr anchor="t" rtlCol="false" tIns="0" lIns="0" bIns="0" rIns="0">
            <a:spAutoFit/>
          </a:bodyPr>
          <a:lstStyle/>
          <a:p>
            <a:pPr algn="l">
              <a:lnSpc>
                <a:spcPts val="2700"/>
              </a:lnSpc>
            </a:pPr>
            <a:r>
              <a:rPr lang="en-US" sz="2700" b="true">
                <a:solidFill>
                  <a:srgbClr val="000000"/>
                </a:solidFill>
                <a:latin typeface="Sukar Bold"/>
                <a:ea typeface="Sukar Bold"/>
                <a:cs typeface="Sukar Bold"/>
                <a:sym typeface="Sukar Bold"/>
              </a:rPr>
              <a:t>Eksploitasi sumber daya alam makin besar</a:t>
            </a:r>
          </a:p>
        </p:txBody>
      </p:sp>
      <p:sp>
        <p:nvSpPr>
          <p:cNvPr name="TextBox 46" id="46"/>
          <p:cNvSpPr txBox="true"/>
          <p:nvPr/>
        </p:nvSpPr>
        <p:spPr>
          <a:xfrm rot="0">
            <a:off x="10641094" y="5044393"/>
            <a:ext cx="6618206" cy="1049656"/>
          </a:xfrm>
          <a:prstGeom prst="rect">
            <a:avLst/>
          </a:prstGeom>
        </p:spPr>
        <p:txBody>
          <a:bodyPr anchor="t" rtlCol="false" tIns="0" lIns="0" bIns="0" rIns="0">
            <a:spAutoFit/>
          </a:bodyPr>
          <a:lstStyle/>
          <a:p>
            <a:pPr algn="l">
              <a:lnSpc>
                <a:spcPts val="2700"/>
              </a:lnSpc>
            </a:pPr>
            <a:r>
              <a:rPr lang="en-US" sz="2700" b="true">
                <a:solidFill>
                  <a:srgbClr val="000000"/>
                </a:solidFill>
                <a:latin typeface="Sukar Bold"/>
                <a:ea typeface="Sukar Bold"/>
                <a:cs typeface="Sukar Bold"/>
                <a:sym typeface="Sukar Bold"/>
              </a:rPr>
              <a:t>Kemajuan teknologi membuat manusia dapat menemukan, mengolah,dan memanfaatkan sumber daya alam yan melimpah dengan baik</a:t>
            </a:r>
          </a:p>
        </p:txBody>
      </p:sp>
      <p:sp>
        <p:nvSpPr>
          <p:cNvPr name="TextBox 47" id="47"/>
          <p:cNvSpPr txBox="true"/>
          <p:nvPr/>
        </p:nvSpPr>
        <p:spPr>
          <a:xfrm rot="0">
            <a:off x="3761389" y="6703374"/>
            <a:ext cx="4712900" cy="1049656"/>
          </a:xfrm>
          <a:prstGeom prst="rect">
            <a:avLst/>
          </a:prstGeom>
        </p:spPr>
        <p:txBody>
          <a:bodyPr anchor="t" rtlCol="false" tIns="0" lIns="0" bIns="0" rIns="0">
            <a:spAutoFit/>
          </a:bodyPr>
          <a:lstStyle/>
          <a:p>
            <a:pPr algn="l">
              <a:lnSpc>
                <a:spcPts val="2700"/>
              </a:lnSpc>
            </a:pPr>
            <a:r>
              <a:rPr lang="en-US" sz="2700" b="true">
                <a:solidFill>
                  <a:srgbClr val="000000"/>
                </a:solidFill>
                <a:latin typeface="Sukar Bold"/>
                <a:ea typeface="Sukar Bold"/>
                <a:cs typeface="Sukar Bold"/>
                <a:sym typeface="Sukar Bold"/>
              </a:rPr>
              <a:t>Berkembangnya nilai konsumerisme dan individualisme, dan westernisasi</a:t>
            </a:r>
          </a:p>
        </p:txBody>
      </p:sp>
      <p:grpSp>
        <p:nvGrpSpPr>
          <p:cNvPr name="Group 48" id="48"/>
          <p:cNvGrpSpPr/>
          <p:nvPr/>
        </p:nvGrpSpPr>
        <p:grpSpPr>
          <a:xfrm rot="0">
            <a:off x="9340330" y="6609370"/>
            <a:ext cx="976914" cy="976914"/>
            <a:chOff x="0" y="0"/>
            <a:chExt cx="812800" cy="812800"/>
          </a:xfrm>
        </p:grpSpPr>
        <p:sp>
          <p:nvSpPr>
            <p:cNvPr name="Freeform 49" id="4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F"/>
            </a:solidFill>
          </p:spPr>
        </p:sp>
        <p:sp>
          <p:nvSpPr>
            <p:cNvPr name="TextBox 50" id="5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1" id="51"/>
          <p:cNvSpPr txBox="true"/>
          <p:nvPr/>
        </p:nvSpPr>
        <p:spPr>
          <a:xfrm rot="0">
            <a:off x="9340330" y="6915008"/>
            <a:ext cx="976914" cy="422787"/>
          </a:xfrm>
          <a:prstGeom prst="rect">
            <a:avLst/>
          </a:prstGeom>
        </p:spPr>
        <p:txBody>
          <a:bodyPr anchor="t" rtlCol="false" tIns="0" lIns="0" bIns="0" rIns="0">
            <a:spAutoFit/>
          </a:bodyPr>
          <a:lstStyle/>
          <a:p>
            <a:pPr algn="ctr">
              <a:lnSpc>
                <a:spcPts val="3145"/>
              </a:lnSpc>
            </a:pPr>
            <a:r>
              <a:rPr lang="en-US" b="true" sz="3145">
                <a:solidFill>
                  <a:srgbClr val="FFFFFF"/>
                </a:solidFill>
                <a:latin typeface="Inter Ultra-Bold"/>
                <a:ea typeface="Inter Ultra-Bold"/>
                <a:cs typeface="Inter Ultra-Bold"/>
                <a:sym typeface="Inter Ultra-Bold"/>
              </a:rPr>
              <a:t>06</a:t>
            </a:r>
          </a:p>
        </p:txBody>
      </p:sp>
      <p:sp>
        <p:nvSpPr>
          <p:cNvPr name="TextBox 52" id="52"/>
          <p:cNvSpPr txBox="true"/>
          <p:nvPr/>
        </p:nvSpPr>
        <p:spPr>
          <a:xfrm rot="0">
            <a:off x="10641094" y="6783307"/>
            <a:ext cx="6618206" cy="706756"/>
          </a:xfrm>
          <a:prstGeom prst="rect">
            <a:avLst/>
          </a:prstGeom>
        </p:spPr>
        <p:txBody>
          <a:bodyPr anchor="t" rtlCol="false" tIns="0" lIns="0" bIns="0" rIns="0">
            <a:spAutoFit/>
          </a:bodyPr>
          <a:lstStyle/>
          <a:p>
            <a:pPr algn="l">
              <a:lnSpc>
                <a:spcPts val="2700"/>
              </a:lnSpc>
            </a:pPr>
            <a:r>
              <a:rPr lang="en-US" sz="2700" b="true">
                <a:solidFill>
                  <a:srgbClr val="000000"/>
                </a:solidFill>
                <a:latin typeface="Sukar Bold"/>
                <a:ea typeface="Sukar Bold"/>
                <a:cs typeface="Sukar Bold"/>
                <a:sym typeface="Sukar Bold"/>
              </a:rPr>
              <a:t>Berubahnya kehidupan masyarkat dari agraris menjadi industri</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2589027">
            <a:off x="-2309566" y="7883971"/>
            <a:ext cx="4947690" cy="3086100"/>
            <a:chOff x="0" y="0"/>
            <a:chExt cx="1303095" cy="812800"/>
          </a:xfrm>
        </p:grpSpPr>
        <p:sp>
          <p:nvSpPr>
            <p:cNvPr name="Freeform 3" id="3"/>
            <p:cNvSpPr/>
            <p:nvPr/>
          </p:nvSpPr>
          <p:spPr>
            <a:xfrm flipH="false" flipV="false" rot="0">
              <a:off x="0" y="0"/>
              <a:ext cx="1303095" cy="812800"/>
            </a:xfrm>
            <a:custGeom>
              <a:avLst/>
              <a:gdLst/>
              <a:ahLst/>
              <a:cxnLst/>
              <a:rect r="r" b="b" t="t" l="l"/>
              <a:pathLst>
                <a:path h="812800" w="1303095">
                  <a:moveTo>
                    <a:pt x="0" y="0"/>
                  </a:moveTo>
                  <a:lnTo>
                    <a:pt x="1303095" y="0"/>
                  </a:lnTo>
                  <a:lnTo>
                    <a:pt x="1303095" y="812800"/>
                  </a:lnTo>
                  <a:lnTo>
                    <a:pt x="0" y="812800"/>
                  </a:lnTo>
                  <a:close/>
                </a:path>
              </a:pathLst>
            </a:custGeom>
            <a:solidFill>
              <a:srgbClr val="002C4F"/>
            </a:solidFill>
          </p:spPr>
        </p:sp>
        <p:sp>
          <p:nvSpPr>
            <p:cNvPr name="TextBox 4" id="4"/>
            <p:cNvSpPr txBox="true"/>
            <p:nvPr/>
          </p:nvSpPr>
          <p:spPr>
            <a:xfrm>
              <a:off x="0" y="-38100"/>
              <a:ext cx="1303095"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6635906" y="9154707"/>
            <a:ext cx="14144497" cy="1186504"/>
            <a:chOff x="0" y="0"/>
            <a:chExt cx="1527407" cy="128126"/>
          </a:xfrm>
        </p:grpSpPr>
        <p:sp>
          <p:nvSpPr>
            <p:cNvPr name="Freeform 6" id="6"/>
            <p:cNvSpPr/>
            <p:nvPr/>
          </p:nvSpPr>
          <p:spPr>
            <a:xfrm flipH="false" flipV="false" rot="0">
              <a:off x="0" y="0"/>
              <a:ext cx="1527407" cy="128126"/>
            </a:xfrm>
            <a:custGeom>
              <a:avLst/>
              <a:gdLst/>
              <a:ahLst/>
              <a:cxnLst/>
              <a:rect r="r" b="b" t="t" l="l"/>
              <a:pathLst>
                <a:path h="128126" w="1527407">
                  <a:moveTo>
                    <a:pt x="1324207" y="0"/>
                  </a:moveTo>
                  <a:lnTo>
                    <a:pt x="0" y="0"/>
                  </a:lnTo>
                  <a:lnTo>
                    <a:pt x="203200" y="128126"/>
                  </a:lnTo>
                  <a:lnTo>
                    <a:pt x="1527407" y="128126"/>
                  </a:lnTo>
                  <a:lnTo>
                    <a:pt x="1324207" y="0"/>
                  </a:lnTo>
                  <a:close/>
                </a:path>
              </a:pathLst>
            </a:custGeom>
            <a:solidFill>
              <a:srgbClr val="F5AB0B"/>
            </a:solidFill>
          </p:spPr>
        </p:sp>
        <p:sp>
          <p:nvSpPr>
            <p:cNvPr name="TextBox 7" id="7"/>
            <p:cNvSpPr txBox="true"/>
            <p:nvPr/>
          </p:nvSpPr>
          <p:spPr>
            <a:xfrm>
              <a:off x="101600" y="-38100"/>
              <a:ext cx="1324207" cy="16622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6649855" y="9575641"/>
            <a:ext cx="14144497" cy="1340390"/>
            <a:chOff x="0" y="0"/>
            <a:chExt cx="1527407" cy="144743"/>
          </a:xfrm>
        </p:grpSpPr>
        <p:sp>
          <p:nvSpPr>
            <p:cNvPr name="Freeform 9" id="9"/>
            <p:cNvSpPr/>
            <p:nvPr/>
          </p:nvSpPr>
          <p:spPr>
            <a:xfrm flipH="false" flipV="false" rot="0">
              <a:off x="0" y="0"/>
              <a:ext cx="1527407" cy="144743"/>
            </a:xfrm>
            <a:custGeom>
              <a:avLst/>
              <a:gdLst/>
              <a:ahLst/>
              <a:cxnLst/>
              <a:rect r="r" b="b" t="t" l="l"/>
              <a:pathLst>
                <a:path h="144743" w="1527407">
                  <a:moveTo>
                    <a:pt x="1324207" y="0"/>
                  </a:moveTo>
                  <a:lnTo>
                    <a:pt x="0" y="0"/>
                  </a:lnTo>
                  <a:lnTo>
                    <a:pt x="203200" y="144743"/>
                  </a:lnTo>
                  <a:lnTo>
                    <a:pt x="1527407" y="144743"/>
                  </a:lnTo>
                  <a:lnTo>
                    <a:pt x="1324207" y="0"/>
                  </a:lnTo>
                  <a:close/>
                </a:path>
              </a:pathLst>
            </a:custGeom>
            <a:solidFill>
              <a:srgbClr val="002C4F"/>
            </a:solidFill>
          </p:spPr>
        </p:sp>
        <p:sp>
          <p:nvSpPr>
            <p:cNvPr name="TextBox 10" id="10"/>
            <p:cNvSpPr txBox="true"/>
            <p:nvPr/>
          </p:nvSpPr>
          <p:spPr>
            <a:xfrm>
              <a:off x="101600" y="-38100"/>
              <a:ext cx="1324207" cy="182843"/>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3019556" y="3942299"/>
            <a:ext cx="5632035" cy="4374584"/>
            <a:chOff x="0" y="0"/>
            <a:chExt cx="1483334" cy="1152154"/>
          </a:xfrm>
        </p:grpSpPr>
        <p:sp>
          <p:nvSpPr>
            <p:cNvPr name="Freeform 12" id="12"/>
            <p:cNvSpPr/>
            <p:nvPr/>
          </p:nvSpPr>
          <p:spPr>
            <a:xfrm flipH="false" flipV="false" rot="0">
              <a:off x="0" y="0"/>
              <a:ext cx="1483334" cy="1152154"/>
            </a:xfrm>
            <a:custGeom>
              <a:avLst/>
              <a:gdLst/>
              <a:ahLst/>
              <a:cxnLst/>
              <a:rect r="r" b="b" t="t" l="l"/>
              <a:pathLst>
                <a:path h="1152154" w="1483334">
                  <a:moveTo>
                    <a:pt x="98973" y="0"/>
                  </a:moveTo>
                  <a:lnTo>
                    <a:pt x="1384362" y="0"/>
                  </a:lnTo>
                  <a:cubicBezTo>
                    <a:pt x="1439023" y="0"/>
                    <a:pt x="1483334" y="44312"/>
                    <a:pt x="1483334" y="98973"/>
                  </a:cubicBezTo>
                  <a:lnTo>
                    <a:pt x="1483334" y="1053181"/>
                  </a:lnTo>
                  <a:cubicBezTo>
                    <a:pt x="1483334" y="1107842"/>
                    <a:pt x="1439023" y="1152154"/>
                    <a:pt x="1384362" y="1152154"/>
                  </a:cubicBezTo>
                  <a:lnTo>
                    <a:pt x="98973" y="1152154"/>
                  </a:lnTo>
                  <a:cubicBezTo>
                    <a:pt x="44312" y="1152154"/>
                    <a:pt x="0" y="1107842"/>
                    <a:pt x="0" y="1053181"/>
                  </a:cubicBezTo>
                  <a:lnTo>
                    <a:pt x="0" y="98973"/>
                  </a:lnTo>
                  <a:cubicBezTo>
                    <a:pt x="0" y="44312"/>
                    <a:pt x="44312" y="0"/>
                    <a:pt x="98973" y="0"/>
                  </a:cubicBezTo>
                  <a:close/>
                </a:path>
              </a:pathLst>
            </a:custGeom>
            <a:solidFill>
              <a:srgbClr val="002C4F"/>
            </a:solidFill>
          </p:spPr>
        </p:sp>
        <p:sp>
          <p:nvSpPr>
            <p:cNvPr name="TextBox 13" id="13"/>
            <p:cNvSpPr txBox="true"/>
            <p:nvPr/>
          </p:nvSpPr>
          <p:spPr>
            <a:xfrm>
              <a:off x="0" y="-38100"/>
              <a:ext cx="1483334" cy="1190254"/>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9636409" y="3942299"/>
            <a:ext cx="5632035" cy="4374584"/>
            <a:chOff x="0" y="0"/>
            <a:chExt cx="1483334" cy="1152154"/>
          </a:xfrm>
        </p:grpSpPr>
        <p:sp>
          <p:nvSpPr>
            <p:cNvPr name="Freeform 15" id="15"/>
            <p:cNvSpPr/>
            <p:nvPr/>
          </p:nvSpPr>
          <p:spPr>
            <a:xfrm flipH="false" flipV="false" rot="0">
              <a:off x="0" y="0"/>
              <a:ext cx="1483334" cy="1152154"/>
            </a:xfrm>
            <a:custGeom>
              <a:avLst/>
              <a:gdLst/>
              <a:ahLst/>
              <a:cxnLst/>
              <a:rect r="r" b="b" t="t" l="l"/>
              <a:pathLst>
                <a:path h="1152154" w="1483334">
                  <a:moveTo>
                    <a:pt x="98973" y="0"/>
                  </a:moveTo>
                  <a:lnTo>
                    <a:pt x="1384362" y="0"/>
                  </a:lnTo>
                  <a:cubicBezTo>
                    <a:pt x="1439023" y="0"/>
                    <a:pt x="1483334" y="44312"/>
                    <a:pt x="1483334" y="98973"/>
                  </a:cubicBezTo>
                  <a:lnTo>
                    <a:pt x="1483334" y="1053181"/>
                  </a:lnTo>
                  <a:cubicBezTo>
                    <a:pt x="1483334" y="1107842"/>
                    <a:pt x="1439023" y="1152154"/>
                    <a:pt x="1384362" y="1152154"/>
                  </a:cubicBezTo>
                  <a:lnTo>
                    <a:pt x="98973" y="1152154"/>
                  </a:lnTo>
                  <a:cubicBezTo>
                    <a:pt x="44312" y="1152154"/>
                    <a:pt x="0" y="1107842"/>
                    <a:pt x="0" y="1053181"/>
                  </a:cubicBezTo>
                  <a:lnTo>
                    <a:pt x="0" y="98973"/>
                  </a:lnTo>
                  <a:cubicBezTo>
                    <a:pt x="0" y="44312"/>
                    <a:pt x="44312" y="0"/>
                    <a:pt x="98973" y="0"/>
                  </a:cubicBezTo>
                  <a:close/>
                </a:path>
              </a:pathLst>
            </a:custGeom>
            <a:solidFill>
              <a:srgbClr val="002C4F"/>
            </a:solidFill>
          </p:spPr>
        </p:sp>
        <p:sp>
          <p:nvSpPr>
            <p:cNvPr name="TextBox 16" id="16"/>
            <p:cNvSpPr txBox="true"/>
            <p:nvPr/>
          </p:nvSpPr>
          <p:spPr>
            <a:xfrm>
              <a:off x="0" y="-38100"/>
              <a:ext cx="1483334" cy="1190254"/>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4859087" y="5143500"/>
            <a:ext cx="1972181" cy="1972181"/>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B0B"/>
            </a:solidFill>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56733" y="5143500"/>
            <a:ext cx="1972181" cy="1972181"/>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B0B"/>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3" id="23"/>
          <p:cNvSpPr/>
          <p:nvPr/>
        </p:nvSpPr>
        <p:spPr>
          <a:xfrm flipH="false" flipV="false" rot="0">
            <a:off x="1796723" y="5658166"/>
            <a:ext cx="1127583" cy="1157035"/>
          </a:xfrm>
          <a:custGeom>
            <a:avLst/>
            <a:gdLst/>
            <a:ahLst/>
            <a:cxnLst/>
            <a:rect r="r" b="b" t="t" l="l"/>
            <a:pathLst>
              <a:path h="1157035" w="1127583">
                <a:moveTo>
                  <a:pt x="0" y="0"/>
                </a:moveTo>
                <a:lnTo>
                  <a:pt x="1127583" y="0"/>
                </a:lnTo>
                <a:lnTo>
                  <a:pt x="1127583" y="1157035"/>
                </a:lnTo>
                <a:lnTo>
                  <a:pt x="0" y="11570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4" id="24"/>
          <p:cNvSpPr/>
          <p:nvPr/>
        </p:nvSpPr>
        <p:spPr>
          <a:xfrm flipH="false" flipV="false" rot="0">
            <a:off x="15255244" y="5547030"/>
            <a:ext cx="989366" cy="1165121"/>
          </a:xfrm>
          <a:custGeom>
            <a:avLst/>
            <a:gdLst/>
            <a:ahLst/>
            <a:cxnLst/>
            <a:rect r="r" b="b" t="t" l="l"/>
            <a:pathLst>
              <a:path h="1165121" w="989366">
                <a:moveTo>
                  <a:pt x="0" y="0"/>
                </a:moveTo>
                <a:lnTo>
                  <a:pt x="989366" y="0"/>
                </a:lnTo>
                <a:lnTo>
                  <a:pt x="989366" y="1165121"/>
                </a:lnTo>
                <a:lnTo>
                  <a:pt x="0" y="116512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TextBox 25" id="25"/>
          <p:cNvSpPr txBox="true"/>
          <p:nvPr/>
        </p:nvSpPr>
        <p:spPr>
          <a:xfrm rot="0">
            <a:off x="3419606" y="1181100"/>
            <a:ext cx="11448788" cy="1923374"/>
          </a:xfrm>
          <a:prstGeom prst="rect">
            <a:avLst/>
          </a:prstGeom>
        </p:spPr>
        <p:txBody>
          <a:bodyPr anchor="t" rtlCol="false" tIns="0" lIns="0" bIns="0" rIns="0">
            <a:spAutoFit/>
          </a:bodyPr>
          <a:lstStyle/>
          <a:p>
            <a:pPr algn="ctr">
              <a:lnSpc>
                <a:spcPts val="7473"/>
              </a:lnSpc>
            </a:pPr>
            <a:r>
              <a:rPr lang="en-US" b="true" sz="7473">
                <a:solidFill>
                  <a:srgbClr val="000000"/>
                </a:solidFill>
                <a:latin typeface="Inter Ultra-Bold"/>
                <a:ea typeface="Inter Ultra-Bold"/>
                <a:cs typeface="Inter Ultra-Bold"/>
                <a:sym typeface="Inter Ultra-Bold"/>
              </a:rPr>
              <a:t>DAMPAK GLOBALISASI DI BIDANG EKONOMI</a:t>
            </a:r>
          </a:p>
        </p:txBody>
      </p:sp>
      <p:sp>
        <p:nvSpPr>
          <p:cNvPr name="TextBox 26" id="26"/>
          <p:cNvSpPr txBox="true"/>
          <p:nvPr/>
        </p:nvSpPr>
        <p:spPr>
          <a:xfrm rot="0">
            <a:off x="3756769" y="4613027"/>
            <a:ext cx="4367159" cy="2317921"/>
          </a:xfrm>
          <a:prstGeom prst="rect">
            <a:avLst/>
          </a:prstGeom>
        </p:spPr>
        <p:txBody>
          <a:bodyPr anchor="t" rtlCol="false" tIns="0" lIns="0" bIns="0" rIns="0">
            <a:spAutoFit/>
          </a:bodyPr>
          <a:lstStyle/>
          <a:p>
            <a:pPr algn="ctr">
              <a:lnSpc>
                <a:spcPts val="3033"/>
              </a:lnSpc>
            </a:pPr>
            <a:r>
              <a:rPr lang="en-US" sz="3033">
                <a:solidFill>
                  <a:srgbClr val="FFFFFF"/>
                </a:solidFill>
                <a:latin typeface="Sukar"/>
                <a:ea typeface="Sukar"/>
                <a:cs typeface="Sukar"/>
                <a:sym typeface="Sukar"/>
              </a:rPr>
              <a:t>Mampu memacu produktivitas dan inovasi para pelaku ekonomi agar produk yang dihasilkan mampu bersaing dengan produk lain.</a:t>
            </a:r>
          </a:p>
        </p:txBody>
      </p:sp>
      <p:sp>
        <p:nvSpPr>
          <p:cNvPr name="TextBox 27" id="27"/>
          <p:cNvSpPr txBox="true"/>
          <p:nvPr/>
        </p:nvSpPr>
        <p:spPr>
          <a:xfrm rot="0">
            <a:off x="10143480" y="4613027"/>
            <a:ext cx="4465492" cy="3462168"/>
          </a:xfrm>
          <a:prstGeom prst="rect">
            <a:avLst/>
          </a:prstGeom>
        </p:spPr>
        <p:txBody>
          <a:bodyPr anchor="t" rtlCol="false" tIns="0" lIns="0" bIns="0" rIns="0">
            <a:spAutoFit/>
          </a:bodyPr>
          <a:lstStyle/>
          <a:p>
            <a:pPr algn="ctr">
              <a:lnSpc>
                <a:spcPts val="3033"/>
              </a:lnSpc>
            </a:pPr>
            <a:r>
              <a:rPr lang="en-US" sz="3033">
                <a:solidFill>
                  <a:srgbClr val="FFFFFF"/>
                </a:solidFill>
                <a:latin typeface="Sukar"/>
                <a:ea typeface="Sukar"/>
                <a:cs typeface="Sukar"/>
                <a:sym typeface="Sukar"/>
              </a:rPr>
              <a:t>Mampu menimbulkan sifat konsumerisme dikalangan generasi muda sehingga tidakmampu memenuhi tuntutan zaman karena sudah erbiasa menerima teknologi dan hanya mampu membeli tanpa membuatnya.</a:t>
            </a:r>
          </a:p>
        </p:txBody>
      </p:sp>
      <p:sp>
        <p:nvSpPr>
          <p:cNvPr name="Freeform 28" id="28"/>
          <p:cNvSpPr/>
          <p:nvPr/>
        </p:nvSpPr>
        <p:spPr>
          <a:xfrm flipH="false" flipV="false" rot="0">
            <a:off x="15102964" y="1501987"/>
            <a:ext cx="976801" cy="976801"/>
          </a:xfrm>
          <a:custGeom>
            <a:avLst/>
            <a:gdLst/>
            <a:ahLst/>
            <a:cxnLst/>
            <a:rect r="r" b="b" t="t" l="l"/>
            <a:pathLst>
              <a:path h="976801" w="976801">
                <a:moveTo>
                  <a:pt x="0" y="0"/>
                </a:moveTo>
                <a:lnTo>
                  <a:pt x="976801" y="0"/>
                </a:lnTo>
                <a:lnTo>
                  <a:pt x="976801" y="976800"/>
                </a:lnTo>
                <a:lnTo>
                  <a:pt x="0" y="976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9" id="29"/>
          <p:cNvSpPr/>
          <p:nvPr/>
        </p:nvSpPr>
        <p:spPr>
          <a:xfrm flipH="false" flipV="false" rot="0">
            <a:off x="2208235" y="1654387"/>
            <a:ext cx="976801" cy="976801"/>
          </a:xfrm>
          <a:custGeom>
            <a:avLst/>
            <a:gdLst/>
            <a:ahLst/>
            <a:cxnLst/>
            <a:rect r="r" b="b" t="t" l="l"/>
            <a:pathLst>
              <a:path h="976801" w="976801">
                <a:moveTo>
                  <a:pt x="0" y="0"/>
                </a:moveTo>
                <a:lnTo>
                  <a:pt x="976801" y="0"/>
                </a:lnTo>
                <a:lnTo>
                  <a:pt x="976801" y="976800"/>
                </a:lnTo>
                <a:lnTo>
                  <a:pt x="0" y="976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0" id="30"/>
          <p:cNvSpPr txBox="true"/>
          <p:nvPr/>
        </p:nvSpPr>
        <p:spPr>
          <a:xfrm rot="0">
            <a:off x="4230805" y="3999449"/>
            <a:ext cx="3209538" cy="422787"/>
          </a:xfrm>
          <a:prstGeom prst="rect">
            <a:avLst/>
          </a:prstGeom>
        </p:spPr>
        <p:txBody>
          <a:bodyPr anchor="t" rtlCol="false" tIns="0" lIns="0" bIns="0" rIns="0">
            <a:spAutoFit/>
          </a:bodyPr>
          <a:lstStyle/>
          <a:p>
            <a:pPr algn="ctr">
              <a:lnSpc>
                <a:spcPts val="3145"/>
              </a:lnSpc>
            </a:pPr>
            <a:r>
              <a:rPr lang="en-US" b="true" sz="3145">
                <a:solidFill>
                  <a:srgbClr val="F5AB0B"/>
                </a:solidFill>
                <a:latin typeface="Inter Ultra-Bold"/>
                <a:ea typeface="Inter Ultra-Bold"/>
                <a:cs typeface="Inter Ultra-Bold"/>
                <a:sym typeface="Inter Ultra-Bold"/>
              </a:rPr>
              <a:t>POSITIF</a:t>
            </a:r>
          </a:p>
        </p:txBody>
      </p:sp>
      <p:sp>
        <p:nvSpPr>
          <p:cNvPr name="TextBox 31" id="31"/>
          <p:cNvSpPr txBox="true"/>
          <p:nvPr/>
        </p:nvSpPr>
        <p:spPr>
          <a:xfrm rot="0">
            <a:off x="10847657" y="3999449"/>
            <a:ext cx="3209538" cy="422787"/>
          </a:xfrm>
          <a:prstGeom prst="rect">
            <a:avLst/>
          </a:prstGeom>
        </p:spPr>
        <p:txBody>
          <a:bodyPr anchor="t" rtlCol="false" tIns="0" lIns="0" bIns="0" rIns="0">
            <a:spAutoFit/>
          </a:bodyPr>
          <a:lstStyle/>
          <a:p>
            <a:pPr algn="ctr">
              <a:lnSpc>
                <a:spcPts val="3145"/>
              </a:lnSpc>
            </a:pPr>
            <a:r>
              <a:rPr lang="en-US" b="true" sz="3145">
                <a:solidFill>
                  <a:srgbClr val="F5AB0B"/>
                </a:solidFill>
                <a:latin typeface="Inter Ultra-Bold"/>
                <a:ea typeface="Inter Ultra-Bold"/>
                <a:cs typeface="Inter Ultra-Bold"/>
                <a:sym typeface="Inter Ultra-Bold"/>
              </a:rPr>
              <a:t>NEGATIF</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2589027">
            <a:off x="-2309566" y="7883971"/>
            <a:ext cx="4947690" cy="3086100"/>
            <a:chOff x="0" y="0"/>
            <a:chExt cx="1303095" cy="812800"/>
          </a:xfrm>
        </p:grpSpPr>
        <p:sp>
          <p:nvSpPr>
            <p:cNvPr name="Freeform 3" id="3"/>
            <p:cNvSpPr/>
            <p:nvPr/>
          </p:nvSpPr>
          <p:spPr>
            <a:xfrm flipH="false" flipV="false" rot="0">
              <a:off x="0" y="0"/>
              <a:ext cx="1303095" cy="812800"/>
            </a:xfrm>
            <a:custGeom>
              <a:avLst/>
              <a:gdLst/>
              <a:ahLst/>
              <a:cxnLst/>
              <a:rect r="r" b="b" t="t" l="l"/>
              <a:pathLst>
                <a:path h="812800" w="1303095">
                  <a:moveTo>
                    <a:pt x="0" y="0"/>
                  </a:moveTo>
                  <a:lnTo>
                    <a:pt x="1303095" y="0"/>
                  </a:lnTo>
                  <a:lnTo>
                    <a:pt x="1303095" y="812800"/>
                  </a:lnTo>
                  <a:lnTo>
                    <a:pt x="0" y="812800"/>
                  </a:lnTo>
                  <a:close/>
                </a:path>
              </a:pathLst>
            </a:custGeom>
            <a:solidFill>
              <a:srgbClr val="002C4F"/>
            </a:solidFill>
          </p:spPr>
        </p:sp>
        <p:sp>
          <p:nvSpPr>
            <p:cNvPr name="TextBox 4" id="4"/>
            <p:cNvSpPr txBox="true"/>
            <p:nvPr/>
          </p:nvSpPr>
          <p:spPr>
            <a:xfrm>
              <a:off x="0" y="-38100"/>
              <a:ext cx="1303095"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6635906" y="9154707"/>
            <a:ext cx="14144497" cy="1186504"/>
            <a:chOff x="0" y="0"/>
            <a:chExt cx="1527407" cy="128126"/>
          </a:xfrm>
        </p:grpSpPr>
        <p:sp>
          <p:nvSpPr>
            <p:cNvPr name="Freeform 6" id="6"/>
            <p:cNvSpPr/>
            <p:nvPr/>
          </p:nvSpPr>
          <p:spPr>
            <a:xfrm flipH="false" flipV="false" rot="0">
              <a:off x="0" y="0"/>
              <a:ext cx="1527407" cy="128126"/>
            </a:xfrm>
            <a:custGeom>
              <a:avLst/>
              <a:gdLst/>
              <a:ahLst/>
              <a:cxnLst/>
              <a:rect r="r" b="b" t="t" l="l"/>
              <a:pathLst>
                <a:path h="128126" w="1527407">
                  <a:moveTo>
                    <a:pt x="1324207" y="0"/>
                  </a:moveTo>
                  <a:lnTo>
                    <a:pt x="0" y="0"/>
                  </a:lnTo>
                  <a:lnTo>
                    <a:pt x="203200" y="128126"/>
                  </a:lnTo>
                  <a:lnTo>
                    <a:pt x="1527407" y="128126"/>
                  </a:lnTo>
                  <a:lnTo>
                    <a:pt x="1324207" y="0"/>
                  </a:lnTo>
                  <a:close/>
                </a:path>
              </a:pathLst>
            </a:custGeom>
            <a:solidFill>
              <a:srgbClr val="F5AB0B"/>
            </a:solidFill>
          </p:spPr>
        </p:sp>
        <p:sp>
          <p:nvSpPr>
            <p:cNvPr name="TextBox 7" id="7"/>
            <p:cNvSpPr txBox="true"/>
            <p:nvPr/>
          </p:nvSpPr>
          <p:spPr>
            <a:xfrm>
              <a:off x="101600" y="-38100"/>
              <a:ext cx="1324207" cy="16622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6649855" y="9575641"/>
            <a:ext cx="14144497" cy="1340390"/>
            <a:chOff x="0" y="0"/>
            <a:chExt cx="1527407" cy="144743"/>
          </a:xfrm>
        </p:grpSpPr>
        <p:sp>
          <p:nvSpPr>
            <p:cNvPr name="Freeform 9" id="9"/>
            <p:cNvSpPr/>
            <p:nvPr/>
          </p:nvSpPr>
          <p:spPr>
            <a:xfrm flipH="false" flipV="false" rot="0">
              <a:off x="0" y="0"/>
              <a:ext cx="1527407" cy="144743"/>
            </a:xfrm>
            <a:custGeom>
              <a:avLst/>
              <a:gdLst/>
              <a:ahLst/>
              <a:cxnLst/>
              <a:rect r="r" b="b" t="t" l="l"/>
              <a:pathLst>
                <a:path h="144743" w="1527407">
                  <a:moveTo>
                    <a:pt x="1324207" y="0"/>
                  </a:moveTo>
                  <a:lnTo>
                    <a:pt x="0" y="0"/>
                  </a:lnTo>
                  <a:lnTo>
                    <a:pt x="203200" y="144743"/>
                  </a:lnTo>
                  <a:lnTo>
                    <a:pt x="1527407" y="144743"/>
                  </a:lnTo>
                  <a:lnTo>
                    <a:pt x="1324207" y="0"/>
                  </a:lnTo>
                  <a:close/>
                </a:path>
              </a:pathLst>
            </a:custGeom>
            <a:solidFill>
              <a:srgbClr val="002C4F"/>
            </a:solidFill>
          </p:spPr>
        </p:sp>
        <p:sp>
          <p:nvSpPr>
            <p:cNvPr name="TextBox 10" id="10"/>
            <p:cNvSpPr txBox="true"/>
            <p:nvPr/>
          </p:nvSpPr>
          <p:spPr>
            <a:xfrm>
              <a:off x="101600" y="-38100"/>
              <a:ext cx="1324207" cy="182843"/>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3019556" y="3942299"/>
            <a:ext cx="5632035" cy="4374584"/>
            <a:chOff x="0" y="0"/>
            <a:chExt cx="1483334" cy="1152154"/>
          </a:xfrm>
        </p:grpSpPr>
        <p:sp>
          <p:nvSpPr>
            <p:cNvPr name="Freeform 12" id="12"/>
            <p:cNvSpPr/>
            <p:nvPr/>
          </p:nvSpPr>
          <p:spPr>
            <a:xfrm flipH="false" flipV="false" rot="0">
              <a:off x="0" y="0"/>
              <a:ext cx="1483334" cy="1152154"/>
            </a:xfrm>
            <a:custGeom>
              <a:avLst/>
              <a:gdLst/>
              <a:ahLst/>
              <a:cxnLst/>
              <a:rect r="r" b="b" t="t" l="l"/>
              <a:pathLst>
                <a:path h="1152154" w="1483334">
                  <a:moveTo>
                    <a:pt x="98973" y="0"/>
                  </a:moveTo>
                  <a:lnTo>
                    <a:pt x="1384362" y="0"/>
                  </a:lnTo>
                  <a:cubicBezTo>
                    <a:pt x="1439023" y="0"/>
                    <a:pt x="1483334" y="44312"/>
                    <a:pt x="1483334" y="98973"/>
                  </a:cubicBezTo>
                  <a:lnTo>
                    <a:pt x="1483334" y="1053181"/>
                  </a:lnTo>
                  <a:cubicBezTo>
                    <a:pt x="1483334" y="1107842"/>
                    <a:pt x="1439023" y="1152154"/>
                    <a:pt x="1384362" y="1152154"/>
                  </a:cubicBezTo>
                  <a:lnTo>
                    <a:pt x="98973" y="1152154"/>
                  </a:lnTo>
                  <a:cubicBezTo>
                    <a:pt x="44312" y="1152154"/>
                    <a:pt x="0" y="1107842"/>
                    <a:pt x="0" y="1053181"/>
                  </a:cubicBezTo>
                  <a:lnTo>
                    <a:pt x="0" y="98973"/>
                  </a:lnTo>
                  <a:cubicBezTo>
                    <a:pt x="0" y="44312"/>
                    <a:pt x="44312" y="0"/>
                    <a:pt x="98973" y="0"/>
                  </a:cubicBezTo>
                  <a:close/>
                </a:path>
              </a:pathLst>
            </a:custGeom>
            <a:solidFill>
              <a:srgbClr val="002C4F"/>
            </a:solidFill>
          </p:spPr>
        </p:sp>
        <p:sp>
          <p:nvSpPr>
            <p:cNvPr name="TextBox 13" id="13"/>
            <p:cNvSpPr txBox="true"/>
            <p:nvPr/>
          </p:nvSpPr>
          <p:spPr>
            <a:xfrm>
              <a:off x="0" y="-38100"/>
              <a:ext cx="1483334" cy="1190254"/>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9636409" y="3942299"/>
            <a:ext cx="5632035" cy="4374584"/>
            <a:chOff x="0" y="0"/>
            <a:chExt cx="1483334" cy="1152154"/>
          </a:xfrm>
        </p:grpSpPr>
        <p:sp>
          <p:nvSpPr>
            <p:cNvPr name="Freeform 15" id="15"/>
            <p:cNvSpPr/>
            <p:nvPr/>
          </p:nvSpPr>
          <p:spPr>
            <a:xfrm flipH="false" flipV="false" rot="0">
              <a:off x="0" y="0"/>
              <a:ext cx="1483334" cy="1152154"/>
            </a:xfrm>
            <a:custGeom>
              <a:avLst/>
              <a:gdLst/>
              <a:ahLst/>
              <a:cxnLst/>
              <a:rect r="r" b="b" t="t" l="l"/>
              <a:pathLst>
                <a:path h="1152154" w="1483334">
                  <a:moveTo>
                    <a:pt x="98973" y="0"/>
                  </a:moveTo>
                  <a:lnTo>
                    <a:pt x="1384362" y="0"/>
                  </a:lnTo>
                  <a:cubicBezTo>
                    <a:pt x="1439023" y="0"/>
                    <a:pt x="1483334" y="44312"/>
                    <a:pt x="1483334" y="98973"/>
                  </a:cubicBezTo>
                  <a:lnTo>
                    <a:pt x="1483334" y="1053181"/>
                  </a:lnTo>
                  <a:cubicBezTo>
                    <a:pt x="1483334" y="1107842"/>
                    <a:pt x="1439023" y="1152154"/>
                    <a:pt x="1384362" y="1152154"/>
                  </a:cubicBezTo>
                  <a:lnTo>
                    <a:pt x="98973" y="1152154"/>
                  </a:lnTo>
                  <a:cubicBezTo>
                    <a:pt x="44312" y="1152154"/>
                    <a:pt x="0" y="1107842"/>
                    <a:pt x="0" y="1053181"/>
                  </a:cubicBezTo>
                  <a:lnTo>
                    <a:pt x="0" y="98973"/>
                  </a:lnTo>
                  <a:cubicBezTo>
                    <a:pt x="0" y="44312"/>
                    <a:pt x="44312" y="0"/>
                    <a:pt x="98973" y="0"/>
                  </a:cubicBezTo>
                  <a:close/>
                </a:path>
              </a:pathLst>
            </a:custGeom>
            <a:solidFill>
              <a:srgbClr val="002C4F"/>
            </a:solidFill>
          </p:spPr>
        </p:sp>
        <p:sp>
          <p:nvSpPr>
            <p:cNvPr name="TextBox 16" id="16"/>
            <p:cNvSpPr txBox="true"/>
            <p:nvPr/>
          </p:nvSpPr>
          <p:spPr>
            <a:xfrm>
              <a:off x="0" y="-38100"/>
              <a:ext cx="1483334" cy="1190254"/>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4859087" y="5143500"/>
            <a:ext cx="1972181" cy="1972181"/>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B0B"/>
            </a:solidFill>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56733" y="5143500"/>
            <a:ext cx="1972181" cy="1972181"/>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B0B"/>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3" id="23"/>
          <p:cNvSpPr/>
          <p:nvPr/>
        </p:nvSpPr>
        <p:spPr>
          <a:xfrm flipH="false" flipV="false" rot="0">
            <a:off x="1796723" y="5658166"/>
            <a:ext cx="1127583" cy="1157035"/>
          </a:xfrm>
          <a:custGeom>
            <a:avLst/>
            <a:gdLst/>
            <a:ahLst/>
            <a:cxnLst/>
            <a:rect r="r" b="b" t="t" l="l"/>
            <a:pathLst>
              <a:path h="1157035" w="1127583">
                <a:moveTo>
                  <a:pt x="0" y="0"/>
                </a:moveTo>
                <a:lnTo>
                  <a:pt x="1127583" y="0"/>
                </a:lnTo>
                <a:lnTo>
                  <a:pt x="1127583" y="1157035"/>
                </a:lnTo>
                <a:lnTo>
                  <a:pt x="0" y="11570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4" id="24"/>
          <p:cNvSpPr/>
          <p:nvPr/>
        </p:nvSpPr>
        <p:spPr>
          <a:xfrm flipH="false" flipV="false" rot="0">
            <a:off x="15255244" y="5547030"/>
            <a:ext cx="989366" cy="1165121"/>
          </a:xfrm>
          <a:custGeom>
            <a:avLst/>
            <a:gdLst/>
            <a:ahLst/>
            <a:cxnLst/>
            <a:rect r="r" b="b" t="t" l="l"/>
            <a:pathLst>
              <a:path h="1165121" w="989366">
                <a:moveTo>
                  <a:pt x="0" y="0"/>
                </a:moveTo>
                <a:lnTo>
                  <a:pt x="989366" y="0"/>
                </a:lnTo>
                <a:lnTo>
                  <a:pt x="989366" y="1165121"/>
                </a:lnTo>
                <a:lnTo>
                  <a:pt x="0" y="116512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TextBox 25" id="25"/>
          <p:cNvSpPr txBox="true"/>
          <p:nvPr/>
        </p:nvSpPr>
        <p:spPr>
          <a:xfrm rot="0">
            <a:off x="3419606" y="1181100"/>
            <a:ext cx="11448788" cy="2866349"/>
          </a:xfrm>
          <a:prstGeom prst="rect">
            <a:avLst/>
          </a:prstGeom>
        </p:spPr>
        <p:txBody>
          <a:bodyPr anchor="t" rtlCol="false" tIns="0" lIns="0" bIns="0" rIns="0">
            <a:spAutoFit/>
          </a:bodyPr>
          <a:lstStyle/>
          <a:p>
            <a:pPr algn="ctr">
              <a:lnSpc>
                <a:spcPts val="7473"/>
              </a:lnSpc>
            </a:pPr>
            <a:r>
              <a:rPr lang="en-US" b="true" sz="7473">
                <a:solidFill>
                  <a:srgbClr val="000000"/>
                </a:solidFill>
                <a:latin typeface="Inter Ultra-Bold"/>
                <a:ea typeface="Inter Ultra-Bold"/>
                <a:cs typeface="Inter Ultra-Bold"/>
                <a:sym typeface="Inter Ultra-Bold"/>
              </a:rPr>
              <a:t>DAMPAK GLOBALISASI DI BIDANG SOSIAL BUDAYA</a:t>
            </a:r>
          </a:p>
        </p:txBody>
      </p:sp>
      <p:sp>
        <p:nvSpPr>
          <p:cNvPr name="TextBox 26" id="26"/>
          <p:cNvSpPr txBox="true"/>
          <p:nvPr/>
        </p:nvSpPr>
        <p:spPr>
          <a:xfrm rot="0">
            <a:off x="3756769" y="4613027"/>
            <a:ext cx="4367159" cy="2699337"/>
          </a:xfrm>
          <a:prstGeom prst="rect">
            <a:avLst/>
          </a:prstGeom>
        </p:spPr>
        <p:txBody>
          <a:bodyPr anchor="t" rtlCol="false" tIns="0" lIns="0" bIns="0" rIns="0">
            <a:spAutoFit/>
          </a:bodyPr>
          <a:lstStyle/>
          <a:p>
            <a:pPr algn="ctr">
              <a:lnSpc>
                <a:spcPts val="3033"/>
              </a:lnSpc>
            </a:pPr>
            <a:r>
              <a:rPr lang="en-US" sz="3033">
                <a:solidFill>
                  <a:srgbClr val="FFFFFF"/>
                </a:solidFill>
                <a:latin typeface="Sukar"/>
                <a:ea typeface="Sukar"/>
                <a:cs typeface="Sukar"/>
                <a:sym typeface="Sukar"/>
              </a:rPr>
              <a:t>Para generasi muda mampu mendapatkan sarana yang memungkinkan mereka memperoleh informasi dan berhubungan dengan lebih efisien dengan jangkauan yang lebih luas.</a:t>
            </a:r>
          </a:p>
        </p:txBody>
      </p:sp>
      <p:sp>
        <p:nvSpPr>
          <p:cNvPr name="TextBox 27" id="27"/>
          <p:cNvSpPr txBox="true"/>
          <p:nvPr/>
        </p:nvSpPr>
        <p:spPr>
          <a:xfrm rot="0">
            <a:off x="10143480" y="4613027"/>
            <a:ext cx="4465492" cy="3462168"/>
          </a:xfrm>
          <a:prstGeom prst="rect">
            <a:avLst/>
          </a:prstGeom>
        </p:spPr>
        <p:txBody>
          <a:bodyPr anchor="t" rtlCol="false" tIns="0" lIns="0" bIns="0" rIns="0">
            <a:spAutoFit/>
          </a:bodyPr>
          <a:lstStyle/>
          <a:p>
            <a:pPr algn="ctr">
              <a:lnSpc>
                <a:spcPts val="3033"/>
              </a:lnSpc>
            </a:pPr>
            <a:r>
              <a:rPr lang="en-US" sz="3033">
                <a:solidFill>
                  <a:srgbClr val="FFFFFF"/>
                </a:solidFill>
                <a:latin typeface="Sukar"/>
                <a:ea typeface="Sukar"/>
                <a:cs typeface="Sukar"/>
                <a:sym typeface="Sukar"/>
              </a:rPr>
              <a:t>Generasi muda yang tidak siap akan adanya informasi dengan sumber daya yang rendah hanya akkan meniru hal yang tidak baik seperti bentuk kekerasan, tawuran, vandalisme, dan melunturnya nilai kearifan lokal.</a:t>
            </a:r>
          </a:p>
        </p:txBody>
      </p:sp>
      <p:sp>
        <p:nvSpPr>
          <p:cNvPr name="Freeform 28" id="28"/>
          <p:cNvSpPr/>
          <p:nvPr/>
        </p:nvSpPr>
        <p:spPr>
          <a:xfrm flipH="false" flipV="false" rot="0">
            <a:off x="15102964" y="1501987"/>
            <a:ext cx="976801" cy="976801"/>
          </a:xfrm>
          <a:custGeom>
            <a:avLst/>
            <a:gdLst/>
            <a:ahLst/>
            <a:cxnLst/>
            <a:rect r="r" b="b" t="t" l="l"/>
            <a:pathLst>
              <a:path h="976801" w="976801">
                <a:moveTo>
                  <a:pt x="0" y="0"/>
                </a:moveTo>
                <a:lnTo>
                  <a:pt x="976801" y="0"/>
                </a:lnTo>
                <a:lnTo>
                  <a:pt x="976801" y="976800"/>
                </a:lnTo>
                <a:lnTo>
                  <a:pt x="0" y="976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9" id="29"/>
          <p:cNvSpPr/>
          <p:nvPr/>
        </p:nvSpPr>
        <p:spPr>
          <a:xfrm flipH="false" flipV="false" rot="0">
            <a:off x="2208235" y="1654387"/>
            <a:ext cx="976801" cy="976801"/>
          </a:xfrm>
          <a:custGeom>
            <a:avLst/>
            <a:gdLst/>
            <a:ahLst/>
            <a:cxnLst/>
            <a:rect r="r" b="b" t="t" l="l"/>
            <a:pathLst>
              <a:path h="976801" w="976801">
                <a:moveTo>
                  <a:pt x="0" y="0"/>
                </a:moveTo>
                <a:lnTo>
                  <a:pt x="976801" y="0"/>
                </a:lnTo>
                <a:lnTo>
                  <a:pt x="976801" y="976800"/>
                </a:lnTo>
                <a:lnTo>
                  <a:pt x="0" y="976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0" id="30"/>
          <p:cNvSpPr txBox="true"/>
          <p:nvPr/>
        </p:nvSpPr>
        <p:spPr>
          <a:xfrm rot="0">
            <a:off x="4230805" y="3999449"/>
            <a:ext cx="3209538" cy="422787"/>
          </a:xfrm>
          <a:prstGeom prst="rect">
            <a:avLst/>
          </a:prstGeom>
        </p:spPr>
        <p:txBody>
          <a:bodyPr anchor="t" rtlCol="false" tIns="0" lIns="0" bIns="0" rIns="0">
            <a:spAutoFit/>
          </a:bodyPr>
          <a:lstStyle/>
          <a:p>
            <a:pPr algn="ctr">
              <a:lnSpc>
                <a:spcPts val="3145"/>
              </a:lnSpc>
            </a:pPr>
            <a:r>
              <a:rPr lang="en-US" b="true" sz="3145">
                <a:solidFill>
                  <a:srgbClr val="F5AB0B"/>
                </a:solidFill>
                <a:latin typeface="Inter Ultra-Bold"/>
                <a:ea typeface="Inter Ultra-Bold"/>
                <a:cs typeface="Inter Ultra-Bold"/>
                <a:sym typeface="Inter Ultra-Bold"/>
              </a:rPr>
              <a:t>POSITIF</a:t>
            </a:r>
          </a:p>
        </p:txBody>
      </p:sp>
      <p:sp>
        <p:nvSpPr>
          <p:cNvPr name="TextBox 31" id="31"/>
          <p:cNvSpPr txBox="true"/>
          <p:nvPr/>
        </p:nvSpPr>
        <p:spPr>
          <a:xfrm rot="0">
            <a:off x="10847657" y="3999449"/>
            <a:ext cx="3209538" cy="422787"/>
          </a:xfrm>
          <a:prstGeom prst="rect">
            <a:avLst/>
          </a:prstGeom>
        </p:spPr>
        <p:txBody>
          <a:bodyPr anchor="t" rtlCol="false" tIns="0" lIns="0" bIns="0" rIns="0">
            <a:spAutoFit/>
          </a:bodyPr>
          <a:lstStyle/>
          <a:p>
            <a:pPr algn="ctr">
              <a:lnSpc>
                <a:spcPts val="3145"/>
              </a:lnSpc>
            </a:pPr>
            <a:r>
              <a:rPr lang="en-US" b="true" sz="3145">
                <a:solidFill>
                  <a:srgbClr val="F5AB0B"/>
                </a:solidFill>
                <a:latin typeface="Inter Ultra-Bold"/>
                <a:ea typeface="Inter Ultra-Bold"/>
                <a:cs typeface="Inter Ultra-Bold"/>
                <a:sym typeface="Inter Ultra-Bold"/>
              </a:rPr>
              <a:t>NEGATIF</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2589027">
            <a:off x="-2309566" y="7883971"/>
            <a:ext cx="4947690" cy="3086100"/>
            <a:chOff x="0" y="0"/>
            <a:chExt cx="1303095" cy="812800"/>
          </a:xfrm>
        </p:grpSpPr>
        <p:sp>
          <p:nvSpPr>
            <p:cNvPr name="Freeform 3" id="3"/>
            <p:cNvSpPr/>
            <p:nvPr/>
          </p:nvSpPr>
          <p:spPr>
            <a:xfrm flipH="false" flipV="false" rot="0">
              <a:off x="0" y="0"/>
              <a:ext cx="1303095" cy="812800"/>
            </a:xfrm>
            <a:custGeom>
              <a:avLst/>
              <a:gdLst/>
              <a:ahLst/>
              <a:cxnLst/>
              <a:rect r="r" b="b" t="t" l="l"/>
              <a:pathLst>
                <a:path h="812800" w="1303095">
                  <a:moveTo>
                    <a:pt x="0" y="0"/>
                  </a:moveTo>
                  <a:lnTo>
                    <a:pt x="1303095" y="0"/>
                  </a:lnTo>
                  <a:lnTo>
                    <a:pt x="1303095" y="812800"/>
                  </a:lnTo>
                  <a:lnTo>
                    <a:pt x="0" y="812800"/>
                  </a:lnTo>
                  <a:close/>
                </a:path>
              </a:pathLst>
            </a:custGeom>
            <a:solidFill>
              <a:srgbClr val="002C4F"/>
            </a:solidFill>
          </p:spPr>
        </p:sp>
        <p:sp>
          <p:nvSpPr>
            <p:cNvPr name="TextBox 4" id="4"/>
            <p:cNvSpPr txBox="true"/>
            <p:nvPr/>
          </p:nvSpPr>
          <p:spPr>
            <a:xfrm>
              <a:off x="0" y="-38100"/>
              <a:ext cx="1303095"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6635906" y="9154707"/>
            <a:ext cx="14144497" cy="1186504"/>
            <a:chOff x="0" y="0"/>
            <a:chExt cx="1527407" cy="128126"/>
          </a:xfrm>
        </p:grpSpPr>
        <p:sp>
          <p:nvSpPr>
            <p:cNvPr name="Freeform 6" id="6"/>
            <p:cNvSpPr/>
            <p:nvPr/>
          </p:nvSpPr>
          <p:spPr>
            <a:xfrm flipH="false" flipV="false" rot="0">
              <a:off x="0" y="0"/>
              <a:ext cx="1527407" cy="128126"/>
            </a:xfrm>
            <a:custGeom>
              <a:avLst/>
              <a:gdLst/>
              <a:ahLst/>
              <a:cxnLst/>
              <a:rect r="r" b="b" t="t" l="l"/>
              <a:pathLst>
                <a:path h="128126" w="1527407">
                  <a:moveTo>
                    <a:pt x="1324207" y="0"/>
                  </a:moveTo>
                  <a:lnTo>
                    <a:pt x="0" y="0"/>
                  </a:lnTo>
                  <a:lnTo>
                    <a:pt x="203200" y="128126"/>
                  </a:lnTo>
                  <a:lnTo>
                    <a:pt x="1527407" y="128126"/>
                  </a:lnTo>
                  <a:lnTo>
                    <a:pt x="1324207" y="0"/>
                  </a:lnTo>
                  <a:close/>
                </a:path>
              </a:pathLst>
            </a:custGeom>
            <a:solidFill>
              <a:srgbClr val="F5AB0B"/>
            </a:solidFill>
          </p:spPr>
        </p:sp>
        <p:sp>
          <p:nvSpPr>
            <p:cNvPr name="TextBox 7" id="7"/>
            <p:cNvSpPr txBox="true"/>
            <p:nvPr/>
          </p:nvSpPr>
          <p:spPr>
            <a:xfrm>
              <a:off x="101600" y="-38100"/>
              <a:ext cx="1324207" cy="16622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6649855" y="9575641"/>
            <a:ext cx="14144497" cy="1340390"/>
            <a:chOff x="0" y="0"/>
            <a:chExt cx="1527407" cy="144743"/>
          </a:xfrm>
        </p:grpSpPr>
        <p:sp>
          <p:nvSpPr>
            <p:cNvPr name="Freeform 9" id="9"/>
            <p:cNvSpPr/>
            <p:nvPr/>
          </p:nvSpPr>
          <p:spPr>
            <a:xfrm flipH="false" flipV="false" rot="0">
              <a:off x="0" y="0"/>
              <a:ext cx="1527407" cy="144743"/>
            </a:xfrm>
            <a:custGeom>
              <a:avLst/>
              <a:gdLst/>
              <a:ahLst/>
              <a:cxnLst/>
              <a:rect r="r" b="b" t="t" l="l"/>
              <a:pathLst>
                <a:path h="144743" w="1527407">
                  <a:moveTo>
                    <a:pt x="1324207" y="0"/>
                  </a:moveTo>
                  <a:lnTo>
                    <a:pt x="0" y="0"/>
                  </a:lnTo>
                  <a:lnTo>
                    <a:pt x="203200" y="144743"/>
                  </a:lnTo>
                  <a:lnTo>
                    <a:pt x="1527407" y="144743"/>
                  </a:lnTo>
                  <a:lnTo>
                    <a:pt x="1324207" y="0"/>
                  </a:lnTo>
                  <a:close/>
                </a:path>
              </a:pathLst>
            </a:custGeom>
            <a:solidFill>
              <a:srgbClr val="002C4F"/>
            </a:solidFill>
          </p:spPr>
        </p:sp>
        <p:sp>
          <p:nvSpPr>
            <p:cNvPr name="TextBox 10" id="10"/>
            <p:cNvSpPr txBox="true"/>
            <p:nvPr/>
          </p:nvSpPr>
          <p:spPr>
            <a:xfrm>
              <a:off x="101600" y="-38100"/>
              <a:ext cx="1324207" cy="182843"/>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3019556" y="3942299"/>
            <a:ext cx="5632035" cy="4374584"/>
            <a:chOff x="0" y="0"/>
            <a:chExt cx="1483334" cy="1152154"/>
          </a:xfrm>
        </p:grpSpPr>
        <p:sp>
          <p:nvSpPr>
            <p:cNvPr name="Freeform 12" id="12"/>
            <p:cNvSpPr/>
            <p:nvPr/>
          </p:nvSpPr>
          <p:spPr>
            <a:xfrm flipH="false" flipV="false" rot="0">
              <a:off x="0" y="0"/>
              <a:ext cx="1483334" cy="1152154"/>
            </a:xfrm>
            <a:custGeom>
              <a:avLst/>
              <a:gdLst/>
              <a:ahLst/>
              <a:cxnLst/>
              <a:rect r="r" b="b" t="t" l="l"/>
              <a:pathLst>
                <a:path h="1152154" w="1483334">
                  <a:moveTo>
                    <a:pt x="98973" y="0"/>
                  </a:moveTo>
                  <a:lnTo>
                    <a:pt x="1384362" y="0"/>
                  </a:lnTo>
                  <a:cubicBezTo>
                    <a:pt x="1439023" y="0"/>
                    <a:pt x="1483334" y="44312"/>
                    <a:pt x="1483334" y="98973"/>
                  </a:cubicBezTo>
                  <a:lnTo>
                    <a:pt x="1483334" y="1053181"/>
                  </a:lnTo>
                  <a:cubicBezTo>
                    <a:pt x="1483334" y="1107842"/>
                    <a:pt x="1439023" y="1152154"/>
                    <a:pt x="1384362" y="1152154"/>
                  </a:cubicBezTo>
                  <a:lnTo>
                    <a:pt x="98973" y="1152154"/>
                  </a:lnTo>
                  <a:cubicBezTo>
                    <a:pt x="44312" y="1152154"/>
                    <a:pt x="0" y="1107842"/>
                    <a:pt x="0" y="1053181"/>
                  </a:cubicBezTo>
                  <a:lnTo>
                    <a:pt x="0" y="98973"/>
                  </a:lnTo>
                  <a:cubicBezTo>
                    <a:pt x="0" y="44312"/>
                    <a:pt x="44312" y="0"/>
                    <a:pt x="98973" y="0"/>
                  </a:cubicBezTo>
                  <a:close/>
                </a:path>
              </a:pathLst>
            </a:custGeom>
            <a:solidFill>
              <a:srgbClr val="002C4F"/>
            </a:solidFill>
          </p:spPr>
        </p:sp>
        <p:sp>
          <p:nvSpPr>
            <p:cNvPr name="TextBox 13" id="13"/>
            <p:cNvSpPr txBox="true"/>
            <p:nvPr/>
          </p:nvSpPr>
          <p:spPr>
            <a:xfrm>
              <a:off x="0" y="-38100"/>
              <a:ext cx="1483334" cy="1190254"/>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9636409" y="3942299"/>
            <a:ext cx="5632035" cy="4374584"/>
            <a:chOff x="0" y="0"/>
            <a:chExt cx="1483334" cy="1152154"/>
          </a:xfrm>
        </p:grpSpPr>
        <p:sp>
          <p:nvSpPr>
            <p:cNvPr name="Freeform 15" id="15"/>
            <p:cNvSpPr/>
            <p:nvPr/>
          </p:nvSpPr>
          <p:spPr>
            <a:xfrm flipH="false" flipV="false" rot="0">
              <a:off x="0" y="0"/>
              <a:ext cx="1483334" cy="1152154"/>
            </a:xfrm>
            <a:custGeom>
              <a:avLst/>
              <a:gdLst/>
              <a:ahLst/>
              <a:cxnLst/>
              <a:rect r="r" b="b" t="t" l="l"/>
              <a:pathLst>
                <a:path h="1152154" w="1483334">
                  <a:moveTo>
                    <a:pt x="98973" y="0"/>
                  </a:moveTo>
                  <a:lnTo>
                    <a:pt x="1384362" y="0"/>
                  </a:lnTo>
                  <a:cubicBezTo>
                    <a:pt x="1439023" y="0"/>
                    <a:pt x="1483334" y="44312"/>
                    <a:pt x="1483334" y="98973"/>
                  </a:cubicBezTo>
                  <a:lnTo>
                    <a:pt x="1483334" y="1053181"/>
                  </a:lnTo>
                  <a:cubicBezTo>
                    <a:pt x="1483334" y="1107842"/>
                    <a:pt x="1439023" y="1152154"/>
                    <a:pt x="1384362" y="1152154"/>
                  </a:cubicBezTo>
                  <a:lnTo>
                    <a:pt x="98973" y="1152154"/>
                  </a:lnTo>
                  <a:cubicBezTo>
                    <a:pt x="44312" y="1152154"/>
                    <a:pt x="0" y="1107842"/>
                    <a:pt x="0" y="1053181"/>
                  </a:cubicBezTo>
                  <a:lnTo>
                    <a:pt x="0" y="98973"/>
                  </a:lnTo>
                  <a:cubicBezTo>
                    <a:pt x="0" y="44312"/>
                    <a:pt x="44312" y="0"/>
                    <a:pt x="98973" y="0"/>
                  </a:cubicBezTo>
                  <a:close/>
                </a:path>
              </a:pathLst>
            </a:custGeom>
            <a:solidFill>
              <a:srgbClr val="002C4F"/>
            </a:solidFill>
          </p:spPr>
        </p:sp>
        <p:sp>
          <p:nvSpPr>
            <p:cNvPr name="TextBox 16" id="16"/>
            <p:cNvSpPr txBox="true"/>
            <p:nvPr/>
          </p:nvSpPr>
          <p:spPr>
            <a:xfrm>
              <a:off x="0" y="-38100"/>
              <a:ext cx="1483334" cy="1190254"/>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4859087" y="5143500"/>
            <a:ext cx="1972181" cy="1972181"/>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B0B"/>
            </a:solidFill>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56733" y="5143500"/>
            <a:ext cx="1972181" cy="1972181"/>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B0B"/>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3" id="23"/>
          <p:cNvSpPr/>
          <p:nvPr/>
        </p:nvSpPr>
        <p:spPr>
          <a:xfrm flipH="false" flipV="false" rot="0">
            <a:off x="1796723" y="5658166"/>
            <a:ext cx="1127583" cy="1157035"/>
          </a:xfrm>
          <a:custGeom>
            <a:avLst/>
            <a:gdLst/>
            <a:ahLst/>
            <a:cxnLst/>
            <a:rect r="r" b="b" t="t" l="l"/>
            <a:pathLst>
              <a:path h="1157035" w="1127583">
                <a:moveTo>
                  <a:pt x="0" y="0"/>
                </a:moveTo>
                <a:lnTo>
                  <a:pt x="1127583" y="0"/>
                </a:lnTo>
                <a:lnTo>
                  <a:pt x="1127583" y="1157035"/>
                </a:lnTo>
                <a:lnTo>
                  <a:pt x="0" y="11570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4" id="24"/>
          <p:cNvSpPr/>
          <p:nvPr/>
        </p:nvSpPr>
        <p:spPr>
          <a:xfrm flipH="false" flipV="false" rot="0">
            <a:off x="15255244" y="5547030"/>
            <a:ext cx="989366" cy="1165121"/>
          </a:xfrm>
          <a:custGeom>
            <a:avLst/>
            <a:gdLst/>
            <a:ahLst/>
            <a:cxnLst/>
            <a:rect r="r" b="b" t="t" l="l"/>
            <a:pathLst>
              <a:path h="1165121" w="989366">
                <a:moveTo>
                  <a:pt x="0" y="0"/>
                </a:moveTo>
                <a:lnTo>
                  <a:pt x="989366" y="0"/>
                </a:lnTo>
                <a:lnTo>
                  <a:pt x="989366" y="1165121"/>
                </a:lnTo>
                <a:lnTo>
                  <a:pt x="0" y="116512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TextBox 25" id="25"/>
          <p:cNvSpPr txBox="true"/>
          <p:nvPr/>
        </p:nvSpPr>
        <p:spPr>
          <a:xfrm rot="0">
            <a:off x="3419606" y="1181100"/>
            <a:ext cx="11448788" cy="1923374"/>
          </a:xfrm>
          <a:prstGeom prst="rect">
            <a:avLst/>
          </a:prstGeom>
        </p:spPr>
        <p:txBody>
          <a:bodyPr anchor="t" rtlCol="false" tIns="0" lIns="0" bIns="0" rIns="0">
            <a:spAutoFit/>
          </a:bodyPr>
          <a:lstStyle/>
          <a:p>
            <a:pPr algn="ctr">
              <a:lnSpc>
                <a:spcPts val="7473"/>
              </a:lnSpc>
            </a:pPr>
            <a:r>
              <a:rPr lang="en-US" b="true" sz="7473">
                <a:solidFill>
                  <a:srgbClr val="000000"/>
                </a:solidFill>
                <a:latin typeface="Inter Ultra-Bold"/>
                <a:ea typeface="Inter Ultra-Bold"/>
                <a:cs typeface="Inter Ultra-Bold"/>
                <a:sym typeface="Inter Ultra-Bold"/>
              </a:rPr>
              <a:t>DAMPAK GLOBALISASI DI BIDANG </a:t>
            </a:r>
          </a:p>
        </p:txBody>
      </p:sp>
      <p:sp>
        <p:nvSpPr>
          <p:cNvPr name="TextBox 26" id="26"/>
          <p:cNvSpPr txBox="true"/>
          <p:nvPr/>
        </p:nvSpPr>
        <p:spPr>
          <a:xfrm rot="0">
            <a:off x="3756769" y="4613027"/>
            <a:ext cx="4327234" cy="3306255"/>
          </a:xfrm>
          <a:prstGeom prst="rect">
            <a:avLst/>
          </a:prstGeom>
        </p:spPr>
        <p:txBody>
          <a:bodyPr anchor="t" rtlCol="false" tIns="0" lIns="0" bIns="0" rIns="0">
            <a:spAutoFit/>
          </a:bodyPr>
          <a:lstStyle/>
          <a:p>
            <a:pPr algn="ctr">
              <a:lnSpc>
                <a:spcPts val="2614"/>
              </a:lnSpc>
            </a:pPr>
            <a:r>
              <a:rPr lang="en-US" sz="2614">
                <a:solidFill>
                  <a:srgbClr val="FFFFFF"/>
                </a:solidFill>
                <a:latin typeface="Sukar"/>
                <a:ea typeface="Sukar"/>
                <a:cs typeface="Sukar"/>
                <a:sym typeface="Sukar"/>
              </a:rPr>
              <a:t>Mendorong terwujudnya kebebasan dalam kehidupan politik yang memengaruhi jalannya sistem politik di sebuah negara. Sebuah negara bebas menentukan sistem politik yang dijalankan, misalnya Indonesia yang punya sistem politik demokrasi dan politik bebas aktif.</a:t>
            </a:r>
          </a:p>
        </p:txBody>
      </p:sp>
      <p:sp>
        <p:nvSpPr>
          <p:cNvPr name="TextBox 27" id="27"/>
          <p:cNvSpPr txBox="true"/>
          <p:nvPr/>
        </p:nvSpPr>
        <p:spPr>
          <a:xfrm rot="0">
            <a:off x="10143480" y="4613027"/>
            <a:ext cx="4465492" cy="3462168"/>
          </a:xfrm>
          <a:prstGeom prst="rect">
            <a:avLst/>
          </a:prstGeom>
        </p:spPr>
        <p:txBody>
          <a:bodyPr anchor="t" rtlCol="false" tIns="0" lIns="0" bIns="0" rIns="0">
            <a:spAutoFit/>
          </a:bodyPr>
          <a:lstStyle/>
          <a:p>
            <a:pPr algn="ctr">
              <a:lnSpc>
                <a:spcPts val="3033"/>
              </a:lnSpc>
            </a:pPr>
            <a:r>
              <a:rPr lang="en-US" sz="3033">
                <a:solidFill>
                  <a:srgbClr val="FFFFFF"/>
                </a:solidFill>
                <a:latin typeface="Sukar"/>
                <a:ea typeface="Sukar"/>
                <a:cs typeface="Sukar"/>
                <a:sym typeface="Sukar"/>
              </a:rPr>
              <a:t>Melemahnya kedaulatan politik negara-negara berkembang. Hal ini terjadi karena adanya intervensi dan tekanan dari negara-negara adidaya dan organisasi-organisasi internasional dalam urusan politik domestik.</a:t>
            </a:r>
          </a:p>
        </p:txBody>
      </p:sp>
      <p:sp>
        <p:nvSpPr>
          <p:cNvPr name="Freeform 28" id="28"/>
          <p:cNvSpPr/>
          <p:nvPr/>
        </p:nvSpPr>
        <p:spPr>
          <a:xfrm flipH="false" flipV="false" rot="0">
            <a:off x="15102964" y="1501987"/>
            <a:ext cx="976801" cy="976801"/>
          </a:xfrm>
          <a:custGeom>
            <a:avLst/>
            <a:gdLst/>
            <a:ahLst/>
            <a:cxnLst/>
            <a:rect r="r" b="b" t="t" l="l"/>
            <a:pathLst>
              <a:path h="976801" w="976801">
                <a:moveTo>
                  <a:pt x="0" y="0"/>
                </a:moveTo>
                <a:lnTo>
                  <a:pt x="976801" y="0"/>
                </a:lnTo>
                <a:lnTo>
                  <a:pt x="976801" y="976800"/>
                </a:lnTo>
                <a:lnTo>
                  <a:pt x="0" y="976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9" id="29"/>
          <p:cNvSpPr/>
          <p:nvPr/>
        </p:nvSpPr>
        <p:spPr>
          <a:xfrm flipH="false" flipV="false" rot="0">
            <a:off x="2208235" y="1654387"/>
            <a:ext cx="976801" cy="976801"/>
          </a:xfrm>
          <a:custGeom>
            <a:avLst/>
            <a:gdLst/>
            <a:ahLst/>
            <a:cxnLst/>
            <a:rect r="r" b="b" t="t" l="l"/>
            <a:pathLst>
              <a:path h="976801" w="976801">
                <a:moveTo>
                  <a:pt x="0" y="0"/>
                </a:moveTo>
                <a:lnTo>
                  <a:pt x="976801" y="0"/>
                </a:lnTo>
                <a:lnTo>
                  <a:pt x="976801" y="976800"/>
                </a:lnTo>
                <a:lnTo>
                  <a:pt x="0" y="976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0" id="30"/>
          <p:cNvSpPr txBox="true"/>
          <p:nvPr/>
        </p:nvSpPr>
        <p:spPr>
          <a:xfrm rot="0">
            <a:off x="4230805" y="3999449"/>
            <a:ext cx="3209538" cy="422787"/>
          </a:xfrm>
          <a:prstGeom prst="rect">
            <a:avLst/>
          </a:prstGeom>
        </p:spPr>
        <p:txBody>
          <a:bodyPr anchor="t" rtlCol="false" tIns="0" lIns="0" bIns="0" rIns="0">
            <a:spAutoFit/>
          </a:bodyPr>
          <a:lstStyle/>
          <a:p>
            <a:pPr algn="ctr">
              <a:lnSpc>
                <a:spcPts val="3145"/>
              </a:lnSpc>
            </a:pPr>
            <a:r>
              <a:rPr lang="en-US" b="true" sz="3145">
                <a:solidFill>
                  <a:srgbClr val="F5AB0B"/>
                </a:solidFill>
                <a:latin typeface="Inter Ultra-Bold"/>
                <a:ea typeface="Inter Ultra-Bold"/>
                <a:cs typeface="Inter Ultra-Bold"/>
                <a:sym typeface="Inter Ultra-Bold"/>
              </a:rPr>
              <a:t>POSITIF</a:t>
            </a:r>
          </a:p>
        </p:txBody>
      </p:sp>
      <p:sp>
        <p:nvSpPr>
          <p:cNvPr name="TextBox 31" id="31"/>
          <p:cNvSpPr txBox="true"/>
          <p:nvPr/>
        </p:nvSpPr>
        <p:spPr>
          <a:xfrm rot="0">
            <a:off x="10847657" y="3999449"/>
            <a:ext cx="3209538" cy="422787"/>
          </a:xfrm>
          <a:prstGeom prst="rect">
            <a:avLst/>
          </a:prstGeom>
        </p:spPr>
        <p:txBody>
          <a:bodyPr anchor="t" rtlCol="false" tIns="0" lIns="0" bIns="0" rIns="0">
            <a:spAutoFit/>
          </a:bodyPr>
          <a:lstStyle/>
          <a:p>
            <a:pPr algn="ctr">
              <a:lnSpc>
                <a:spcPts val="3145"/>
              </a:lnSpc>
            </a:pPr>
            <a:r>
              <a:rPr lang="en-US" b="true" sz="3145">
                <a:solidFill>
                  <a:srgbClr val="F5AB0B"/>
                </a:solidFill>
                <a:latin typeface="Inter Ultra-Bold"/>
                <a:ea typeface="Inter Ultra-Bold"/>
                <a:cs typeface="Inter Ultra-Bold"/>
                <a:sym typeface="Inter Ultra-Bold"/>
              </a:rPr>
              <a:t>NEGATIF</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DAGT7B1WGXo</dc:identifier>
  <dcterms:modified xsi:type="dcterms:W3CDTF">2011-08-01T06:04:30Z</dcterms:modified>
  <cp:revision>1</cp:revision>
  <dc:title>Dampak globalisasi</dc:title>
</cp:coreProperties>
</file>