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62" r:id="rId4"/>
    <p:sldId id="265" r:id="rId5"/>
    <p:sldId id="263" r:id="rId6"/>
    <p:sldId id="264" r:id="rId7"/>
    <p:sldId id="266" r:id="rId8"/>
    <p:sldId id="271" r:id="rId9"/>
    <p:sldId id="267" r:id="rId10"/>
    <p:sldId id="272" r:id="rId11"/>
    <p:sldId id="268" r:id="rId12"/>
    <p:sldId id="273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EFF"/>
    <a:srgbClr val="F45126"/>
    <a:srgbClr val="E8552C"/>
    <a:srgbClr val="8E9D01"/>
    <a:srgbClr val="BFD101"/>
    <a:srgbClr val="33CC33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/>
    <p:restoredTop sz="92560" autoAdjust="0"/>
  </p:normalViewPr>
  <p:slideViewPr>
    <p:cSldViewPr>
      <p:cViewPr varScale="1">
        <p:scale>
          <a:sx n="110" d="100"/>
          <a:sy n="110" d="100"/>
        </p:scale>
        <p:origin x="6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145"/>
            <a:ext cx="9144000" cy="4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" y="0"/>
            <a:ext cx="9125761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0695" y="3018279"/>
            <a:ext cx="2272482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SMP/MTs GRADE VII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2005935"/>
            <a:ext cx="4495800" cy="5658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>
                <a:solidFill>
                  <a:srgbClr val="E8552C"/>
                </a:solidFill>
                <a:cs typeface="Arial" pitchFamily="34" charset="0"/>
              </a:rPr>
              <a:t>BRIGHT AN ENGLISH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949" y="895350"/>
            <a:ext cx="2329851" cy="3287686"/>
            <a:chOff x="1784949" y="895350"/>
            <a:chExt cx="2329851" cy="3287686"/>
          </a:xfrm>
        </p:grpSpPr>
        <p:sp>
          <p:nvSpPr>
            <p:cNvPr id="13" name="Cube 12"/>
            <p:cNvSpPr/>
            <p:nvPr/>
          </p:nvSpPr>
          <p:spPr>
            <a:xfrm>
              <a:off x="1784949" y="895350"/>
              <a:ext cx="2329851" cy="3287686"/>
            </a:xfrm>
            <a:prstGeom prst="cube">
              <a:avLst>
                <a:gd name="adj" fmla="val 3711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174" y="1047750"/>
              <a:ext cx="2139225" cy="310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A853D7-94CD-3048-BFF2-387698CB1715}"/>
              </a:ext>
            </a:extLst>
          </p:cNvPr>
          <p:cNvSpPr txBox="1">
            <a:spLocks/>
          </p:cNvSpPr>
          <p:nvPr/>
        </p:nvSpPr>
        <p:spPr>
          <a:xfrm>
            <a:off x="533400" y="361950"/>
            <a:ext cx="3581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700" b="1" dirty="0">
                <a:solidFill>
                  <a:srgbClr val="00B0F0"/>
                </a:solidFill>
                <a:latin typeface="+mj-lt"/>
              </a:rPr>
              <a:t>Practice the dialogue</a:t>
            </a:r>
            <a:endParaRPr lang="en-US" sz="2700" dirty="0">
              <a:solidFill>
                <a:srgbClr val="00B0F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ADF7E8-146D-F146-8186-815304B3ABDB}"/>
              </a:ext>
            </a:extLst>
          </p:cNvPr>
          <p:cNvSpPr txBox="1">
            <a:spLocks/>
          </p:cNvSpPr>
          <p:nvPr/>
        </p:nvSpPr>
        <p:spPr>
          <a:xfrm>
            <a:off x="500743" y="1047750"/>
            <a:ext cx="8229600" cy="33944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Alex	: Hi, I’m Alex. I’m your new classmate.</a:t>
            </a:r>
          </a:p>
          <a:p>
            <a:pPr marL="111760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What is your name?</a:t>
            </a:r>
          </a:p>
          <a:p>
            <a:pPr marL="9525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Rania	: Hello Alex, my name is Rania. Where are you from?</a:t>
            </a:r>
          </a:p>
          <a:p>
            <a:pPr marL="9525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Alex	: I’m from Texas.</a:t>
            </a:r>
          </a:p>
          <a:p>
            <a:pPr marL="9525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Rania	: Where is Texas? I don’t know.</a:t>
            </a:r>
          </a:p>
          <a:p>
            <a:pPr marL="9525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Alex	: It’s in America.</a:t>
            </a:r>
          </a:p>
          <a:p>
            <a:pPr marL="9525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Rania	: So, are you an American?</a:t>
            </a:r>
          </a:p>
          <a:p>
            <a:pPr marL="9525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Alex	: Yes, but my family is Mexican too. What do you love from</a:t>
            </a:r>
          </a:p>
          <a:p>
            <a:pPr marL="111760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America?</a:t>
            </a:r>
          </a:p>
          <a:p>
            <a:pPr marL="9525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dirty="0"/>
              <a:t>Rania	: I love the liberty statue, it’s so iconic and wonderful.</a:t>
            </a:r>
          </a:p>
        </p:txBody>
      </p:sp>
    </p:spTree>
    <p:extLst>
      <p:ext uri="{BB962C8B-B14F-4D97-AF65-F5344CB8AC3E}">
        <p14:creationId xmlns:p14="http://schemas.microsoft.com/office/powerpoint/2010/main" val="24478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791200" cy="58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DD71CA-2DBE-DD41-81F5-98B31718F2D4}"/>
              </a:ext>
            </a:extLst>
          </p:cNvPr>
          <p:cNvSpPr txBox="1">
            <a:spLocks/>
          </p:cNvSpPr>
          <p:nvPr/>
        </p:nvSpPr>
        <p:spPr>
          <a:xfrm>
            <a:off x="500743" y="1047750"/>
            <a:ext cx="8229600" cy="3394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1550" algn="l"/>
              </a:tabLst>
            </a:pPr>
            <a:r>
              <a:rPr lang="en-US" dirty="0"/>
              <a:t>Questions used to ask about a person/people:</a:t>
            </a:r>
          </a:p>
          <a:p>
            <a:pPr marL="628650" indent="-271463">
              <a:buFont typeface="Wingdings" pitchFamily="2" charset="2"/>
              <a:buChar char="Ø"/>
              <a:tabLst>
                <a:tab pos="971550" algn="l"/>
              </a:tabLst>
            </a:pPr>
            <a:r>
              <a:rPr lang="en-US" dirty="0">
                <a:solidFill>
                  <a:schemeClr val="accent6"/>
                </a:solidFill>
              </a:rPr>
              <a:t> Who is he?</a:t>
            </a:r>
          </a:p>
          <a:p>
            <a:pPr marL="628650" indent="-271463">
              <a:buFont typeface="Wingdings" pitchFamily="2" charset="2"/>
              <a:buChar char="Ø"/>
              <a:tabLst>
                <a:tab pos="971550" algn="l"/>
              </a:tabLst>
            </a:pPr>
            <a:r>
              <a:rPr lang="en-US" dirty="0">
                <a:solidFill>
                  <a:schemeClr val="accent6"/>
                </a:solidFill>
              </a:rPr>
              <a:t> Who are you?</a:t>
            </a:r>
          </a:p>
          <a:p>
            <a:pPr marL="357188" indent="-303213">
              <a:tabLst>
                <a:tab pos="971550" algn="l"/>
              </a:tabLst>
            </a:pPr>
            <a:r>
              <a:rPr lang="en-US" dirty="0"/>
              <a:t>To know about a thing/things, we may ask, </a:t>
            </a:r>
            <a:r>
              <a:rPr lang="en-US" dirty="0">
                <a:solidFill>
                  <a:schemeClr val="accent6"/>
                </a:solidFill>
              </a:rPr>
              <a:t>“What’s this?”</a:t>
            </a:r>
          </a:p>
          <a:p>
            <a:pPr marL="357188" indent="-303213">
              <a:tabLst>
                <a:tab pos="971550" algn="l"/>
              </a:tabLst>
            </a:pPr>
            <a:r>
              <a:rPr lang="en-US" dirty="0"/>
              <a:t>Questions to ask about a time:</a:t>
            </a:r>
          </a:p>
          <a:p>
            <a:pPr marL="711200" indent="-306388">
              <a:buFont typeface="Wingdings" pitchFamily="2" charset="2"/>
              <a:buChar char="Ø"/>
              <a:tabLst>
                <a:tab pos="971550" algn="l"/>
              </a:tabLst>
            </a:pPr>
            <a:r>
              <a:rPr lang="en-US" dirty="0">
                <a:solidFill>
                  <a:schemeClr val="accent6"/>
                </a:solidFill>
              </a:rPr>
              <a:t>When’s the carnival?</a:t>
            </a:r>
          </a:p>
          <a:p>
            <a:pPr marL="711200" indent="-306388">
              <a:buFont typeface="Wingdings" pitchFamily="2" charset="2"/>
              <a:buChar char="Ø"/>
              <a:tabLst>
                <a:tab pos="971550" algn="l"/>
              </a:tabLst>
            </a:pPr>
            <a:r>
              <a:rPr lang="en-US" dirty="0">
                <a:solidFill>
                  <a:schemeClr val="accent6"/>
                </a:solidFill>
              </a:rPr>
              <a:t>When’s your music lesson?</a:t>
            </a:r>
          </a:p>
        </p:txBody>
      </p:sp>
    </p:spTree>
    <p:extLst>
      <p:ext uri="{BB962C8B-B14F-4D97-AF65-F5344CB8AC3E}">
        <p14:creationId xmlns:p14="http://schemas.microsoft.com/office/powerpoint/2010/main" val="6650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8CC7F4-6BB2-EA44-A018-24F3881217E5}"/>
              </a:ext>
            </a:extLst>
          </p:cNvPr>
          <p:cNvSpPr txBox="1">
            <a:spLocks/>
          </p:cNvSpPr>
          <p:nvPr/>
        </p:nvSpPr>
        <p:spPr>
          <a:xfrm>
            <a:off x="457200" y="971550"/>
            <a:ext cx="82296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1550" algn="l"/>
              </a:tabLst>
            </a:pPr>
            <a:r>
              <a:rPr lang="en-US" dirty="0"/>
              <a:t>Ask, </a:t>
            </a:r>
            <a:r>
              <a:rPr lang="en-US" dirty="0">
                <a:solidFill>
                  <a:schemeClr val="accent6"/>
                </a:solidFill>
              </a:rPr>
              <a:t>“Where’s Tokyo?” </a:t>
            </a:r>
            <a:r>
              <a:rPr lang="en-US" dirty="0"/>
              <a:t>to know about a place.</a:t>
            </a:r>
          </a:p>
          <a:p>
            <a:pPr>
              <a:tabLst>
                <a:tab pos="971550" algn="l"/>
              </a:tabLst>
            </a:pPr>
            <a:r>
              <a:rPr lang="en-US" dirty="0"/>
              <a:t>To know about age, we ask, “</a:t>
            </a:r>
            <a:r>
              <a:rPr lang="en-US" dirty="0">
                <a:solidFill>
                  <a:schemeClr val="accent6"/>
                </a:solidFill>
              </a:rPr>
              <a:t>How old are you?”</a:t>
            </a:r>
          </a:p>
          <a:p>
            <a:pPr>
              <a:tabLst>
                <a:tab pos="971550" algn="l"/>
              </a:tabLst>
            </a:pPr>
            <a:r>
              <a:rPr lang="en-US" dirty="0"/>
              <a:t>To get information about a number, we may ask, </a:t>
            </a:r>
            <a:r>
              <a:rPr lang="en-US" dirty="0">
                <a:solidFill>
                  <a:schemeClr val="accent6"/>
                </a:solidFill>
              </a:rPr>
              <a:t>“How many trophies do you have?”</a:t>
            </a:r>
          </a:p>
        </p:txBody>
      </p:sp>
    </p:spTree>
    <p:extLst>
      <p:ext uri="{BB962C8B-B14F-4D97-AF65-F5344CB8AC3E}">
        <p14:creationId xmlns:p14="http://schemas.microsoft.com/office/powerpoint/2010/main" val="11852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6610D1-C188-824C-8188-F74AE81CC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736" b="10000"/>
          <a:stretch/>
        </p:blipFill>
        <p:spPr>
          <a:xfrm>
            <a:off x="2455754" y="0"/>
            <a:ext cx="6688246" cy="514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B96713-25FB-ED46-87B5-1D77B7056B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48" b="10000"/>
          <a:stretch/>
        </p:blipFill>
        <p:spPr>
          <a:xfrm flipH="1">
            <a:off x="-3" y="0"/>
            <a:ext cx="2535879" cy="51435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12620" y="199660"/>
            <a:ext cx="1348808" cy="937031"/>
            <a:chOff x="55507" y="128083"/>
            <a:chExt cx="1798411" cy="1249375"/>
          </a:xfrm>
        </p:grpSpPr>
        <p:sp>
          <p:nvSpPr>
            <p:cNvPr id="32" name="Rectangle 31"/>
            <p:cNvSpPr/>
            <p:nvPr/>
          </p:nvSpPr>
          <p:spPr>
            <a:xfrm>
              <a:off x="487554" y="171648"/>
              <a:ext cx="1366364" cy="386881"/>
            </a:xfrm>
            <a:prstGeom prst="rect">
              <a:avLst/>
            </a:prstGeom>
            <a:solidFill>
              <a:srgbClr val="F45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234" y="128083"/>
              <a:ext cx="11115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8" dirty="0">
                  <a:solidFill>
                    <a:schemeClr val="bg1">
                      <a:lumMod val="95000"/>
                    </a:schemeClr>
                  </a:solidFill>
                </a:rPr>
                <a:t>BAB 2 </a:t>
              </a:r>
              <a:endParaRPr lang="id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7554" y="558531"/>
              <a:ext cx="432046" cy="386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9531" y="945412"/>
              <a:ext cx="432046" cy="4320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507" y="171650"/>
              <a:ext cx="432046" cy="3868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69634" y="513060"/>
            <a:ext cx="3587146" cy="787104"/>
            <a:chOff x="1347257" y="545950"/>
            <a:chExt cx="3462226" cy="890291"/>
          </a:xfrm>
        </p:grpSpPr>
        <p:grpSp>
          <p:nvGrpSpPr>
            <p:cNvPr id="15" name="Group 14"/>
            <p:cNvGrpSpPr/>
            <p:nvPr/>
          </p:nvGrpSpPr>
          <p:grpSpPr>
            <a:xfrm>
              <a:off x="1347257" y="545950"/>
              <a:ext cx="3462226" cy="890291"/>
              <a:chOff x="1347257" y="545950"/>
              <a:chExt cx="3462226" cy="8902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Rectangle 28"/>
              <p:cNvSpPr/>
              <p:nvPr/>
            </p:nvSpPr>
            <p:spPr>
              <a:xfrm>
                <a:off x="1388493" y="545950"/>
                <a:ext cx="3345458" cy="8902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47257" y="720723"/>
                <a:ext cx="3462226" cy="469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85763">
                  <a:defRPr/>
                </a:pPr>
                <a:r>
                  <a:rPr lang="en-GB" sz="2100" b="1" kern="0" spc="28" dirty="0">
                    <a:solidFill>
                      <a:prstClr val="black"/>
                    </a:solidFill>
                  </a:rPr>
                  <a:t>It’s Judy Spark!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733951" y="545950"/>
              <a:ext cx="75532" cy="890291"/>
            </a:xfrm>
            <a:prstGeom prst="rect">
              <a:avLst/>
            </a:prstGeom>
            <a:solidFill>
              <a:srgbClr val="696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13385" y="125819"/>
            <a:ext cx="378257" cy="1174344"/>
            <a:chOff x="1389861" y="29628"/>
            <a:chExt cx="504343" cy="1406612"/>
          </a:xfrm>
        </p:grpSpPr>
        <p:sp>
          <p:nvSpPr>
            <p:cNvPr id="38" name="Rectangle 37"/>
            <p:cNvSpPr/>
            <p:nvPr/>
          </p:nvSpPr>
          <p:spPr>
            <a:xfrm>
              <a:off x="1389861" y="537122"/>
              <a:ext cx="72252" cy="899118"/>
            </a:xfrm>
            <a:prstGeom prst="rect">
              <a:avLst/>
            </a:prstGeom>
            <a:solidFill>
              <a:srgbClr val="696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84876" y="104439"/>
              <a:ext cx="69041" cy="440980"/>
            </a:xfrm>
            <a:prstGeom prst="rect">
              <a:avLst/>
            </a:prstGeom>
            <a:solidFill>
              <a:srgbClr val="696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Oval 39"/>
            <p:cNvSpPr/>
            <p:nvPr/>
          </p:nvSpPr>
          <p:spPr>
            <a:xfrm>
              <a:off x="1744587" y="29628"/>
              <a:ext cx="149617" cy="149617"/>
            </a:xfrm>
            <a:prstGeom prst="ellipse">
              <a:avLst/>
            </a:prstGeom>
            <a:solidFill>
              <a:srgbClr val="696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587369" y="340315"/>
              <a:ext cx="69041" cy="464056"/>
            </a:xfrm>
            <a:prstGeom prst="rect">
              <a:avLst/>
            </a:prstGeom>
            <a:solidFill>
              <a:srgbClr val="696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4E74DF-C2E6-C244-9CDE-7875DB9FC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0900"/>
            <a:ext cx="9144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8C254D-9F28-2B4A-B414-24890F7D13CE}"/>
              </a:ext>
            </a:extLst>
          </p:cNvPr>
          <p:cNvSpPr txBox="1">
            <a:spLocks/>
          </p:cNvSpPr>
          <p:nvPr/>
        </p:nvSpPr>
        <p:spPr>
          <a:xfrm>
            <a:off x="762000" y="666750"/>
            <a:ext cx="8229600" cy="45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B0F0"/>
                </a:solidFill>
                <a:latin typeface="+mj-lt"/>
              </a:rPr>
              <a:t>What do you do when you meet someone new?</a:t>
            </a:r>
            <a:endParaRPr lang="en-US" dirty="0">
              <a:solidFill>
                <a:srgbClr val="00B0F0"/>
              </a:solidFill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6248B10-2F64-7241-B128-6BDC8FD0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464635"/>
            <a:ext cx="3896739" cy="278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027EC-FB99-8541-AE37-96C7DAE46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21" y="4660900"/>
            <a:ext cx="9144000" cy="48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B13D7D-D1A4-6848-9124-0A19548993B8}"/>
              </a:ext>
            </a:extLst>
          </p:cNvPr>
          <p:cNvSpPr txBox="1"/>
          <p:nvPr/>
        </p:nvSpPr>
        <p:spPr>
          <a:xfrm>
            <a:off x="4724400" y="2153761"/>
            <a:ext cx="381000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We may want to know some information about them.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3F32BD-E619-914F-9ECB-9031F6F51C3F}"/>
              </a:ext>
            </a:extLst>
          </p:cNvPr>
          <p:cNvSpPr txBox="1">
            <a:spLocks/>
          </p:cNvSpPr>
          <p:nvPr/>
        </p:nvSpPr>
        <p:spPr>
          <a:xfrm>
            <a:off x="3438496" y="4260850"/>
            <a:ext cx="2051455" cy="38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971550" algn="l"/>
              </a:tabLst>
            </a:pPr>
            <a:r>
              <a:rPr lang="en-US" sz="1200" dirty="0"/>
              <a:t>source: </a:t>
            </a:r>
            <a:r>
              <a:rPr lang="en-US" sz="1200" dirty="0" err="1"/>
              <a:t>dokumen</a:t>
            </a:r>
            <a:r>
              <a:rPr lang="en-US" sz="1200" dirty="0"/>
              <a:t> </a:t>
            </a:r>
            <a:r>
              <a:rPr lang="en-US" sz="1200" dirty="0" err="1"/>
              <a:t>penerbit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39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791200" cy="58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Grammar Verb Be (To Be) Singular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C1203A-73A2-0E49-B369-05F507052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21489"/>
              </p:ext>
            </p:extLst>
          </p:nvPr>
        </p:nvGraphicFramePr>
        <p:xfrm>
          <a:off x="381000" y="1276350"/>
          <a:ext cx="8382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5812278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05753668"/>
                    </a:ext>
                  </a:extLst>
                </a:gridCol>
                <a:gridCol w="2169367">
                  <a:extLst>
                    <a:ext uri="{9D8B030D-6E8A-4147-A177-3AD203B41FA5}">
                      <a16:colId xmlns:a16="http://schemas.microsoft.com/office/drawing/2014/main" val="345699127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18917677"/>
                    </a:ext>
                  </a:extLst>
                </a:gridCol>
                <a:gridCol w="3088433">
                  <a:extLst>
                    <a:ext uri="{9D8B030D-6E8A-4147-A177-3AD203B41FA5}">
                      <a16:colId xmlns:a16="http://schemas.microsoft.com/office/drawing/2014/main" val="3779486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 + to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Answer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04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I’m / I’m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Yes. I am. / No, I’m not.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54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(not)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You’re / You’re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you are. /No, you aren’t.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3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(not)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He’s / He’s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he?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he is. / No, he isn’t.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30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 (not)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She’s / She’s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she?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she is. / No, she isn’t.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9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 (not)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It’s / It’s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it is. / No, it isn’t.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are (not)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They’re / They’re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they?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they are. / No, they aren’t.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14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are (not)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We’re / We’re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we?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we are. / No, we aren’t.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9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656EA5-59BA-E34D-AEE0-86016B812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4000">
                        <a14:foregroundMark x1="28667" y1="56500" x2="27222" y2="62167"/>
                        <a14:foregroundMark x1="16556" y1="55833" x2="22222" y2="55833"/>
                        <a14:foregroundMark x1="14111" y1="56167" x2="15778" y2="53833"/>
                        <a14:foregroundMark x1="75889" y1="41333" x2="77556" y2="55333"/>
                        <a14:foregroundMark x1="77556" y1="34500" x2="84556" y2="82500"/>
                        <a14:foregroundMark x1="48556" y1="18167" x2="55000" y2="43167"/>
                        <a14:foregroundMark x1="31889" y1="7000" x2="34667" y2="5167"/>
                        <a14:foregroundMark x1="40556" y1="2500" x2="42333" y2="5500"/>
                        <a14:backgroundMark x1="28000" y1="4000" x2="29444" y2="3333"/>
                        <a14:backgroundMark x1="81778" y1="2500" x2="84556" y2="21167"/>
                        <a14:backgroundMark x1="88778" y1="61667" x2="92000" y2="88167"/>
                        <a14:backgroundMark x1="47556" y1="5167" x2="50000" y2="10000"/>
                        <a14:backgroundMark x1="51000" y1="24500" x2="52556" y2="30500"/>
                        <a14:backgroundMark x1="53556" y1="34167" x2="55000" y2="37500"/>
                        <a14:backgroundMark x1="77778" y1="24167" x2="82333" y2="3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8"/>
          <a:stretch/>
        </p:blipFill>
        <p:spPr bwMode="auto">
          <a:xfrm>
            <a:off x="1981200" y="1661160"/>
            <a:ext cx="4786381" cy="3110911"/>
          </a:xfrm>
          <a:prstGeom prst="rect">
            <a:avLst/>
          </a:prstGeom>
          <a:noFill/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57CE1E22-A7F5-AD4D-AD6D-3847BA84432F}"/>
              </a:ext>
            </a:extLst>
          </p:cNvPr>
          <p:cNvSpPr/>
          <p:nvPr/>
        </p:nvSpPr>
        <p:spPr>
          <a:xfrm>
            <a:off x="381000" y="666750"/>
            <a:ext cx="3200400" cy="842010"/>
          </a:xfrm>
          <a:prstGeom prst="wedgeRectCallout">
            <a:avLst>
              <a:gd name="adj1" fmla="val 33452"/>
              <a:gd name="adj2" fmla="val 6937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it your book?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C7E26D55-B598-EB47-B914-581F69CAB929}"/>
              </a:ext>
            </a:extLst>
          </p:cNvPr>
          <p:cNvSpPr/>
          <p:nvPr/>
        </p:nvSpPr>
        <p:spPr>
          <a:xfrm>
            <a:off x="5410200" y="666750"/>
            <a:ext cx="2438400" cy="842010"/>
          </a:xfrm>
          <a:prstGeom prst="wedgeRectCallout">
            <a:avLst>
              <a:gd name="adj1" fmla="val 238"/>
              <a:gd name="adj2" fmla="val 9943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it is. </a:t>
            </a:r>
          </a:p>
          <a:p>
            <a:pPr lvl="0"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34DB9-3A36-D54B-AF1D-590FC5F04084}"/>
              </a:ext>
            </a:extLst>
          </p:cNvPr>
          <p:cNvSpPr txBox="1">
            <a:spLocks/>
          </p:cNvSpPr>
          <p:nvPr/>
        </p:nvSpPr>
        <p:spPr>
          <a:xfrm>
            <a:off x="6477000" y="4171950"/>
            <a:ext cx="2286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971550" algn="l"/>
              </a:tabLst>
            </a:pPr>
            <a:r>
              <a:rPr lang="en-US" sz="1200" dirty="0"/>
              <a:t>source: </a:t>
            </a:r>
            <a:r>
              <a:rPr lang="en-US" sz="1200" dirty="0" err="1"/>
              <a:t>freepik.com</a:t>
            </a:r>
            <a:r>
              <a:rPr lang="en-US" sz="1200" dirty="0"/>
              <a:t>/</a:t>
            </a:r>
            <a:r>
              <a:rPr lang="en-US" sz="1200" dirty="0" err="1"/>
              <a:t>gpointstudio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F9922F5-230F-C141-80B8-684156C52376}"/>
              </a:ext>
            </a:extLst>
          </p:cNvPr>
          <p:cNvSpPr txBox="1">
            <a:spLocks/>
          </p:cNvSpPr>
          <p:nvPr/>
        </p:nvSpPr>
        <p:spPr>
          <a:xfrm>
            <a:off x="762000" y="255594"/>
            <a:ext cx="1600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B0F0"/>
                </a:solidFill>
                <a:latin typeface="+mj-lt"/>
              </a:rPr>
              <a:t>Say them.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E113D2-1E34-8A4F-9DF7-F15FC29C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"/>
            <a:ext cx="19431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A36481-8C19-D946-B663-8D47E4619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819150"/>
            <a:ext cx="25908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6B5514-C2A1-4046-B194-EA118F3AF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19150"/>
            <a:ext cx="21590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FEE5C4-29E9-D849-967E-1C29CE172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66" y="2754326"/>
            <a:ext cx="2497768" cy="1314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2C7051-97E9-6C47-8E32-D304A0216423}"/>
              </a:ext>
            </a:extLst>
          </p:cNvPr>
          <p:cNvSpPr txBox="1"/>
          <p:nvPr/>
        </p:nvSpPr>
        <p:spPr>
          <a:xfrm>
            <a:off x="762000" y="2229385"/>
            <a:ext cx="1943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763">
              <a:defRPr/>
            </a:pPr>
            <a:r>
              <a:rPr lang="en-GB" sz="2100" kern="0" spc="28" dirty="0">
                <a:solidFill>
                  <a:prstClr val="black"/>
                </a:solidFill>
              </a:rPr>
              <a:t>Indonesia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F3C6F8-E06F-B646-866D-42EF7278709A}"/>
              </a:ext>
            </a:extLst>
          </p:cNvPr>
          <p:cNvSpPr txBox="1"/>
          <p:nvPr/>
        </p:nvSpPr>
        <p:spPr>
          <a:xfrm>
            <a:off x="3197660" y="2226689"/>
            <a:ext cx="259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763">
              <a:defRPr/>
            </a:pPr>
            <a:r>
              <a:rPr lang="en-GB" sz="2100" kern="0" spc="28" dirty="0">
                <a:solidFill>
                  <a:prstClr val="black"/>
                </a:solidFill>
              </a:rPr>
              <a:t>Malaysia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7E0A62-2DF8-7C42-9AA6-5995F9FB873A}"/>
              </a:ext>
            </a:extLst>
          </p:cNvPr>
          <p:cNvSpPr txBox="1"/>
          <p:nvPr/>
        </p:nvSpPr>
        <p:spPr>
          <a:xfrm>
            <a:off x="6241093" y="2226689"/>
            <a:ext cx="215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763">
              <a:defRPr/>
            </a:pPr>
            <a:r>
              <a:rPr lang="en-GB" sz="2100" kern="0" spc="28" dirty="0">
                <a:solidFill>
                  <a:prstClr val="black"/>
                </a:solidFill>
              </a:rPr>
              <a:t>United Kingdom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B8096B-CA11-0647-86FE-FAFE74DBF9BF}"/>
              </a:ext>
            </a:extLst>
          </p:cNvPr>
          <p:cNvSpPr txBox="1"/>
          <p:nvPr/>
        </p:nvSpPr>
        <p:spPr>
          <a:xfrm>
            <a:off x="3197660" y="4278799"/>
            <a:ext cx="2497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763">
              <a:defRPr/>
            </a:pPr>
            <a:r>
              <a:rPr lang="en-GB" sz="2100" kern="0" spc="28" dirty="0">
                <a:solidFill>
                  <a:prstClr val="black"/>
                </a:solidFill>
              </a:rPr>
              <a:t>America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234AFF-54EA-6643-8FF6-8D849DD97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1" y="2767933"/>
            <a:ext cx="1940379" cy="1358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BA33235-9B3C-3D4E-91C4-5EDE24ECC5FA}"/>
              </a:ext>
            </a:extLst>
          </p:cNvPr>
          <p:cNvSpPr txBox="1"/>
          <p:nvPr/>
        </p:nvSpPr>
        <p:spPr>
          <a:xfrm>
            <a:off x="762755" y="4305473"/>
            <a:ext cx="19423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763">
              <a:defRPr/>
            </a:pPr>
            <a:r>
              <a:rPr lang="en-GB" sz="2100" kern="0" spc="28" dirty="0">
                <a:solidFill>
                  <a:prstClr val="black"/>
                </a:solidFill>
              </a:rPr>
              <a:t>Brazil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EBB1C93-AD3B-3B4E-90E1-10D2DD12A7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r="10145"/>
          <a:stretch/>
        </p:blipFill>
        <p:spPr>
          <a:xfrm>
            <a:off x="6259286" y="2767933"/>
            <a:ext cx="2148114" cy="1323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C027E4-3B7D-674B-A958-A3B35E6F5FA4}"/>
              </a:ext>
            </a:extLst>
          </p:cNvPr>
          <p:cNvSpPr txBox="1"/>
          <p:nvPr/>
        </p:nvSpPr>
        <p:spPr>
          <a:xfrm>
            <a:off x="6259286" y="4278799"/>
            <a:ext cx="2148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763">
              <a:defRPr/>
            </a:pPr>
            <a:r>
              <a:rPr lang="en-GB" sz="2100" kern="0" spc="28" dirty="0">
                <a:solidFill>
                  <a:prstClr val="black"/>
                </a:solidFill>
              </a:rPr>
              <a:t>Canada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28D858-FD5F-B049-A210-E7CA6E92236E}"/>
              </a:ext>
            </a:extLst>
          </p:cNvPr>
          <p:cNvSpPr txBox="1">
            <a:spLocks/>
          </p:cNvSpPr>
          <p:nvPr/>
        </p:nvSpPr>
        <p:spPr>
          <a:xfrm>
            <a:off x="3157733" y="2083860"/>
            <a:ext cx="3846013" cy="312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sz="1000" dirty="0"/>
              <a:t>source: </a:t>
            </a:r>
            <a:r>
              <a:rPr lang="en-US" sz="1000" dirty="0" err="1"/>
              <a:t>commons.wikimedia</a:t>
            </a:r>
            <a:r>
              <a:rPr lang="en-US" sz="1000" dirty="0"/>
              <a:t>/</a:t>
            </a:r>
            <a:r>
              <a:rPr lang="en-US" sz="1000" dirty="0" err="1"/>
              <a:t>WikimediaCommons</a:t>
            </a:r>
            <a:endParaRPr lang="en-US" sz="10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0A0166-C2B7-4241-A32F-A0104CCCD72A}"/>
              </a:ext>
            </a:extLst>
          </p:cNvPr>
          <p:cNvSpPr txBox="1">
            <a:spLocks/>
          </p:cNvSpPr>
          <p:nvPr/>
        </p:nvSpPr>
        <p:spPr>
          <a:xfrm>
            <a:off x="515857" y="4126198"/>
            <a:ext cx="2435386" cy="381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971550" algn="l"/>
              </a:tabLst>
            </a:pPr>
            <a:r>
              <a:rPr lang="en-US" sz="1200" dirty="0"/>
              <a:t>source: </a:t>
            </a:r>
            <a:r>
              <a:rPr lang="en-US" sz="1200" dirty="0" err="1"/>
              <a:t>commons.wikimedia</a:t>
            </a:r>
            <a:r>
              <a:rPr lang="en-US" sz="1200" dirty="0"/>
              <a:t>/Achim55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C181353-0C21-2E45-B9DA-4E7BFA63E84A}"/>
              </a:ext>
            </a:extLst>
          </p:cNvPr>
          <p:cNvSpPr txBox="1">
            <a:spLocks/>
          </p:cNvSpPr>
          <p:nvPr/>
        </p:nvSpPr>
        <p:spPr>
          <a:xfrm>
            <a:off x="630737" y="2100752"/>
            <a:ext cx="3846013" cy="312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sz="1000" dirty="0"/>
              <a:t>source: </a:t>
            </a:r>
            <a:r>
              <a:rPr lang="en-US" sz="1000" dirty="0" err="1"/>
              <a:t>commons.wikimedia</a:t>
            </a:r>
            <a:r>
              <a:rPr lang="en-US" sz="1000" dirty="0"/>
              <a:t>/Zscout370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008473B-176D-B541-ADBE-4F68ADF9B1D0}"/>
              </a:ext>
            </a:extLst>
          </p:cNvPr>
          <p:cNvSpPr txBox="1">
            <a:spLocks/>
          </p:cNvSpPr>
          <p:nvPr/>
        </p:nvSpPr>
        <p:spPr>
          <a:xfrm>
            <a:off x="6241093" y="2104031"/>
            <a:ext cx="3846013" cy="312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sz="1000" dirty="0"/>
              <a:t>source: </a:t>
            </a:r>
            <a:r>
              <a:rPr lang="en-US" sz="1000" dirty="0" err="1"/>
              <a:t>commons.wikimedia</a:t>
            </a:r>
            <a:r>
              <a:rPr lang="en-US" sz="1000" dirty="0"/>
              <a:t>/</a:t>
            </a:r>
            <a:r>
              <a:rPr lang="en-US" sz="1000" dirty="0" err="1"/>
              <a:t>RiedleroD</a:t>
            </a:r>
            <a:endParaRPr lang="en-US" sz="10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A680E7B-9EB1-594A-A48D-01E0B8A444A5}"/>
              </a:ext>
            </a:extLst>
          </p:cNvPr>
          <p:cNvSpPr txBox="1">
            <a:spLocks/>
          </p:cNvSpPr>
          <p:nvPr/>
        </p:nvSpPr>
        <p:spPr>
          <a:xfrm>
            <a:off x="3157732" y="4049466"/>
            <a:ext cx="3846013" cy="312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sz="1000" dirty="0"/>
              <a:t>source: </a:t>
            </a:r>
            <a:r>
              <a:rPr lang="en-US" sz="1000" dirty="0" err="1"/>
              <a:t>commons.wikimedia</a:t>
            </a:r>
            <a:r>
              <a:rPr lang="en-US" sz="1000" dirty="0"/>
              <a:t>/</a:t>
            </a:r>
            <a:r>
              <a:rPr lang="en-US" sz="1000" dirty="0" err="1"/>
              <a:t>WikimediaCommons</a:t>
            </a:r>
            <a:endParaRPr lang="en-US" sz="10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9564F9E-BEA9-DB47-B320-40FFD0C6F142}"/>
              </a:ext>
            </a:extLst>
          </p:cNvPr>
          <p:cNvSpPr txBox="1">
            <a:spLocks/>
          </p:cNvSpPr>
          <p:nvPr/>
        </p:nvSpPr>
        <p:spPr>
          <a:xfrm>
            <a:off x="5941845" y="4068776"/>
            <a:ext cx="3846013" cy="312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sz="1000" dirty="0"/>
              <a:t>source: </a:t>
            </a:r>
            <a:r>
              <a:rPr lang="en-US" sz="1000" dirty="0" err="1"/>
              <a:t>commons.wikimedia</a:t>
            </a:r>
            <a:r>
              <a:rPr lang="en-US" sz="1000" dirty="0"/>
              <a:t>/</a:t>
            </a:r>
            <a:r>
              <a:rPr lang="en-US" sz="1000" dirty="0" err="1"/>
              <a:t>WikimediaCommons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78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791200" cy="58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B. Country and Nationality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0C35AD-7863-374B-9057-D9B1BE32E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76618"/>
              </p:ext>
            </p:extLst>
          </p:nvPr>
        </p:nvGraphicFramePr>
        <p:xfrm>
          <a:off x="838200" y="1276350"/>
          <a:ext cx="3429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19429754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758228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11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Indonesian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4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Malaysia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Malaysian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0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Belgian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Italy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Italian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1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Brazilian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Turkish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8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850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48278D-2F50-254E-88CC-C2C1BD254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45511"/>
              </p:ext>
            </p:extLst>
          </p:nvPr>
        </p:nvGraphicFramePr>
        <p:xfrm>
          <a:off x="4953000" y="1276350"/>
          <a:ext cx="3429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19429754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758228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11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Russian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4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0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Japanese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Mexican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1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British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American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8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8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5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C7BCF-1463-974A-93EE-F0231B09F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6" b="100000" l="10000" r="90000">
                        <a14:foregroundMark x1="26750" y1="72233" x2="26750" y2="72233"/>
                        <a14:backgroundMark x1="85750" y1="98311" x2="85750" y2="98311"/>
                        <a14:backgroundMark x1="87250" y1="96060" x2="87250" y2="96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69" y="1236345"/>
            <a:ext cx="5269524" cy="3510820"/>
          </a:xfrm>
          <a:prstGeom prst="rect">
            <a:avLst/>
          </a:prstGeom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49ECB0A-01A9-DC4E-8935-26418A0AEAAD}"/>
              </a:ext>
            </a:extLst>
          </p:cNvPr>
          <p:cNvSpPr/>
          <p:nvPr/>
        </p:nvSpPr>
        <p:spPr>
          <a:xfrm>
            <a:off x="1066709" y="666750"/>
            <a:ext cx="2895600" cy="765810"/>
          </a:xfrm>
          <a:prstGeom prst="wedgeRectCallout">
            <a:avLst>
              <a:gd name="adj1" fmla="val 33452"/>
              <a:gd name="adj2" fmla="val 6937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you from China?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B3CC5FFA-A377-FA46-A793-60AC0B60FE9F}"/>
              </a:ext>
            </a:extLst>
          </p:cNvPr>
          <p:cNvSpPr/>
          <p:nvPr/>
        </p:nvSpPr>
        <p:spPr>
          <a:xfrm>
            <a:off x="304800" y="1961373"/>
            <a:ext cx="2921976" cy="779574"/>
          </a:xfrm>
          <a:prstGeom prst="wedgeRectCallout">
            <a:avLst>
              <a:gd name="adj1" fmla="val 33452"/>
              <a:gd name="adj2" fmla="val 6937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 are you from?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1CAAEEF-4FE0-2C4E-B021-709E775D312D}"/>
              </a:ext>
            </a:extLst>
          </p:cNvPr>
          <p:cNvSpPr/>
          <p:nvPr/>
        </p:nvSpPr>
        <p:spPr>
          <a:xfrm>
            <a:off x="5334000" y="666750"/>
            <a:ext cx="2297724" cy="765810"/>
          </a:xfrm>
          <a:prstGeom prst="wedgeRectCallout">
            <a:avLst>
              <a:gd name="adj1" fmla="val 238"/>
              <a:gd name="adj2" fmla="val 9943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I’m not.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7F670BF-803E-C845-A5AB-39B2B3F1D7E3}"/>
              </a:ext>
            </a:extLst>
          </p:cNvPr>
          <p:cNvSpPr/>
          <p:nvPr/>
        </p:nvSpPr>
        <p:spPr>
          <a:xfrm>
            <a:off x="6482862" y="1961373"/>
            <a:ext cx="2297724" cy="765810"/>
          </a:xfrm>
          <a:prstGeom prst="wedgeRectCallout">
            <a:avLst>
              <a:gd name="adj1" fmla="val 238"/>
              <a:gd name="adj2" fmla="val 9943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am from Brazil.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4A8AF848-0B7C-BB43-AD15-50C7D67C38D8}"/>
              </a:ext>
            </a:extLst>
          </p:cNvPr>
          <p:cNvSpPr/>
          <p:nvPr/>
        </p:nvSpPr>
        <p:spPr>
          <a:xfrm>
            <a:off x="387385" y="3315129"/>
            <a:ext cx="2438400" cy="779574"/>
          </a:xfrm>
          <a:prstGeom prst="wedgeRectCallout">
            <a:avLst>
              <a:gd name="adj1" fmla="val 33452"/>
              <a:gd name="adj2" fmla="val 6937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So, are you a Brazilian?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66410B26-374D-884D-B1A8-EE8FCE2A5A53}"/>
              </a:ext>
            </a:extLst>
          </p:cNvPr>
          <p:cNvSpPr/>
          <p:nvPr/>
        </p:nvSpPr>
        <p:spPr>
          <a:xfrm>
            <a:off x="6934200" y="3315129"/>
            <a:ext cx="1846386" cy="779574"/>
          </a:xfrm>
          <a:prstGeom prst="wedgeRectCallout">
            <a:avLst>
              <a:gd name="adj1" fmla="val 238"/>
              <a:gd name="adj2" fmla="val 9943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I am.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F97B0B-7231-F54F-8306-9BE0FB92D5B6}"/>
              </a:ext>
            </a:extLst>
          </p:cNvPr>
          <p:cNvSpPr txBox="1">
            <a:spLocks/>
          </p:cNvSpPr>
          <p:nvPr/>
        </p:nvSpPr>
        <p:spPr>
          <a:xfrm>
            <a:off x="152400" y="11391"/>
            <a:ext cx="35814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700" b="1" dirty="0">
                <a:solidFill>
                  <a:srgbClr val="00B0F0"/>
                </a:solidFill>
                <a:latin typeface="+mj-lt"/>
              </a:rPr>
              <a:t>Practice the dialogue</a:t>
            </a:r>
            <a:endParaRPr lang="en-US" sz="2700" dirty="0">
              <a:solidFill>
                <a:srgbClr val="00B0F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63CC88-81EF-B844-BF1F-8EE056984D6D}"/>
              </a:ext>
            </a:extLst>
          </p:cNvPr>
          <p:cNvSpPr txBox="1">
            <a:spLocks/>
          </p:cNvSpPr>
          <p:nvPr/>
        </p:nvSpPr>
        <p:spPr>
          <a:xfrm>
            <a:off x="6705600" y="4451388"/>
            <a:ext cx="3846013" cy="8245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971550" algn="l"/>
              </a:tabLst>
            </a:pPr>
            <a:r>
              <a:rPr lang="en-US" sz="1200" dirty="0"/>
              <a:t>source: </a:t>
            </a:r>
            <a:r>
              <a:rPr lang="en-US" sz="1200" dirty="0" err="1"/>
              <a:t>piqsels.com</a:t>
            </a:r>
            <a:r>
              <a:rPr lang="en-US" sz="1200" dirty="0"/>
              <a:t>/</a:t>
            </a:r>
            <a:r>
              <a:rPr lang="en-US" sz="1200" dirty="0" err="1"/>
              <a:t>Piqsels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7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5791200" cy="58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69282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C. Question Words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0920C0-12F8-154F-95D4-077893733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513888"/>
              </p:ext>
            </p:extLst>
          </p:nvPr>
        </p:nvGraphicFramePr>
        <p:xfrm>
          <a:off x="1524000" y="1276350"/>
          <a:ext cx="609600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38472562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19488239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Who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Who is she?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377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are you?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9884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your 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168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your nationality?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0969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is your country?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7029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51768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old are you?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304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old is she?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10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496</Words>
  <Application>Microsoft Office PowerPoint</Application>
  <PresentationFormat>On-screen Show (16:9)</PresentationFormat>
  <Paragraphs>146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Rio Fazri Septian</cp:lastModifiedBy>
  <cp:revision>51</cp:revision>
  <dcterms:created xsi:type="dcterms:W3CDTF">2022-01-17T01:37:52Z</dcterms:created>
  <dcterms:modified xsi:type="dcterms:W3CDTF">2023-06-20T07:04:11Z</dcterms:modified>
</cp:coreProperties>
</file>