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Lst>
  <p:sldSz cx="18288000" cy="10287000"/>
  <p:notesSz cx="6858000" cy="9144000"/>
  <p:embeddedFontLst>
    <p:embeddedFont>
      <p:font typeface="Oswald Bold" charset="1" panose="00000800000000000000"/>
      <p:regular r:id="rId13"/>
    </p:embeddedFont>
    <p:embeddedFont>
      <p:font typeface="Oswald" charset="1" panose="00000500000000000000"/>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fonts/font13.fntdata" Type="http://schemas.openxmlformats.org/officeDocument/2006/relationships/font"/><Relationship Id="rId14" Target="fonts/font14.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7.png" Type="http://schemas.openxmlformats.org/officeDocument/2006/relationships/image"/><Relationship Id="rId5" Target="../media/image8.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png" Type="http://schemas.openxmlformats.org/officeDocument/2006/relationships/image"/><Relationship Id="rId3" Target="../media/image1.png" Type="http://schemas.openxmlformats.org/officeDocument/2006/relationships/image"/><Relationship Id="rId4" Target="../media/image2.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0.png" Type="http://schemas.openxmlformats.org/officeDocument/2006/relationships/image"/><Relationship Id="rId3" Target="../media/image1.png" Type="http://schemas.openxmlformats.org/officeDocument/2006/relationships/image"/><Relationship Id="rId4" Target="../media/image2.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FF2D9"/>
        </a:solidFill>
      </p:bgPr>
    </p:bg>
    <p:spTree>
      <p:nvGrpSpPr>
        <p:cNvPr id="1" name=""/>
        <p:cNvGrpSpPr/>
        <p:nvPr/>
      </p:nvGrpSpPr>
      <p:grpSpPr>
        <a:xfrm>
          <a:off x="0" y="0"/>
          <a:ext cx="0" cy="0"/>
          <a:chOff x="0" y="0"/>
          <a:chExt cx="0" cy="0"/>
        </a:xfrm>
      </p:grpSpPr>
      <p:grpSp>
        <p:nvGrpSpPr>
          <p:cNvPr name="Group 2" id="2"/>
          <p:cNvGrpSpPr/>
          <p:nvPr/>
        </p:nvGrpSpPr>
        <p:grpSpPr>
          <a:xfrm rot="0">
            <a:off x="-732317" y="-1090110"/>
            <a:ext cx="19752633" cy="3249308"/>
            <a:chOff x="0" y="0"/>
            <a:chExt cx="26336844" cy="4332411"/>
          </a:xfrm>
        </p:grpSpPr>
        <p:sp>
          <p:nvSpPr>
            <p:cNvPr name="Freeform 3" id="3"/>
            <p:cNvSpPr/>
            <p:nvPr/>
          </p:nvSpPr>
          <p:spPr>
            <a:xfrm flipH="false" flipV="false" rot="0">
              <a:off x="0" y="0"/>
              <a:ext cx="13168422" cy="4332411"/>
            </a:xfrm>
            <a:custGeom>
              <a:avLst/>
              <a:gdLst/>
              <a:ahLst/>
              <a:cxnLst/>
              <a:rect r="r" b="b" t="t" l="l"/>
              <a:pathLst>
                <a:path h="4332411" w="13168422">
                  <a:moveTo>
                    <a:pt x="0" y="0"/>
                  </a:moveTo>
                  <a:lnTo>
                    <a:pt x="13168422" y="0"/>
                  </a:lnTo>
                  <a:lnTo>
                    <a:pt x="13168422" y="4332411"/>
                  </a:lnTo>
                  <a:lnTo>
                    <a:pt x="0" y="43324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true" flipV="false" rot="0">
              <a:off x="13168422" y="0"/>
              <a:ext cx="13168422" cy="4332411"/>
            </a:xfrm>
            <a:custGeom>
              <a:avLst/>
              <a:gdLst/>
              <a:ahLst/>
              <a:cxnLst/>
              <a:rect r="r" b="b" t="t" l="l"/>
              <a:pathLst>
                <a:path h="4332411" w="13168422">
                  <a:moveTo>
                    <a:pt x="13168422" y="0"/>
                  </a:moveTo>
                  <a:lnTo>
                    <a:pt x="0" y="0"/>
                  </a:lnTo>
                  <a:lnTo>
                    <a:pt x="0" y="4332411"/>
                  </a:lnTo>
                  <a:lnTo>
                    <a:pt x="13168422" y="4332411"/>
                  </a:lnTo>
                  <a:lnTo>
                    <a:pt x="13168422"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grpSp>
        <p:nvGrpSpPr>
          <p:cNvPr name="Group 5" id="5"/>
          <p:cNvGrpSpPr/>
          <p:nvPr/>
        </p:nvGrpSpPr>
        <p:grpSpPr>
          <a:xfrm rot="0">
            <a:off x="-732317" y="8626290"/>
            <a:ext cx="19752633" cy="3249308"/>
            <a:chOff x="0" y="0"/>
            <a:chExt cx="26336844" cy="4332411"/>
          </a:xfrm>
        </p:grpSpPr>
        <p:sp>
          <p:nvSpPr>
            <p:cNvPr name="Freeform 6" id="6"/>
            <p:cNvSpPr/>
            <p:nvPr/>
          </p:nvSpPr>
          <p:spPr>
            <a:xfrm flipH="false" flipV="true" rot="0">
              <a:off x="0" y="0"/>
              <a:ext cx="13168422" cy="4332411"/>
            </a:xfrm>
            <a:custGeom>
              <a:avLst/>
              <a:gdLst/>
              <a:ahLst/>
              <a:cxnLst/>
              <a:rect r="r" b="b" t="t" l="l"/>
              <a:pathLst>
                <a:path h="4332411" w="13168422">
                  <a:moveTo>
                    <a:pt x="0" y="4332411"/>
                  </a:moveTo>
                  <a:lnTo>
                    <a:pt x="13168422" y="4332411"/>
                  </a:lnTo>
                  <a:lnTo>
                    <a:pt x="13168422" y="0"/>
                  </a:lnTo>
                  <a:lnTo>
                    <a:pt x="0" y="0"/>
                  </a:lnTo>
                  <a:lnTo>
                    <a:pt x="0" y="4332411"/>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7" id="7"/>
            <p:cNvSpPr/>
            <p:nvPr/>
          </p:nvSpPr>
          <p:spPr>
            <a:xfrm flipH="true" flipV="true" rot="0">
              <a:off x="13168422" y="0"/>
              <a:ext cx="13168422" cy="4332411"/>
            </a:xfrm>
            <a:custGeom>
              <a:avLst/>
              <a:gdLst/>
              <a:ahLst/>
              <a:cxnLst/>
              <a:rect r="r" b="b" t="t" l="l"/>
              <a:pathLst>
                <a:path h="4332411" w="13168422">
                  <a:moveTo>
                    <a:pt x="13168422" y="4332411"/>
                  </a:moveTo>
                  <a:lnTo>
                    <a:pt x="0" y="4332411"/>
                  </a:lnTo>
                  <a:lnTo>
                    <a:pt x="0" y="0"/>
                  </a:lnTo>
                  <a:lnTo>
                    <a:pt x="13168422" y="0"/>
                  </a:lnTo>
                  <a:lnTo>
                    <a:pt x="13168422" y="4332411"/>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sp>
        <p:nvSpPr>
          <p:cNvPr name="Freeform 8" id="8"/>
          <p:cNvSpPr/>
          <p:nvPr/>
        </p:nvSpPr>
        <p:spPr>
          <a:xfrm flipH="false" flipV="false" rot="0">
            <a:off x="13778410" y="2110655"/>
            <a:ext cx="1487495" cy="1839085"/>
          </a:xfrm>
          <a:custGeom>
            <a:avLst/>
            <a:gdLst/>
            <a:ahLst/>
            <a:cxnLst/>
            <a:rect r="r" b="b" t="t" l="l"/>
            <a:pathLst>
              <a:path h="1839085" w="1487495">
                <a:moveTo>
                  <a:pt x="0" y="0"/>
                </a:moveTo>
                <a:lnTo>
                  <a:pt x="1487495" y="0"/>
                </a:lnTo>
                <a:lnTo>
                  <a:pt x="1487495" y="1839085"/>
                </a:lnTo>
                <a:lnTo>
                  <a:pt x="0" y="1839085"/>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0">
            <a:off x="3426012" y="6344797"/>
            <a:ext cx="875458" cy="1020131"/>
          </a:xfrm>
          <a:custGeom>
            <a:avLst/>
            <a:gdLst/>
            <a:ahLst/>
            <a:cxnLst/>
            <a:rect r="r" b="b" t="t" l="l"/>
            <a:pathLst>
              <a:path h="1020131" w="875458">
                <a:moveTo>
                  <a:pt x="0" y="0"/>
                </a:moveTo>
                <a:lnTo>
                  <a:pt x="875459" y="0"/>
                </a:lnTo>
                <a:lnTo>
                  <a:pt x="875459" y="1020131"/>
                </a:lnTo>
                <a:lnTo>
                  <a:pt x="0" y="1020131"/>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0" id="10"/>
          <p:cNvSpPr txBox="true"/>
          <p:nvPr/>
        </p:nvSpPr>
        <p:spPr>
          <a:xfrm rot="0">
            <a:off x="4093352" y="1863924"/>
            <a:ext cx="9685059" cy="7915273"/>
          </a:xfrm>
          <a:prstGeom prst="rect">
            <a:avLst/>
          </a:prstGeom>
        </p:spPr>
        <p:txBody>
          <a:bodyPr anchor="t" rtlCol="false" tIns="0" lIns="0" bIns="0" rIns="0">
            <a:spAutoFit/>
          </a:bodyPr>
          <a:lstStyle/>
          <a:p>
            <a:pPr algn="ctr">
              <a:lnSpc>
                <a:spcPts val="21000"/>
              </a:lnSpc>
            </a:pPr>
            <a:r>
              <a:rPr lang="en-US" sz="15000">
                <a:solidFill>
                  <a:srgbClr val="403D46"/>
                </a:solidFill>
                <a:latin typeface="Oswald Bold"/>
                <a:ea typeface="Oswald Bold"/>
                <a:cs typeface="Oswald Bold"/>
                <a:sym typeface="Oswald Bold"/>
              </a:rPr>
              <a:t>PENGANTAR SOSIOLOGI</a:t>
            </a:r>
          </a:p>
          <a:p>
            <a:pPr algn="ctr">
              <a:lnSpc>
                <a:spcPts val="21000"/>
              </a:lnSpc>
            </a:pPr>
          </a:p>
        </p:txBody>
      </p:sp>
      <p:sp>
        <p:nvSpPr>
          <p:cNvPr name="Freeform 11" id="11"/>
          <p:cNvSpPr/>
          <p:nvPr/>
        </p:nvSpPr>
        <p:spPr>
          <a:xfrm flipH="false" flipV="false" rot="0">
            <a:off x="13986529" y="6344797"/>
            <a:ext cx="875458" cy="1020131"/>
          </a:xfrm>
          <a:custGeom>
            <a:avLst/>
            <a:gdLst/>
            <a:ahLst/>
            <a:cxnLst/>
            <a:rect r="r" b="b" t="t" l="l"/>
            <a:pathLst>
              <a:path h="1020131" w="875458">
                <a:moveTo>
                  <a:pt x="0" y="0"/>
                </a:moveTo>
                <a:lnTo>
                  <a:pt x="875459" y="0"/>
                </a:lnTo>
                <a:lnTo>
                  <a:pt x="875459" y="1020131"/>
                </a:lnTo>
                <a:lnTo>
                  <a:pt x="0" y="1020131"/>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2" id="12"/>
          <p:cNvSpPr/>
          <p:nvPr/>
        </p:nvSpPr>
        <p:spPr>
          <a:xfrm flipH="true" flipV="false" rot="0">
            <a:off x="2682265" y="2159199"/>
            <a:ext cx="1487495" cy="1839085"/>
          </a:xfrm>
          <a:custGeom>
            <a:avLst/>
            <a:gdLst/>
            <a:ahLst/>
            <a:cxnLst/>
            <a:rect r="r" b="b" t="t" l="l"/>
            <a:pathLst>
              <a:path h="1839085" w="1487495">
                <a:moveTo>
                  <a:pt x="1487495" y="0"/>
                </a:moveTo>
                <a:lnTo>
                  <a:pt x="0" y="0"/>
                </a:lnTo>
                <a:lnTo>
                  <a:pt x="0" y="1839084"/>
                </a:lnTo>
                <a:lnTo>
                  <a:pt x="1487495" y="1839084"/>
                </a:lnTo>
                <a:lnTo>
                  <a:pt x="1487495"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FF2D9"/>
        </a:solidFill>
      </p:bgPr>
    </p:bg>
    <p:spTree>
      <p:nvGrpSpPr>
        <p:cNvPr id="1" name=""/>
        <p:cNvGrpSpPr/>
        <p:nvPr/>
      </p:nvGrpSpPr>
      <p:grpSpPr>
        <a:xfrm>
          <a:off x="0" y="0"/>
          <a:ext cx="0" cy="0"/>
          <a:chOff x="0" y="0"/>
          <a:chExt cx="0" cy="0"/>
        </a:xfrm>
      </p:grpSpPr>
      <p:sp>
        <p:nvSpPr>
          <p:cNvPr name="TextBox 2" id="2"/>
          <p:cNvSpPr txBox="true"/>
          <p:nvPr/>
        </p:nvSpPr>
        <p:spPr>
          <a:xfrm rot="0">
            <a:off x="5562080" y="942975"/>
            <a:ext cx="7163840" cy="1587821"/>
          </a:xfrm>
          <a:prstGeom prst="rect">
            <a:avLst/>
          </a:prstGeom>
        </p:spPr>
        <p:txBody>
          <a:bodyPr anchor="t" rtlCol="false" tIns="0" lIns="0" bIns="0" rIns="0">
            <a:spAutoFit/>
          </a:bodyPr>
          <a:lstStyle/>
          <a:p>
            <a:pPr algn="ctr">
              <a:lnSpc>
                <a:spcPts val="6430"/>
              </a:lnSpc>
            </a:pPr>
            <a:r>
              <a:rPr lang="en-US" sz="4593">
                <a:solidFill>
                  <a:srgbClr val="20140D"/>
                </a:solidFill>
                <a:latin typeface="Oswald Bold"/>
                <a:ea typeface="Oswald Bold"/>
                <a:cs typeface="Oswald Bold"/>
                <a:sym typeface="Oswald Bold"/>
              </a:rPr>
              <a:t>LATAR BELAKANG MUNCULNYA ILMU SOSIOLOGI</a:t>
            </a:r>
          </a:p>
        </p:txBody>
      </p:sp>
      <p:grpSp>
        <p:nvGrpSpPr>
          <p:cNvPr name="Group 3" id="3"/>
          <p:cNvGrpSpPr/>
          <p:nvPr/>
        </p:nvGrpSpPr>
        <p:grpSpPr>
          <a:xfrm rot="0">
            <a:off x="-732317" y="-1090110"/>
            <a:ext cx="19752633" cy="3249308"/>
            <a:chOff x="0" y="0"/>
            <a:chExt cx="26336844" cy="4332411"/>
          </a:xfrm>
        </p:grpSpPr>
        <p:sp>
          <p:nvSpPr>
            <p:cNvPr name="Freeform 4" id="4"/>
            <p:cNvSpPr/>
            <p:nvPr/>
          </p:nvSpPr>
          <p:spPr>
            <a:xfrm flipH="false" flipV="false" rot="0">
              <a:off x="0" y="0"/>
              <a:ext cx="13168422" cy="4332411"/>
            </a:xfrm>
            <a:custGeom>
              <a:avLst/>
              <a:gdLst/>
              <a:ahLst/>
              <a:cxnLst/>
              <a:rect r="r" b="b" t="t" l="l"/>
              <a:pathLst>
                <a:path h="4332411" w="13168422">
                  <a:moveTo>
                    <a:pt x="0" y="0"/>
                  </a:moveTo>
                  <a:lnTo>
                    <a:pt x="13168422" y="0"/>
                  </a:lnTo>
                  <a:lnTo>
                    <a:pt x="13168422" y="4332411"/>
                  </a:lnTo>
                  <a:lnTo>
                    <a:pt x="0" y="43324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true" flipV="false" rot="0">
              <a:off x="13168422" y="0"/>
              <a:ext cx="13168422" cy="4332411"/>
            </a:xfrm>
            <a:custGeom>
              <a:avLst/>
              <a:gdLst/>
              <a:ahLst/>
              <a:cxnLst/>
              <a:rect r="r" b="b" t="t" l="l"/>
              <a:pathLst>
                <a:path h="4332411" w="13168422">
                  <a:moveTo>
                    <a:pt x="13168422" y="0"/>
                  </a:moveTo>
                  <a:lnTo>
                    <a:pt x="0" y="0"/>
                  </a:lnTo>
                  <a:lnTo>
                    <a:pt x="0" y="4332411"/>
                  </a:lnTo>
                  <a:lnTo>
                    <a:pt x="13168422" y="4332411"/>
                  </a:lnTo>
                  <a:lnTo>
                    <a:pt x="13168422"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sp>
        <p:nvSpPr>
          <p:cNvPr name="Freeform 6" id="6"/>
          <p:cNvSpPr/>
          <p:nvPr/>
        </p:nvSpPr>
        <p:spPr>
          <a:xfrm flipH="false" flipV="false" rot="0">
            <a:off x="1028700" y="3980871"/>
            <a:ext cx="4741499" cy="3693378"/>
          </a:xfrm>
          <a:custGeom>
            <a:avLst/>
            <a:gdLst/>
            <a:ahLst/>
            <a:cxnLst/>
            <a:rect r="r" b="b" t="t" l="l"/>
            <a:pathLst>
              <a:path h="3693378" w="4741499">
                <a:moveTo>
                  <a:pt x="0" y="0"/>
                </a:moveTo>
                <a:lnTo>
                  <a:pt x="4741499" y="0"/>
                </a:lnTo>
                <a:lnTo>
                  <a:pt x="4741499" y="3693379"/>
                </a:lnTo>
                <a:lnTo>
                  <a:pt x="0" y="3693379"/>
                </a:lnTo>
                <a:lnTo>
                  <a:pt x="0" y="0"/>
                </a:lnTo>
                <a:close/>
              </a:path>
            </a:pathLst>
          </a:custGeom>
          <a:blipFill>
            <a:blip r:embed="rId4"/>
            <a:stretch>
              <a:fillRect l="0" t="0" r="0" b="0"/>
            </a:stretch>
          </a:blipFill>
        </p:spPr>
      </p:sp>
      <p:sp>
        <p:nvSpPr>
          <p:cNvPr name="Freeform 7" id="7"/>
          <p:cNvSpPr/>
          <p:nvPr/>
        </p:nvSpPr>
        <p:spPr>
          <a:xfrm flipH="false" flipV="false" rot="0">
            <a:off x="11619524" y="3980871"/>
            <a:ext cx="5639776" cy="3091433"/>
          </a:xfrm>
          <a:custGeom>
            <a:avLst/>
            <a:gdLst/>
            <a:ahLst/>
            <a:cxnLst/>
            <a:rect r="r" b="b" t="t" l="l"/>
            <a:pathLst>
              <a:path h="3091433" w="5639776">
                <a:moveTo>
                  <a:pt x="0" y="0"/>
                </a:moveTo>
                <a:lnTo>
                  <a:pt x="5639776" y="0"/>
                </a:lnTo>
                <a:lnTo>
                  <a:pt x="5639776" y="3091433"/>
                </a:lnTo>
                <a:lnTo>
                  <a:pt x="0" y="3091433"/>
                </a:lnTo>
                <a:lnTo>
                  <a:pt x="0" y="0"/>
                </a:lnTo>
                <a:close/>
              </a:path>
            </a:pathLst>
          </a:custGeom>
          <a:blipFill>
            <a:blip r:embed="rId5"/>
            <a:stretch>
              <a:fillRect l="0" t="0" r="0" b="0"/>
            </a:stretch>
          </a:blipFill>
        </p:spPr>
      </p:sp>
      <p:sp>
        <p:nvSpPr>
          <p:cNvPr name="TextBox 8" id="8"/>
          <p:cNvSpPr txBox="true"/>
          <p:nvPr/>
        </p:nvSpPr>
        <p:spPr>
          <a:xfrm rot="0">
            <a:off x="820581" y="2454596"/>
            <a:ext cx="15947246" cy="1384300"/>
          </a:xfrm>
          <a:prstGeom prst="rect">
            <a:avLst/>
          </a:prstGeom>
        </p:spPr>
        <p:txBody>
          <a:bodyPr anchor="t" rtlCol="false" tIns="0" lIns="0" bIns="0" rIns="0">
            <a:spAutoFit/>
          </a:bodyPr>
          <a:lstStyle/>
          <a:p>
            <a:pPr algn="l">
              <a:lnSpc>
                <a:spcPts val="5599"/>
              </a:lnSpc>
            </a:pPr>
            <a:r>
              <a:rPr lang="en-US" sz="3999">
                <a:solidFill>
                  <a:srgbClr val="20140D"/>
                </a:solidFill>
                <a:latin typeface="Oswald"/>
                <a:ea typeface="Oswald"/>
                <a:cs typeface="Oswald"/>
                <a:sym typeface="Oswald"/>
              </a:rPr>
              <a:t>Latar belakang lahirnya ilmu sosiologi dipengaruhi oleh dua revolusi besar yang terjadi di Eropa pada Abad ke 18 dan ke 19.  </a:t>
            </a:r>
          </a:p>
        </p:txBody>
      </p:sp>
      <p:sp>
        <p:nvSpPr>
          <p:cNvPr name="TextBox 9" id="9"/>
          <p:cNvSpPr txBox="true"/>
          <p:nvPr/>
        </p:nvSpPr>
        <p:spPr>
          <a:xfrm rot="0">
            <a:off x="1028700" y="7800961"/>
            <a:ext cx="3045306" cy="2486039"/>
          </a:xfrm>
          <a:prstGeom prst="rect">
            <a:avLst/>
          </a:prstGeom>
        </p:spPr>
        <p:txBody>
          <a:bodyPr anchor="t" rtlCol="false" tIns="0" lIns="0" bIns="0" rIns="0">
            <a:spAutoFit/>
          </a:bodyPr>
          <a:lstStyle/>
          <a:p>
            <a:pPr algn="l">
              <a:lnSpc>
                <a:spcPts val="3308"/>
              </a:lnSpc>
            </a:pPr>
            <a:r>
              <a:rPr lang="en-US" sz="2363">
                <a:solidFill>
                  <a:srgbClr val="20140D"/>
                </a:solidFill>
                <a:latin typeface="Oswald"/>
                <a:ea typeface="Oswald"/>
                <a:cs typeface="Oswald"/>
                <a:sym typeface="Oswald"/>
              </a:rPr>
              <a:t>Revolusi Prancis</a:t>
            </a:r>
          </a:p>
          <a:p>
            <a:pPr algn="l">
              <a:lnSpc>
                <a:spcPts val="3308"/>
              </a:lnSpc>
            </a:pPr>
            <a:r>
              <a:rPr lang="en-US" sz="2363">
                <a:solidFill>
                  <a:srgbClr val="20140D"/>
                </a:solidFill>
                <a:latin typeface="Oswald"/>
                <a:ea typeface="Oswald"/>
                <a:cs typeface="Oswald"/>
                <a:sym typeface="Oswald"/>
              </a:rPr>
              <a:t>Ditandai dengan adanya ide-ide, nilai sekuler seperti kebebasan, kesetaraan dan ketertiban sosial</a:t>
            </a:r>
          </a:p>
          <a:p>
            <a:pPr algn="l">
              <a:lnSpc>
                <a:spcPts val="3308"/>
              </a:lnSpc>
            </a:pPr>
          </a:p>
        </p:txBody>
      </p:sp>
      <p:sp>
        <p:nvSpPr>
          <p:cNvPr name="TextBox 10" id="10"/>
          <p:cNvSpPr txBox="true"/>
          <p:nvPr/>
        </p:nvSpPr>
        <p:spPr>
          <a:xfrm rot="0">
            <a:off x="10577402" y="7784798"/>
            <a:ext cx="6681898" cy="2502202"/>
          </a:xfrm>
          <a:prstGeom prst="rect">
            <a:avLst/>
          </a:prstGeom>
        </p:spPr>
        <p:txBody>
          <a:bodyPr anchor="t" rtlCol="false" tIns="0" lIns="0" bIns="0" rIns="0">
            <a:spAutoFit/>
          </a:bodyPr>
          <a:lstStyle/>
          <a:p>
            <a:pPr algn="r">
              <a:lnSpc>
                <a:spcPts val="3308"/>
              </a:lnSpc>
            </a:pPr>
            <a:r>
              <a:rPr lang="en-US" sz="2363">
                <a:solidFill>
                  <a:srgbClr val="20140D"/>
                </a:solidFill>
                <a:latin typeface="Oswald"/>
                <a:ea typeface="Oswald"/>
                <a:cs typeface="Oswald"/>
                <a:sym typeface="Oswald"/>
              </a:rPr>
              <a:t>Revolusi Industri</a:t>
            </a:r>
          </a:p>
          <a:p>
            <a:pPr algn="r">
              <a:lnSpc>
                <a:spcPts val="3308"/>
              </a:lnSpc>
            </a:pPr>
            <a:r>
              <a:rPr lang="en-US" sz="2363">
                <a:solidFill>
                  <a:srgbClr val="20140D"/>
                </a:solidFill>
                <a:latin typeface="Oswald"/>
                <a:ea typeface="Oswald"/>
                <a:cs typeface="Oswald"/>
                <a:sym typeface="Oswald"/>
              </a:rPr>
              <a:t>Mengubah tatanan sosial dan ekonomi masyarakat pada saat itu, ditandai adanya penemuan teknologi baru sehingga menimbulkan migrasi tenaga kerja besar-besaran dari bidang pertanian ke bidang industri </a:t>
            </a:r>
          </a:p>
          <a:p>
            <a:pPr algn="r">
              <a:lnSpc>
                <a:spcPts val="3308"/>
              </a:lnSpc>
            </a:pP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FFF2D9"/>
        </a:solidFill>
      </p:bgPr>
    </p:bg>
    <p:spTree>
      <p:nvGrpSpPr>
        <p:cNvPr id="1" name=""/>
        <p:cNvGrpSpPr/>
        <p:nvPr/>
      </p:nvGrpSpPr>
      <p:grpSpPr>
        <a:xfrm>
          <a:off x="0" y="0"/>
          <a:ext cx="0" cy="0"/>
          <a:chOff x="0" y="0"/>
          <a:chExt cx="0" cy="0"/>
        </a:xfrm>
      </p:grpSpPr>
      <p:sp>
        <p:nvSpPr>
          <p:cNvPr name="Freeform 2" id="2"/>
          <p:cNvSpPr/>
          <p:nvPr/>
        </p:nvSpPr>
        <p:spPr>
          <a:xfrm flipH="false" flipV="false" rot="0">
            <a:off x="-208119" y="1446575"/>
            <a:ext cx="6412564" cy="8241722"/>
          </a:xfrm>
          <a:custGeom>
            <a:avLst/>
            <a:gdLst/>
            <a:ahLst/>
            <a:cxnLst/>
            <a:rect r="r" b="b" t="t" l="l"/>
            <a:pathLst>
              <a:path h="8241722" w="6412564">
                <a:moveTo>
                  <a:pt x="0" y="0"/>
                </a:moveTo>
                <a:lnTo>
                  <a:pt x="6412564" y="0"/>
                </a:lnTo>
                <a:lnTo>
                  <a:pt x="6412564" y="8241722"/>
                </a:lnTo>
                <a:lnTo>
                  <a:pt x="0" y="8241722"/>
                </a:lnTo>
                <a:lnTo>
                  <a:pt x="0" y="0"/>
                </a:lnTo>
                <a:close/>
              </a:path>
            </a:pathLst>
          </a:custGeom>
          <a:blipFill>
            <a:blip r:embed="rId2"/>
            <a:stretch>
              <a:fillRect l="0" t="0" r="0" b="0"/>
            </a:stretch>
          </a:blipFill>
        </p:spPr>
      </p:sp>
      <p:grpSp>
        <p:nvGrpSpPr>
          <p:cNvPr name="Group 3" id="3"/>
          <p:cNvGrpSpPr/>
          <p:nvPr/>
        </p:nvGrpSpPr>
        <p:grpSpPr>
          <a:xfrm rot="0">
            <a:off x="-732317" y="-1090110"/>
            <a:ext cx="19752633" cy="3249308"/>
            <a:chOff x="0" y="0"/>
            <a:chExt cx="26336844" cy="4332411"/>
          </a:xfrm>
        </p:grpSpPr>
        <p:sp>
          <p:nvSpPr>
            <p:cNvPr name="Freeform 4" id="4"/>
            <p:cNvSpPr/>
            <p:nvPr/>
          </p:nvSpPr>
          <p:spPr>
            <a:xfrm flipH="false" flipV="false" rot="0">
              <a:off x="0" y="0"/>
              <a:ext cx="13168422" cy="4332411"/>
            </a:xfrm>
            <a:custGeom>
              <a:avLst/>
              <a:gdLst/>
              <a:ahLst/>
              <a:cxnLst/>
              <a:rect r="r" b="b" t="t" l="l"/>
              <a:pathLst>
                <a:path h="4332411" w="13168422">
                  <a:moveTo>
                    <a:pt x="0" y="0"/>
                  </a:moveTo>
                  <a:lnTo>
                    <a:pt x="13168422" y="0"/>
                  </a:lnTo>
                  <a:lnTo>
                    <a:pt x="13168422" y="4332411"/>
                  </a:lnTo>
                  <a:lnTo>
                    <a:pt x="0" y="4332411"/>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true" flipV="false" rot="0">
              <a:off x="13168422" y="0"/>
              <a:ext cx="13168422" cy="4332411"/>
            </a:xfrm>
            <a:custGeom>
              <a:avLst/>
              <a:gdLst/>
              <a:ahLst/>
              <a:cxnLst/>
              <a:rect r="r" b="b" t="t" l="l"/>
              <a:pathLst>
                <a:path h="4332411" w="13168422">
                  <a:moveTo>
                    <a:pt x="13168422" y="0"/>
                  </a:moveTo>
                  <a:lnTo>
                    <a:pt x="0" y="0"/>
                  </a:lnTo>
                  <a:lnTo>
                    <a:pt x="0" y="4332411"/>
                  </a:lnTo>
                  <a:lnTo>
                    <a:pt x="13168422" y="4332411"/>
                  </a:lnTo>
                  <a:lnTo>
                    <a:pt x="13168422"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grpSp>
        <p:nvGrpSpPr>
          <p:cNvPr name="Group 6" id="6"/>
          <p:cNvGrpSpPr/>
          <p:nvPr/>
        </p:nvGrpSpPr>
        <p:grpSpPr>
          <a:xfrm rot="0">
            <a:off x="-732317" y="8626290"/>
            <a:ext cx="19752633" cy="3249308"/>
            <a:chOff x="0" y="0"/>
            <a:chExt cx="26336844" cy="4332411"/>
          </a:xfrm>
        </p:grpSpPr>
        <p:sp>
          <p:nvSpPr>
            <p:cNvPr name="Freeform 7" id="7"/>
            <p:cNvSpPr/>
            <p:nvPr/>
          </p:nvSpPr>
          <p:spPr>
            <a:xfrm flipH="false" flipV="true" rot="0">
              <a:off x="0" y="0"/>
              <a:ext cx="13168422" cy="4332411"/>
            </a:xfrm>
            <a:custGeom>
              <a:avLst/>
              <a:gdLst/>
              <a:ahLst/>
              <a:cxnLst/>
              <a:rect r="r" b="b" t="t" l="l"/>
              <a:pathLst>
                <a:path h="4332411" w="13168422">
                  <a:moveTo>
                    <a:pt x="0" y="4332411"/>
                  </a:moveTo>
                  <a:lnTo>
                    <a:pt x="13168422" y="4332411"/>
                  </a:lnTo>
                  <a:lnTo>
                    <a:pt x="13168422" y="0"/>
                  </a:lnTo>
                  <a:lnTo>
                    <a:pt x="0" y="0"/>
                  </a:lnTo>
                  <a:lnTo>
                    <a:pt x="0" y="4332411"/>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8" id="8"/>
            <p:cNvSpPr/>
            <p:nvPr/>
          </p:nvSpPr>
          <p:spPr>
            <a:xfrm flipH="true" flipV="true" rot="0">
              <a:off x="13168422" y="0"/>
              <a:ext cx="13168422" cy="4332411"/>
            </a:xfrm>
            <a:custGeom>
              <a:avLst/>
              <a:gdLst/>
              <a:ahLst/>
              <a:cxnLst/>
              <a:rect r="r" b="b" t="t" l="l"/>
              <a:pathLst>
                <a:path h="4332411" w="13168422">
                  <a:moveTo>
                    <a:pt x="13168422" y="4332411"/>
                  </a:moveTo>
                  <a:lnTo>
                    <a:pt x="0" y="4332411"/>
                  </a:lnTo>
                  <a:lnTo>
                    <a:pt x="0" y="0"/>
                  </a:lnTo>
                  <a:lnTo>
                    <a:pt x="13168422" y="0"/>
                  </a:lnTo>
                  <a:lnTo>
                    <a:pt x="13168422" y="4332411"/>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sp>
        <p:nvSpPr>
          <p:cNvPr name="TextBox 9" id="9"/>
          <p:cNvSpPr txBox="true"/>
          <p:nvPr/>
        </p:nvSpPr>
        <p:spPr>
          <a:xfrm rot="0">
            <a:off x="4586374" y="3983679"/>
            <a:ext cx="12999970" cy="4173670"/>
          </a:xfrm>
          <a:prstGeom prst="rect">
            <a:avLst/>
          </a:prstGeom>
        </p:spPr>
        <p:txBody>
          <a:bodyPr anchor="t" rtlCol="false" tIns="0" lIns="0" bIns="0" rIns="0">
            <a:spAutoFit/>
          </a:bodyPr>
          <a:lstStyle/>
          <a:p>
            <a:pPr algn="just">
              <a:lnSpc>
                <a:spcPts val="5559"/>
              </a:lnSpc>
            </a:pPr>
            <a:r>
              <a:rPr lang="en-US" sz="3970">
                <a:solidFill>
                  <a:srgbClr val="20140D"/>
                </a:solidFill>
                <a:latin typeface="Oswald"/>
                <a:ea typeface="Oswald"/>
                <a:cs typeface="Oswald"/>
                <a:sym typeface="Oswald"/>
              </a:rPr>
              <a:t>Comte menyatakan bahwa sosiologi adalah ilmu tentang gejala sosial yang tundukpada hukum alam dan tidak berubah-ubah. Sosiologi harus dibentuk berdasarkan pengamatan terhadap masyarakat, bukan berdasarkan dugaan-dugaan. </a:t>
            </a:r>
            <a:r>
              <a:rPr lang="en-US" sz="3970">
                <a:solidFill>
                  <a:srgbClr val="20140D"/>
                </a:solidFill>
                <a:latin typeface="Oswald"/>
                <a:ea typeface="Oswald"/>
                <a:cs typeface="Oswald"/>
                <a:sym typeface="Oswald"/>
              </a:rPr>
              <a:t>Aguste Comtedijuluki sebagai  Bapak Sosiologi Dunia</a:t>
            </a:r>
          </a:p>
          <a:p>
            <a:pPr algn="ctr">
              <a:lnSpc>
                <a:spcPts val="5559"/>
              </a:lnSpc>
            </a:pPr>
          </a:p>
        </p:txBody>
      </p:sp>
      <p:sp>
        <p:nvSpPr>
          <p:cNvPr name="TextBox 10" id="10"/>
          <p:cNvSpPr txBox="true"/>
          <p:nvPr/>
        </p:nvSpPr>
        <p:spPr>
          <a:xfrm rot="0">
            <a:off x="5762299" y="2025849"/>
            <a:ext cx="7274705" cy="1185489"/>
          </a:xfrm>
          <a:prstGeom prst="rect">
            <a:avLst/>
          </a:prstGeom>
        </p:spPr>
        <p:txBody>
          <a:bodyPr anchor="t" rtlCol="false" tIns="0" lIns="0" bIns="0" rIns="0">
            <a:spAutoFit/>
          </a:bodyPr>
          <a:lstStyle/>
          <a:p>
            <a:pPr algn="ctr">
              <a:lnSpc>
                <a:spcPts val="9733"/>
              </a:lnSpc>
            </a:pPr>
            <a:r>
              <a:rPr lang="en-US" sz="6952">
                <a:solidFill>
                  <a:srgbClr val="20140D"/>
                </a:solidFill>
                <a:latin typeface="Oswald Bold"/>
                <a:ea typeface="Oswald Bold"/>
                <a:cs typeface="Oswald Bold"/>
                <a:sym typeface="Oswald Bold"/>
              </a:rPr>
              <a:t>AUGUSTE COMTE</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FF2D9"/>
        </a:solidFill>
      </p:bgPr>
    </p:bg>
    <p:spTree>
      <p:nvGrpSpPr>
        <p:cNvPr id="1" name=""/>
        <p:cNvGrpSpPr/>
        <p:nvPr/>
      </p:nvGrpSpPr>
      <p:grpSpPr>
        <a:xfrm>
          <a:off x="0" y="0"/>
          <a:ext cx="0" cy="0"/>
          <a:chOff x="0" y="0"/>
          <a:chExt cx="0" cy="0"/>
        </a:xfrm>
      </p:grpSpPr>
      <p:sp>
        <p:nvSpPr>
          <p:cNvPr name="Freeform 2" id="2"/>
          <p:cNvSpPr/>
          <p:nvPr/>
        </p:nvSpPr>
        <p:spPr>
          <a:xfrm flipH="false" flipV="false" rot="0">
            <a:off x="12781353" y="1028700"/>
            <a:ext cx="6579590" cy="8955553"/>
          </a:xfrm>
          <a:custGeom>
            <a:avLst/>
            <a:gdLst/>
            <a:ahLst/>
            <a:cxnLst/>
            <a:rect r="r" b="b" t="t" l="l"/>
            <a:pathLst>
              <a:path h="8955553" w="6579590">
                <a:moveTo>
                  <a:pt x="0" y="0"/>
                </a:moveTo>
                <a:lnTo>
                  <a:pt x="6579590" y="0"/>
                </a:lnTo>
                <a:lnTo>
                  <a:pt x="6579590" y="8955553"/>
                </a:lnTo>
                <a:lnTo>
                  <a:pt x="0" y="8955553"/>
                </a:lnTo>
                <a:lnTo>
                  <a:pt x="0" y="0"/>
                </a:lnTo>
                <a:close/>
              </a:path>
            </a:pathLst>
          </a:custGeom>
          <a:blipFill>
            <a:blip r:embed="rId2"/>
            <a:stretch>
              <a:fillRect l="0" t="0" r="0" b="0"/>
            </a:stretch>
          </a:blipFill>
        </p:spPr>
      </p:sp>
      <p:grpSp>
        <p:nvGrpSpPr>
          <p:cNvPr name="Group 3" id="3"/>
          <p:cNvGrpSpPr/>
          <p:nvPr/>
        </p:nvGrpSpPr>
        <p:grpSpPr>
          <a:xfrm rot="0">
            <a:off x="-732317" y="-1090110"/>
            <a:ext cx="19752633" cy="3249308"/>
            <a:chOff x="0" y="0"/>
            <a:chExt cx="26336844" cy="4332411"/>
          </a:xfrm>
        </p:grpSpPr>
        <p:sp>
          <p:nvSpPr>
            <p:cNvPr name="Freeform 4" id="4"/>
            <p:cNvSpPr/>
            <p:nvPr/>
          </p:nvSpPr>
          <p:spPr>
            <a:xfrm flipH="false" flipV="false" rot="0">
              <a:off x="0" y="0"/>
              <a:ext cx="13168422" cy="4332411"/>
            </a:xfrm>
            <a:custGeom>
              <a:avLst/>
              <a:gdLst/>
              <a:ahLst/>
              <a:cxnLst/>
              <a:rect r="r" b="b" t="t" l="l"/>
              <a:pathLst>
                <a:path h="4332411" w="13168422">
                  <a:moveTo>
                    <a:pt x="0" y="0"/>
                  </a:moveTo>
                  <a:lnTo>
                    <a:pt x="13168422" y="0"/>
                  </a:lnTo>
                  <a:lnTo>
                    <a:pt x="13168422" y="4332411"/>
                  </a:lnTo>
                  <a:lnTo>
                    <a:pt x="0" y="4332411"/>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5" id="5"/>
            <p:cNvSpPr/>
            <p:nvPr/>
          </p:nvSpPr>
          <p:spPr>
            <a:xfrm flipH="true" flipV="false" rot="0">
              <a:off x="13168422" y="0"/>
              <a:ext cx="13168422" cy="4332411"/>
            </a:xfrm>
            <a:custGeom>
              <a:avLst/>
              <a:gdLst/>
              <a:ahLst/>
              <a:cxnLst/>
              <a:rect r="r" b="b" t="t" l="l"/>
              <a:pathLst>
                <a:path h="4332411" w="13168422">
                  <a:moveTo>
                    <a:pt x="13168422" y="0"/>
                  </a:moveTo>
                  <a:lnTo>
                    <a:pt x="0" y="0"/>
                  </a:lnTo>
                  <a:lnTo>
                    <a:pt x="0" y="4332411"/>
                  </a:lnTo>
                  <a:lnTo>
                    <a:pt x="13168422" y="4332411"/>
                  </a:lnTo>
                  <a:lnTo>
                    <a:pt x="13168422"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grpSp>
        <p:nvGrpSpPr>
          <p:cNvPr name="Group 6" id="6"/>
          <p:cNvGrpSpPr/>
          <p:nvPr/>
        </p:nvGrpSpPr>
        <p:grpSpPr>
          <a:xfrm rot="0">
            <a:off x="-732317" y="8626290"/>
            <a:ext cx="19752633" cy="3249308"/>
            <a:chOff x="0" y="0"/>
            <a:chExt cx="26336844" cy="4332411"/>
          </a:xfrm>
        </p:grpSpPr>
        <p:sp>
          <p:nvSpPr>
            <p:cNvPr name="Freeform 7" id="7"/>
            <p:cNvSpPr/>
            <p:nvPr/>
          </p:nvSpPr>
          <p:spPr>
            <a:xfrm flipH="false" flipV="true" rot="0">
              <a:off x="0" y="0"/>
              <a:ext cx="13168422" cy="4332411"/>
            </a:xfrm>
            <a:custGeom>
              <a:avLst/>
              <a:gdLst/>
              <a:ahLst/>
              <a:cxnLst/>
              <a:rect r="r" b="b" t="t" l="l"/>
              <a:pathLst>
                <a:path h="4332411" w="13168422">
                  <a:moveTo>
                    <a:pt x="0" y="4332411"/>
                  </a:moveTo>
                  <a:lnTo>
                    <a:pt x="13168422" y="4332411"/>
                  </a:lnTo>
                  <a:lnTo>
                    <a:pt x="13168422" y="0"/>
                  </a:lnTo>
                  <a:lnTo>
                    <a:pt x="0" y="0"/>
                  </a:lnTo>
                  <a:lnTo>
                    <a:pt x="0" y="4332411"/>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8" id="8"/>
            <p:cNvSpPr/>
            <p:nvPr/>
          </p:nvSpPr>
          <p:spPr>
            <a:xfrm flipH="true" flipV="true" rot="0">
              <a:off x="13168422" y="0"/>
              <a:ext cx="13168422" cy="4332411"/>
            </a:xfrm>
            <a:custGeom>
              <a:avLst/>
              <a:gdLst/>
              <a:ahLst/>
              <a:cxnLst/>
              <a:rect r="r" b="b" t="t" l="l"/>
              <a:pathLst>
                <a:path h="4332411" w="13168422">
                  <a:moveTo>
                    <a:pt x="13168422" y="4332411"/>
                  </a:moveTo>
                  <a:lnTo>
                    <a:pt x="0" y="4332411"/>
                  </a:lnTo>
                  <a:lnTo>
                    <a:pt x="0" y="0"/>
                  </a:lnTo>
                  <a:lnTo>
                    <a:pt x="13168422" y="0"/>
                  </a:lnTo>
                  <a:lnTo>
                    <a:pt x="13168422" y="4332411"/>
                  </a:lnTo>
                  <a:close/>
                </a:path>
              </a:pathLst>
            </a:custGeom>
            <a:blipFill>
              <a:blip r:embed="rId3">
                <a:extLst>
                  <a:ext uri="{96DAC541-7B7A-43D3-8B79-37D633B846F1}">
                    <asvg:svgBlip xmlns:asvg="http://schemas.microsoft.com/office/drawing/2016/SVG/main" r:embed="rId4"/>
                  </a:ext>
                </a:extLst>
              </a:blip>
              <a:stretch>
                <a:fillRect l="0" t="0" r="0" b="0"/>
              </a:stretch>
            </a:blipFill>
          </p:spPr>
        </p:sp>
      </p:grpSp>
      <p:sp>
        <p:nvSpPr>
          <p:cNvPr name="TextBox 9" id="9"/>
          <p:cNvSpPr txBox="true"/>
          <p:nvPr/>
        </p:nvSpPr>
        <p:spPr>
          <a:xfrm rot="0">
            <a:off x="545459" y="3059690"/>
            <a:ext cx="13023953" cy="3596778"/>
          </a:xfrm>
          <a:prstGeom prst="rect">
            <a:avLst/>
          </a:prstGeom>
        </p:spPr>
        <p:txBody>
          <a:bodyPr anchor="t" rtlCol="false" tIns="0" lIns="0" bIns="0" rIns="0">
            <a:spAutoFit/>
          </a:bodyPr>
          <a:lstStyle/>
          <a:p>
            <a:pPr algn="just">
              <a:lnSpc>
                <a:spcPts val="5760"/>
              </a:lnSpc>
            </a:pPr>
            <a:r>
              <a:rPr lang="en-US" sz="4114">
                <a:solidFill>
                  <a:srgbClr val="20140D"/>
                </a:solidFill>
                <a:latin typeface="Oswald"/>
                <a:ea typeface="Oswald"/>
                <a:cs typeface="Oswald"/>
                <a:sym typeface="Oswald"/>
              </a:rPr>
              <a:t>Émile Durkheim (1858-1917) mengembangkan metodologi sosiologi melalui bukunya, The Rules of Sociological Method (1895). Durkheim menyatakan bahwa sosiologi memiliki objek kajian yang jelas, yaitu fakta sosial. </a:t>
            </a:r>
          </a:p>
          <a:p>
            <a:pPr algn="ctr">
              <a:lnSpc>
                <a:spcPts val="5760"/>
              </a:lnSpc>
            </a:pPr>
          </a:p>
        </p:txBody>
      </p:sp>
      <p:sp>
        <p:nvSpPr>
          <p:cNvPr name="TextBox 10" id="10"/>
          <p:cNvSpPr txBox="true"/>
          <p:nvPr/>
        </p:nvSpPr>
        <p:spPr>
          <a:xfrm rot="0">
            <a:off x="5506647" y="1499779"/>
            <a:ext cx="7274705" cy="1185489"/>
          </a:xfrm>
          <a:prstGeom prst="rect">
            <a:avLst/>
          </a:prstGeom>
        </p:spPr>
        <p:txBody>
          <a:bodyPr anchor="t" rtlCol="false" tIns="0" lIns="0" bIns="0" rIns="0">
            <a:spAutoFit/>
          </a:bodyPr>
          <a:lstStyle/>
          <a:p>
            <a:pPr algn="ctr">
              <a:lnSpc>
                <a:spcPts val="9733"/>
              </a:lnSpc>
            </a:pPr>
            <a:r>
              <a:rPr lang="en-US" sz="6952">
                <a:solidFill>
                  <a:srgbClr val="20140D"/>
                </a:solidFill>
                <a:latin typeface="Oswald Bold"/>
                <a:ea typeface="Oswald Bold"/>
                <a:cs typeface="Oswald Bold"/>
                <a:sym typeface="Oswald Bold"/>
              </a:rPr>
              <a:t>EMILE DURKHEIM</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FF2D9"/>
        </a:solidFill>
      </p:bgPr>
    </p:bg>
    <p:spTree>
      <p:nvGrpSpPr>
        <p:cNvPr id="1" name=""/>
        <p:cNvGrpSpPr/>
        <p:nvPr/>
      </p:nvGrpSpPr>
      <p:grpSpPr>
        <a:xfrm>
          <a:off x="0" y="0"/>
          <a:ext cx="0" cy="0"/>
          <a:chOff x="0" y="0"/>
          <a:chExt cx="0" cy="0"/>
        </a:xfrm>
      </p:grpSpPr>
      <p:sp>
        <p:nvSpPr>
          <p:cNvPr name="TextBox 2" id="2"/>
          <p:cNvSpPr txBox="true"/>
          <p:nvPr/>
        </p:nvSpPr>
        <p:spPr>
          <a:xfrm rot="0">
            <a:off x="1542018" y="3595037"/>
            <a:ext cx="15203963" cy="4908550"/>
          </a:xfrm>
          <a:prstGeom prst="rect">
            <a:avLst/>
          </a:prstGeom>
        </p:spPr>
        <p:txBody>
          <a:bodyPr anchor="t" rtlCol="false" tIns="0" lIns="0" bIns="0" rIns="0">
            <a:spAutoFit/>
          </a:bodyPr>
          <a:lstStyle/>
          <a:p>
            <a:pPr algn="just">
              <a:lnSpc>
                <a:spcPts val="5599"/>
              </a:lnSpc>
            </a:pPr>
            <a:r>
              <a:rPr lang="en-US" sz="3999">
                <a:solidFill>
                  <a:srgbClr val="20140D"/>
                </a:solidFill>
                <a:latin typeface="Oswald"/>
                <a:ea typeface="Oswald"/>
                <a:cs typeface="Oswald"/>
                <a:sym typeface="Oswald"/>
              </a:rPr>
              <a:t>Dalammempelajari masyarakat sebagai objek kajian, sosiologi memfokuskan studinya pada:</a:t>
            </a:r>
          </a:p>
          <a:p>
            <a:pPr algn="just">
              <a:lnSpc>
                <a:spcPts val="5599"/>
              </a:lnSpc>
            </a:pPr>
            <a:r>
              <a:rPr lang="en-US" sz="3999">
                <a:solidFill>
                  <a:srgbClr val="20140D"/>
                </a:solidFill>
                <a:latin typeface="Oswald"/>
                <a:ea typeface="Oswald"/>
                <a:cs typeface="Oswald"/>
                <a:sym typeface="Oswald"/>
              </a:rPr>
              <a:t>1.Hubungan timbal balik antara manusia satu dan manusia lainnya.</a:t>
            </a:r>
          </a:p>
          <a:p>
            <a:pPr algn="just">
              <a:lnSpc>
                <a:spcPts val="5599"/>
              </a:lnSpc>
            </a:pPr>
            <a:r>
              <a:rPr lang="en-US" sz="3999">
                <a:solidFill>
                  <a:srgbClr val="20140D"/>
                </a:solidFill>
                <a:latin typeface="Oswald"/>
                <a:ea typeface="Oswald"/>
                <a:cs typeface="Oswald"/>
                <a:sym typeface="Oswald"/>
              </a:rPr>
              <a:t>2.Hubungan antara individu dan kelompok.</a:t>
            </a:r>
          </a:p>
          <a:p>
            <a:pPr algn="just">
              <a:lnSpc>
                <a:spcPts val="5599"/>
              </a:lnSpc>
            </a:pPr>
            <a:r>
              <a:rPr lang="en-US" sz="3999">
                <a:solidFill>
                  <a:srgbClr val="20140D"/>
                </a:solidFill>
                <a:latin typeface="Oswald"/>
                <a:ea typeface="Oswald"/>
                <a:cs typeface="Oswald"/>
                <a:sym typeface="Oswald"/>
              </a:rPr>
              <a:t>3.Hubungan antara kelompok yang satu dan kelompok lainnya.</a:t>
            </a:r>
          </a:p>
          <a:p>
            <a:pPr algn="just">
              <a:lnSpc>
                <a:spcPts val="5599"/>
              </a:lnSpc>
            </a:pPr>
            <a:r>
              <a:rPr lang="en-US" sz="3999">
                <a:solidFill>
                  <a:srgbClr val="20140D"/>
                </a:solidFill>
                <a:latin typeface="Oswald"/>
                <a:ea typeface="Oswald"/>
                <a:cs typeface="Oswald"/>
                <a:sym typeface="Oswald"/>
              </a:rPr>
              <a:t>4.Proses yang timbuldarihubungan-hubungan tersebut dalam masyarakat.</a:t>
            </a:r>
          </a:p>
          <a:p>
            <a:pPr algn="just">
              <a:lnSpc>
                <a:spcPts val="5599"/>
              </a:lnSpc>
            </a:pPr>
          </a:p>
        </p:txBody>
      </p:sp>
      <p:sp>
        <p:nvSpPr>
          <p:cNvPr name="TextBox 3" id="3"/>
          <p:cNvSpPr txBox="true"/>
          <p:nvPr/>
        </p:nvSpPr>
        <p:spPr>
          <a:xfrm rot="0">
            <a:off x="5506647" y="1252835"/>
            <a:ext cx="7274705" cy="2418402"/>
          </a:xfrm>
          <a:prstGeom prst="rect">
            <a:avLst/>
          </a:prstGeom>
        </p:spPr>
        <p:txBody>
          <a:bodyPr anchor="t" rtlCol="false" tIns="0" lIns="0" bIns="0" rIns="0">
            <a:spAutoFit/>
          </a:bodyPr>
          <a:lstStyle/>
          <a:p>
            <a:pPr algn="ctr">
              <a:lnSpc>
                <a:spcPts val="9733"/>
              </a:lnSpc>
            </a:pPr>
            <a:r>
              <a:rPr lang="en-US" sz="6952">
                <a:solidFill>
                  <a:srgbClr val="20140D"/>
                </a:solidFill>
                <a:latin typeface="Oswald"/>
                <a:ea typeface="Oswald"/>
                <a:cs typeface="Oswald"/>
                <a:sym typeface="Oswald"/>
              </a:rPr>
              <a:t>SOSIOLOGI SEBAGAI ILMU SOSIAL</a:t>
            </a:r>
          </a:p>
        </p:txBody>
      </p:sp>
      <p:grpSp>
        <p:nvGrpSpPr>
          <p:cNvPr name="Group 4" id="4"/>
          <p:cNvGrpSpPr/>
          <p:nvPr/>
        </p:nvGrpSpPr>
        <p:grpSpPr>
          <a:xfrm rot="0">
            <a:off x="-732317" y="-1090110"/>
            <a:ext cx="19752633" cy="3249308"/>
            <a:chOff x="0" y="0"/>
            <a:chExt cx="26336844" cy="4332411"/>
          </a:xfrm>
        </p:grpSpPr>
        <p:sp>
          <p:nvSpPr>
            <p:cNvPr name="Freeform 5" id="5"/>
            <p:cNvSpPr/>
            <p:nvPr/>
          </p:nvSpPr>
          <p:spPr>
            <a:xfrm flipH="false" flipV="false" rot="0">
              <a:off x="0" y="0"/>
              <a:ext cx="13168422" cy="4332411"/>
            </a:xfrm>
            <a:custGeom>
              <a:avLst/>
              <a:gdLst/>
              <a:ahLst/>
              <a:cxnLst/>
              <a:rect r="r" b="b" t="t" l="l"/>
              <a:pathLst>
                <a:path h="4332411" w="13168422">
                  <a:moveTo>
                    <a:pt x="0" y="0"/>
                  </a:moveTo>
                  <a:lnTo>
                    <a:pt x="13168422" y="0"/>
                  </a:lnTo>
                  <a:lnTo>
                    <a:pt x="13168422" y="4332411"/>
                  </a:lnTo>
                  <a:lnTo>
                    <a:pt x="0" y="43324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true" flipV="false" rot="0">
              <a:off x="13168422" y="0"/>
              <a:ext cx="13168422" cy="4332411"/>
            </a:xfrm>
            <a:custGeom>
              <a:avLst/>
              <a:gdLst/>
              <a:ahLst/>
              <a:cxnLst/>
              <a:rect r="r" b="b" t="t" l="l"/>
              <a:pathLst>
                <a:path h="4332411" w="13168422">
                  <a:moveTo>
                    <a:pt x="13168422" y="0"/>
                  </a:moveTo>
                  <a:lnTo>
                    <a:pt x="0" y="0"/>
                  </a:lnTo>
                  <a:lnTo>
                    <a:pt x="0" y="4332411"/>
                  </a:lnTo>
                  <a:lnTo>
                    <a:pt x="13168422" y="4332411"/>
                  </a:lnTo>
                  <a:lnTo>
                    <a:pt x="13168422"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grpSp>
        <p:nvGrpSpPr>
          <p:cNvPr name="Group 7" id="7"/>
          <p:cNvGrpSpPr/>
          <p:nvPr/>
        </p:nvGrpSpPr>
        <p:grpSpPr>
          <a:xfrm rot="0">
            <a:off x="-732317" y="8626290"/>
            <a:ext cx="19752633" cy="3249308"/>
            <a:chOff x="0" y="0"/>
            <a:chExt cx="26336844" cy="4332411"/>
          </a:xfrm>
        </p:grpSpPr>
        <p:sp>
          <p:nvSpPr>
            <p:cNvPr name="Freeform 8" id="8"/>
            <p:cNvSpPr/>
            <p:nvPr/>
          </p:nvSpPr>
          <p:spPr>
            <a:xfrm flipH="false" flipV="true" rot="0">
              <a:off x="0" y="0"/>
              <a:ext cx="13168422" cy="4332411"/>
            </a:xfrm>
            <a:custGeom>
              <a:avLst/>
              <a:gdLst/>
              <a:ahLst/>
              <a:cxnLst/>
              <a:rect r="r" b="b" t="t" l="l"/>
              <a:pathLst>
                <a:path h="4332411" w="13168422">
                  <a:moveTo>
                    <a:pt x="0" y="4332411"/>
                  </a:moveTo>
                  <a:lnTo>
                    <a:pt x="13168422" y="4332411"/>
                  </a:lnTo>
                  <a:lnTo>
                    <a:pt x="13168422" y="0"/>
                  </a:lnTo>
                  <a:lnTo>
                    <a:pt x="0" y="0"/>
                  </a:lnTo>
                  <a:lnTo>
                    <a:pt x="0" y="4332411"/>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true" flipV="true" rot="0">
              <a:off x="13168422" y="0"/>
              <a:ext cx="13168422" cy="4332411"/>
            </a:xfrm>
            <a:custGeom>
              <a:avLst/>
              <a:gdLst/>
              <a:ahLst/>
              <a:cxnLst/>
              <a:rect r="r" b="b" t="t" l="l"/>
              <a:pathLst>
                <a:path h="4332411" w="13168422">
                  <a:moveTo>
                    <a:pt x="13168422" y="4332411"/>
                  </a:moveTo>
                  <a:lnTo>
                    <a:pt x="0" y="4332411"/>
                  </a:lnTo>
                  <a:lnTo>
                    <a:pt x="0" y="0"/>
                  </a:lnTo>
                  <a:lnTo>
                    <a:pt x="13168422" y="0"/>
                  </a:lnTo>
                  <a:lnTo>
                    <a:pt x="13168422" y="4332411"/>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FF2D9"/>
        </a:solidFill>
      </p:bgPr>
    </p:bg>
    <p:spTree>
      <p:nvGrpSpPr>
        <p:cNvPr id="1" name=""/>
        <p:cNvGrpSpPr/>
        <p:nvPr/>
      </p:nvGrpSpPr>
      <p:grpSpPr>
        <a:xfrm>
          <a:off x="0" y="0"/>
          <a:ext cx="0" cy="0"/>
          <a:chOff x="0" y="0"/>
          <a:chExt cx="0" cy="0"/>
        </a:xfrm>
      </p:grpSpPr>
      <p:sp>
        <p:nvSpPr>
          <p:cNvPr name="TextBox 2" id="2"/>
          <p:cNvSpPr txBox="true"/>
          <p:nvPr/>
        </p:nvSpPr>
        <p:spPr>
          <a:xfrm rot="0">
            <a:off x="1028700" y="2919600"/>
            <a:ext cx="15947246" cy="9241789"/>
          </a:xfrm>
          <a:prstGeom prst="rect">
            <a:avLst/>
          </a:prstGeom>
        </p:spPr>
        <p:txBody>
          <a:bodyPr anchor="t" rtlCol="false" tIns="0" lIns="0" bIns="0" rIns="0">
            <a:spAutoFit/>
          </a:bodyPr>
          <a:lstStyle/>
          <a:p>
            <a:pPr algn="l">
              <a:lnSpc>
                <a:spcPts val="4060"/>
              </a:lnSpc>
            </a:pPr>
            <a:r>
              <a:rPr lang="en-US" sz="2900">
                <a:solidFill>
                  <a:srgbClr val="20140D"/>
                </a:solidFill>
                <a:latin typeface="Oswald"/>
                <a:ea typeface="Oswald"/>
                <a:cs typeface="Oswald"/>
                <a:sym typeface="Oswald"/>
              </a:rPr>
              <a:t>Adapun ciri-ciri sosiologi sebagai ilmu pengetahuan adalah sebagai berikut.</a:t>
            </a:r>
          </a:p>
          <a:p>
            <a:pPr algn="l">
              <a:lnSpc>
                <a:spcPts val="4060"/>
              </a:lnSpc>
            </a:pPr>
          </a:p>
          <a:p>
            <a:pPr algn="l">
              <a:lnSpc>
                <a:spcPts val="4060"/>
              </a:lnSpc>
            </a:pPr>
            <a:r>
              <a:rPr lang="en-US" sz="2900">
                <a:solidFill>
                  <a:srgbClr val="20140D"/>
                </a:solidFill>
                <a:latin typeface="Oswald"/>
                <a:ea typeface="Oswald"/>
                <a:cs typeface="Oswald"/>
                <a:sym typeface="Oswald"/>
              </a:rPr>
              <a:t>●Sosiologi bersifat empiris → Sosiologi tidak spekulatif dan hanya menggunakan akal sehat. Sosiologi melakukan kajian tentang masyarakat berdasarkan hasil observasi. </a:t>
            </a:r>
          </a:p>
          <a:p>
            <a:pPr algn="l">
              <a:lnSpc>
                <a:spcPts val="4060"/>
              </a:lnSpc>
            </a:pPr>
            <a:r>
              <a:rPr lang="en-US" sz="2900">
                <a:solidFill>
                  <a:srgbClr val="20140D"/>
                </a:solidFill>
                <a:latin typeface="Oswald"/>
                <a:ea typeface="Oswald"/>
                <a:cs typeface="Oswald"/>
                <a:sym typeface="Oswald"/>
              </a:rPr>
              <a:t>●Sosiologi bersifat teoritis → Sosiologi berusaha menyusun abstraksi dari hasil-hasil observasi. Abstraksi adalah kerangka dari unsur-unsur yang didapat dari observasi, disusun secara logis. Tujuannya juga menjelaskan hubungan sebab akibat.</a:t>
            </a:r>
          </a:p>
          <a:p>
            <a:pPr algn="l">
              <a:lnSpc>
                <a:spcPts val="4060"/>
              </a:lnSpc>
            </a:pPr>
            <a:r>
              <a:rPr lang="en-US" sz="2900">
                <a:solidFill>
                  <a:srgbClr val="20140D"/>
                </a:solidFill>
                <a:latin typeface="Oswald"/>
                <a:ea typeface="Oswald"/>
                <a:cs typeface="Oswald"/>
                <a:sym typeface="Oswald"/>
              </a:rPr>
              <a:t>●Sosiologi bersifat kumulatif → Teori-teori sosiologi dibentuk berdasarkan teori-teori yang telah ada sebelumnya, dalam arti memperbaiki, memperluas, dan memperhalus teori-teori lama</a:t>
            </a:r>
          </a:p>
          <a:p>
            <a:pPr algn="l">
              <a:lnSpc>
                <a:spcPts val="4060"/>
              </a:lnSpc>
            </a:pPr>
            <a:r>
              <a:rPr lang="en-US" sz="2900">
                <a:solidFill>
                  <a:srgbClr val="20140D"/>
                </a:solidFill>
                <a:latin typeface="Oswald"/>
                <a:ea typeface="Oswald"/>
                <a:cs typeface="Oswald"/>
                <a:sym typeface="Oswald"/>
              </a:rPr>
              <a:t>●Sosiologi bersifat nonetis → Sosiologi tidak mencari baik atau buruk suatu fakta, tetapi menjelaskan fakta-fakta tersebut secara analitis. </a:t>
            </a:r>
          </a:p>
          <a:p>
            <a:pPr algn="l">
              <a:lnSpc>
                <a:spcPts val="4060"/>
              </a:lnSpc>
            </a:pPr>
          </a:p>
          <a:p>
            <a:pPr algn="l">
              <a:lnSpc>
                <a:spcPts val="4060"/>
              </a:lnSpc>
            </a:pPr>
          </a:p>
          <a:p>
            <a:pPr algn="l">
              <a:lnSpc>
                <a:spcPts val="4060"/>
              </a:lnSpc>
            </a:pPr>
          </a:p>
          <a:p>
            <a:pPr algn="l">
              <a:lnSpc>
                <a:spcPts val="4060"/>
              </a:lnSpc>
            </a:pPr>
          </a:p>
          <a:p>
            <a:pPr algn="l">
              <a:lnSpc>
                <a:spcPts val="4060"/>
              </a:lnSpc>
            </a:pPr>
          </a:p>
          <a:p>
            <a:pPr algn="l">
              <a:lnSpc>
                <a:spcPts val="4060"/>
              </a:lnSpc>
            </a:pPr>
            <a:r>
              <a:rPr lang="en-US" sz="2900">
                <a:solidFill>
                  <a:srgbClr val="20140D"/>
                </a:solidFill>
                <a:latin typeface="Oswald"/>
                <a:ea typeface="Oswald"/>
                <a:cs typeface="Oswald"/>
                <a:sym typeface="Oswald"/>
              </a:rPr>
              <a:t> </a:t>
            </a:r>
          </a:p>
          <a:p>
            <a:pPr algn="l">
              <a:lnSpc>
                <a:spcPts val="4060"/>
              </a:lnSpc>
            </a:pPr>
          </a:p>
        </p:txBody>
      </p:sp>
      <p:sp>
        <p:nvSpPr>
          <p:cNvPr name="TextBox 3" id="3"/>
          <p:cNvSpPr txBox="true"/>
          <p:nvPr/>
        </p:nvSpPr>
        <p:spPr>
          <a:xfrm rot="0">
            <a:off x="4666966" y="1211266"/>
            <a:ext cx="8954068" cy="2599065"/>
          </a:xfrm>
          <a:prstGeom prst="rect">
            <a:avLst/>
          </a:prstGeom>
        </p:spPr>
        <p:txBody>
          <a:bodyPr anchor="t" rtlCol="false" tIns="0" lIns="0" bIns="0" rIns="0">
            <a:spAutoFit/>
          </a:bodyPr>
          <a:lstStyle/>
          <a:p>
            <a:pPr algn="ctr">
              <a:lnSpc>
                <a:spcPts val="6957"/>
              </a:lnSpc>
            </a:pPr>
            <a:r>
              <a:rPr lang="en-US" sz="4969">
                <a:solidFill>
                  <a:srgbClr val="20140D"/>
                </a:solidFill>
                <a:latin typeface="Oswald Bold"/>
                <a:ea typeface="Oswald Bold"/>
                <a:cs typeface="Oswald Bold"/>
                <a:sym typeface="Oswald Bold"/>
              </a:rPr>
              <a:t>SOSIOLOGISEBAGAIILMU PENGETAHUAN</a:t>
            </a:r>
          </a:p>
          <a:p>
            <a:pPr algn="ctr">
              <a:lnSpc>
                <a:spcPts val="6957"/>
              </a:lnSpc>
            </a:pPr>
          </a:p>
        </p:txBody>
      </p:sp>
      <p:grpSp>
        <p:nvGrpSpPr>
          <p:cNvPr name="Group 4" id="4"/>
          <p:cNvGrpSpPr/>
          <p:nvPr/>
        </p:nvGrpSpPr>
        <p:grpSpPr>
          <a:xfrm rot="0">
            <a:off x="-732317" y="-1090110"/>
            <a:ext cx="19752633" cy="3249308"/>
            <a:chOff x="0" y="0"/>
            <a:chExt cx="26336844" cy="4332411"/>
          </a:xfrm>
        </p:grpSpPr>
        <p:sp>
          <p:nvSpPr>
            <p:cNvPr name="Freeform 5" id="5"/>
            <p:cNvSpPr/>
            <p:nvPr/>
          </p:nvSpPr>
          <p:spPr>
            <a:xfrm flipH="false" flipV="false" rot="0">
              <a:off x="0" y="0"/>
              <a:ext cx="13168422" cy="4332411"/>
            </a:xfrm>
            <a:custGeom>
              <a:avLst/>
              <a:gdLst/>
              <a:ahLst/>
              <a:cxnLst/>
              <a:rect r="r" b="b" t="t" l="l"/>
              <a:pathLst>
                <a:path h="4332411" w="13168422">
                  <a:moveTo>
                    <a:pt x="0" y="0"/>
                  </a:moveTo>
                  <a:lnTo>
                    <a:pt x="13168422" y="0"/>
                  </a:lnTo>
                  <a:lnTo>
                    <a:pt x="13168422" y="4332411"/>
                  </a:lnTo>
                  <a:lnTo>
                    <a:pt x="0" y="43324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true" flipV="false" rot="0">
              <a:off x="13168422" y="0"/>
              <a:ext cx="13168422" cy="4332411"/>
            </a:xfrm>
            <a:custGeom>
              <a:avLst/>
              <a:gdLst/>
              <a:ahLst/>
              <a:cxnLst/>
              <a:rect r="r" b="b" t="t" l="l"/>
              <a:pathLst>
                <a:path h="4332411" w="13168422">
                  <a:moveTo>
                    <a:pt x="13168422" y="0"/>
                  </a:moveTo>
                  <a:lnTo>
                    <a:pt x="0" y="0"/>
                  </a:lnTo>
                  <a:lnTo>
                    <a:pt x="0" y="4332411"/>
                  </a:lnTo>
                  <a:lnTo>
                    <a:pt x="13168422" y="4332411"/>
                  </a:lnTo>
                  <a:lnTo>
                    <a:pt x="13168422"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grpSp>
        <p:nvGrpSpPr>
          <p:cNvPr name="Group 7" id="7"/>
          <p:cNvGrpSpPr/>
          <p:nvPr/>
        </p:nvGrpSpPr>
        <p:grpSpPr>
          <a:xfrm rot="0">
            <a:off x="-732317" y="8626290"/>
            <a:ext cx="19752633" cy="3249308"/>
            <a:chOff x="0" y="0"/>
            <a:chExt cx="26336844" cy="4332411"/>
          </a:xfrm>
        </p:grpSpPr>
        <p:sp>
          <p:nvSpPr>
            <p:cNvPr name="Freeform 8" id="8"/>
            <p:cNvSpPr/>
            <p:nvPr/>
          </p:nvSpPr>
          <p:spPr>
            <a:xfrm flipH="false" flipV="true" rot="0">
              <a:off x="0" y="0"/>
              <a:ext cx="13168422" cy="4332411"/>
            </a:xfrm>
            <a:custGeom>
              <a:avLst/>
              <a:gdLst/>
              <a:ahLst/>
              <a:cxnLst/>
              <a:rect r="r" b="b" t="t" l="l"/>
              <a:pathLst>
                <a:path h="4332411" w="13168422">
                  <a:moveTo>
                    <a:pt x="0" y="4332411"/>
                  </a:moveTo>
                  <a:lnTo>
                    <a:pt x="13168422" y="4332411"/>
                  </a:lnTo>
                  <a:lnTo>
                    <a:pt x="13168422" y="0"/>
                  </a:lnTo>
                  <a:lnTo>
                    <a:pt x="0" y="0"/>
                  </a:lnTo>
                  <a:lnTo>
                    <a:pt x="0" y="4332411"/>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true" flipV="true" rot="0">
              <a:off x="13168422" y="0"/>
              <a:ext cx="13168422" cy="4332411"/>
            </a:xfrm>
            <a:custGeom>
              <a:avLst/>
              <a:gdLst/>
              <a:ahLst/>
              <a:cxnLst/>
              <a:rect r="r" b="b" t="t" l="l"/>
              <a:pathLst>
                <a:path h="4332411" w="13168422">
                  <a:moveTo>
                    <a:pt x="13168422" y="4332411"/>
                  </a:moveTo>
                  <a:lnTo>
                    <a:pt x="0" y="4332411"/>
                  </a:lnTo>
                  <a:lnTo>
                    <a:pt x="0" y="0"/>
                  </a:lnTo>
                  <a:lnTo>
                    <a:pt x="13168422" y="0"/>
                  </a:lnTo>
                  <a:lnTo>
                    <a:pt x="13168422" y="4332411"/>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FF2D9"/>
        </a:solidFill>
      </p:bgPr>
    </p:bg>
    <p:spTree>
      <p:nvGrpSpPr>
        <p:cNvPr id="1" name=""/>
        <p:cNvGrpSpPr/>
        <p:nvPr/>
      </p:nvGrpSpPr>
      <p:grpSpPr>
        <a:xfrm>
          <a:off x="0" y="0"/>
          <a:ext cx="0" cy="0"/>
          <a:chOff x="0" y="0"/>
          <a:chExt cx="0" cy="0"/>
        </a:xfrm>
      </p:grpSpPr>
      <p:sp>
        <p:nvSpPr>
          <p:cNvPr name="TextBox 2" id="2"/>
          <p:cNvSpPr txBox="true"/>
          <p:nvPr/>
        </p:nvSpPr>
        <p:spPr>
          <a:xfrm rot="0">
            <a:off x="656027" y="2976963"/>
            <a:ext cx="16975946" cy="7843520"/>
          </a:xfrm>
          <a:prstGeom prst="rect">
            <a:avLst/>
          </a:prstGeom>
        </p:spPr>
        <p:txBody>
          <a:bodyPr anchor="t" rtlCol="false" tIns="0" lIns="0" bIns="0" rIns="0">
            <a:spAutoFit/>
          </a:bodyPr>
          <a:lstStyle/>
          <a:p>
            <a:pPr algn="l">
              <a:lnSpc>
                <a:spcPts val="4480"/>
              </a:lnSpc>
            </a:pPr>
            <a:r>
              <a:rPr lang="en-US" sz="3200">
                <a:solidFill>
                  <a:srgbClr val="20140D"/>
                </a:solidFill>
                <a:latin typeface="Oswald"/>
                <a:ea typeface="Oswald"/>
                <a:cs typeface="Oswald"/>
                <a:sym typeface="Oswald"/>
              </a:rPr>
              <a:t>Ritzer dalam bukunya, Sociology: A Multiple Paradigm Science (1975), menyatakan ada tiga paradigma utama sosiologi. </a:t>
            </a:r>
          </a:p>
          <a:p>
            <a:pPr algn="l">
              <a:lnSpc>
                <a:spcPts val="4480"/>
              </a:lnSpc>
            </a:pPr>
            <a:r>
              <a:rPr lang="en-US" sz="3200">
                <a:solidFill>
                  <a:srgbClr val="20140D"/>
                </a:solidFill>
                <a:latin typeface="Oswald"/>
                <a:ea typeface="Oswald"/>
                <a:cs typeface="Oswald"/>
                <a:sym typeface="Oswald"/>
              </a:rPr>
              <a:t>●Paradigma Fakta Sosial → Berdasarkan paradigma ini, kajian sosiologi adalah fakta sosial, baik sesuatu yang berbeda atau nyata ada (material entity) dantidak nyata ada (non material entity), seperti ide atau gagasan.</a:t>
            </a:r>
          </a:p>
          <a:p>
            <a:pPr algn="l">
              <a:lnSpc>
                <a:spcPts val="4480"/>
              </a:lnSpc>
            </a:pPr>
            <a:r>
              <a:rPr lang="en-US" sz="3200">
                <a:solidFill>
                  <a:srgbClr val="20140D"/>
                </a:solidFill>
                <a:latin typeface="Oswald"/>
                <a:ea typeface="Oswald"/>
                <a:cs typeface="Oswald"/>
                <a:sym typeface="Oswald"/>
              </a:rPr>
              <a:t>●Paradigma Definisi Sosial → Pokok persoalan ilmu sosial adalah hal mikro seperti proses pendefinisian sosial dan akibat-akibat dari suatu aksi serta interaksi sosial, bukan hal makro seperti struktur sosial atau pranata sosial.</a:t>
            </a:r>
          </a:p>
          <a:p>
            <a:pPr algn="l">
              <a:lnSpc>
                <a:spcPts val="4480"/>
              </a:lnSpc>
            </a:pPr>
            <a:r>
              <a:rPr lang="en-US" sz="3200">
                <a:solidFill>
                  <a:srgbClr val="20140D"/>
                </a:solidFill>
                <a:latin typeface="Oswald"/>
                <a:ea typeface="Oswald"/>
                <a:cs typeface="Oswald"/>
                <a:sym typeface="Oswald"/>
              </a:rPr>
              <a:t>●Paradigma Perilaku Sosial → Subyek dari paradigma ini adalah perilaku (behavior) individu yang menimbulkan akibat atau perubahan terhadap tindakan selanjutnya, khususnya penghargaan (reward) yang memancing perilaku yang diinginkan serta hukuman (punishment) yang mencegah perilaku yang tidakdiinginkan.</a:t>
            </a:r>
          </a:p>
          <a:p>
            <a:pPr algn="l">
              <a:lnSpc>
                <a:spcPts val="4480"/>
              </a:lnSpc>
            </a:pPr>
          </a:p>
          <a:p>
            <a:pPr algn="l">
              <a:lnSpc>
                <a:spcPts val="4480"/>
              </a:lnSpc>
            </a:pPr>
          </a:p>
          <a:p>
            <a:pPr algn="l">
              <a:lnSpc>
                <a:spcPts val="4480"/>
              </a:lnSpc>
            </a:pPr>
          </a:p>
          <a:p>
            <a:pPr algn="l">
              <a:lnSpc>
                <a:spcPts val="4480"/>
              </a:lnSpc>
            </a:pPr>
          </a:p>
          <a:p>
            <a:pPr algn="l">
              <a:lnSpc>
                <a:spcPts val="4480"/>
              </a:lnSpc>
            </a:pPr>
          </a:p>
        </p:txBody>
      </p:sp>
      <p:sp>
        <p:nvSpPr>
          <p:cNvPr name="TextBox 3" id="3"/>
          <p:cNvSpPr txBox="true"/>
          <p:nvPr/>
        </p:nvSpPr>
        <p:spPr>
          <a:xfrm rot="0">
            <a:off x="5373433" y="1131597"/>
            <a:ext cx="7541134" cy="2378216"/>
          </a:xfrm>
          <a:prstGeom prst="rect">
            <a:avLst/>
          </a:prstGeom>
        </p:spPr>
        <p:txBody>
          <a:bodyPr anchor="t" rtlCol="false" tIns="0" lIns="0" bIns="0" rIns="0">
            <a:spAutoFit/>
          </a:bodyPr>
          <a:lstStyle/>
          <a:p>
            <a:pPr algn="ctr">
              <a:lnSpc>
                <a:spcPts val="6384"/>
              </a:lnSpc>
            </a:pPr>
            <a:r>
              <a:rPr lang="en-US" sz="4560">
                <a:solidFill>
                  <a:srgbClr val="20140D"/>
                </a:solidFill>
                <a:latin typeface="Oswald Bold"/>
                <a:ea typeface="Oswald Bold"/>
                <a:cs typeface="Oswald Bold"/>
                <a:sym typeface="Oswald Bold"/>
              </a:rPr>
              <a:t>SOSIOLOGISEBAGAIILMU DENGANPARADIGMA GANDA</a:t>
            </a:r>
          </a:p>
          <a:p>
            <a:pPr algn="ctr">
              <a:lnSpc>
                <a:spcPts val="6384"/>
              </a:lnSpc>
            </a:pPr>
          </a:p>
        </p:txBody>
      </p:sp>
      <p:grpSp>
        <p:nvGrpSpPr>
          <p:cNvPr name="Group 4" id="4"/>
          <p:cNvGrpSpPr/>
          <p:nvPr/>
        </p:nvGrpSpPr>
        <p:grpSpPr>
          <a:xfrm rot="0">
            <a:off x="-732317" y="-1090110"/>
            <a:ext cx="19752633" cy="3249308"/>
            <a:chOff x="0" y="0"/>
            <a:chExt cx="26336844" cy="4332411"/>
          </a:xfrm>
        </p:grpSpPr>
        <p:sp>
          <p:nvSpPr>
            <p:cNvPr name="Freeform 5" id="5"/>
            <p:cNvSpPr/>
            <p:nvPr/>
          </p:nvSpPr>
          <p:spPr>
            <a:xfrm flipH="false" flipV="false" rot="0">
              <a:off x="0" y="0"/>
              <a:ext cx="13168422" cy="4332411"/>
            </a:xfrm>
            <a:custGeom>
              <a:avLst/>
              <a:gdLst/>
              <a:ahLst/>
              <a:cxnLst/>
              <a:rect r="r" b="b" t="t" l="l"/>
              <a:pathLst>
                <a:path h="4332411" w="13168422">
                  <a:moveTo>
                    <a:pt x="0" y="0"/>
                  </a:moveTo>
                  <a:lnTo>
                    <a:pt x="13168422" y="0"/>
                  </a:lnTo>
                  <a:lnTo>
                    <a:pt x="13168422" y="4332411"/>
                  </a:lnTo>
                  <a:lnTo>
                    <a:pt x="0" y="433241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true" flipV="false" rot="0">
              <a:off x="13168422" y="0"/>
              <a:ext cx="13168422" cy="4332411"/>
            </a:xfrm>
            <a:custGeom>
              <a:avLst/>
              <a:gdLst/>
              <a:ahLst/>
              <a:cxnLst/>
              <a:rect r="r" b="b" t="t" l="l"/>
              <a:pathLst>
                <a:path h="4332411" w="13168422">
                  <a:moveTo>
                    <a:pt x="13168422" y="0"/>
                  </a:moveTo>
                  <a:lnTo>
                    <a:pt x="0" y="0"/>
                  </a:lnTo>
                  <a:lnTo>
                    <a:pt x="0" y="4332411"/>
                  </a:lnTo>
                  <a:lnTo>
                    <a:pt x="13168422" y="4332411"/>
                  </a:lnTo>
                  <a:lnTo>
                    <a:pt x="13168422"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grpSp>
        <p:nvGrpSpPr>
          <p:cNvPr name="Group 7" id="7"/>
          <p:cNvGrpSpPr/>
          <p:nvPr/>
        </p:nvGrpSpPr>
        <p:grpSpPr>
          <a:xfrm rot="0">
            <a:off x="-732317" y="8626290"/>
            <a:ext cx="19752633" cy="3249308"/>
            <a:chOff x="0" y="0"/>
            <a:chExt cx="26336844" cy="4332411"/>
          </a:xfrm>
        </p:grpSpPr>
        <p:sp>
          <p:nvSpPr>
            <p:cNvPr name="Freeform 8" id="8"/>
            <p:cNvSpPr/>
            <p:nvPr/>
          </p:nvSpPr>
          <p:spPr>
            <a:xfrm flipH="false" flipV="true" rot="0">
              <a:off x="0" y="0"/>
              <a:ext cx="13168422" cy="4332411"/>
            </a:xfrm>
            <a:custGeom>
              <a:avLst/>
              <a:gdLst/>
              <a:ahLst/>
              <a:cxnLst/>
              <a:rect r="r" b="b" t="t" l="l"/>
              <a:pathLst>
                <a:path h="4332411" w="13168422">
                  <a:moveTo>
                    <a:pt x="0" y="4332411"/>
                  </a:moveTo>
                  <a:lnTo>
                    <a:pt x="13168422" y="4332411"/>
                  </a:lnTo>
                  <a:lnTo>
                    <a:pt x="13168422" y="0"/>
                  </a:lnTo>
                  <a:lnTo>
                    <a:pt x="0" y="0"/>
                  </a:lnTo>
                  <a:lnTo>
                    <a:pt x="0" y="4332411"/>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9" id="9"/>
            <p:cNvSpPr/>
            <p:nvPr/>
          </p:nvSpPr>
          <p:spPr>
            <a:xfrm flipH="true" flipV="true" rot="0">
              <a:off x="13168422" y="0"/>
              <a:ext cx="13168422" cy="4332411"/>
            </a:xfrm>
            <a:custGeom>
              <a:avLst/>
              <a:gdLst/>
              <a:ahLst/>
              <a:cxnLst/>
              <a:rect r="r" b="b" t="t" l="l"/>
              <a:pathLst>
                <a:path h="4332411" w="13168422">
                  <a:moveTo>
                    <a:pt x="13168422" y="4332411"/>
                  </a:moveTo>
                  <a:lnTo>
                    <a:pt x="0" y="4332411"/>
                  </a:lnTo>
                  <a:lnTo>
                    <a:pt x="0" y="0"/>
                  </a:lnTo>
                  <a:lnTo>
                    <a:pt x="13168422" y="0"/>
                  </a:lnTo>
                  <a:lnTo>
                    <a:pt x="13168422" y="4332411"/>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DAGOoW_nT9s</dc:identifier>
  <dcterms:modified xsi:type="dcterms:W3CDTF">2011-08-01T06:04:30Z</dcterms:modified>
  <cp:revision>1</cp:revision>
  <dc:title>Abu Arang dan Hijau Pola Abstrak Tugas Presentasi</dc:title>
</cp:coreProperties>
</file>