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8288000" cy="10287000"/>
  <p:notesSz cx="6858000" cy="9144000"/>
  <p:embeddedFontLst>
    <p:embeddedFont>
      <p:font typeface="More Sugar Thin" charset="1" panose="00000000000000000000"/>
      <p:regular r:id="rId14"/>
    </p:embeddedFont>
    <p:embeddedFont>
      <p:font typeface="Quicksand Medium" charset="1" panose="00000600000000000000"/>
      <p:regular r:id="rId15"/>
    </p:embeddedFont>
    <p:embeddedFont>
      <p:font typeface="Quicksand Bold" charset="1" panose="00000800000000000000"/>
      <p:regular r:id="rId16"/>
    </p:embeddedFont>
    <p:embeddedFont>
      <p:font typeface="Quicksand" charset="1" panose="00000500000000000000"/>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png" Type="http://schemas.openxmlformats.org/officeDocument/2006/relationships/image"/><Relationship Id="rId13" Target="../media/image12.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5.png" Type="http://schemas.openxmlformats.org/officeDocument/2006/relationships/image"/><Relationship Id="rId5" Target="../media/image16.svg" Type="http://schemas.openxmlformats.org/officeDocument/2006/relationships/image"/><Relationship Id="rId6" Target="../media/image11.png" Type="http://schemas.openxmlformats.org/officeDocument/2006/relationships/image"/><Relationship Id="rId7" Target="../media/image12.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 Id="rId3" Target="../media/image10.svg" Type="http://schemas.openxmlformats.org/officeDocument/2006/relationships/image"/><Relationship Id="rId4" Target="../media/image17.png" Type="http://schemas.openxmlformats.org/officeDocument/2006/relationships/image"/><Relationship Id="rId5" Target="../media/image18.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7.png" Type="http://schemas.openxmlformats.org/officeDocument/2006/relationships/image"/><Relationship Id="rId3" Target="../media/image18.svg" Type="http://schemas.openxmlformats.org/officeDocument/2006/relationships/image"/><Relationship Id="rId4" Target="../media/image9.png" Type="http://schemas.openxmlformats.org/officeDocument/2006/relationships/image"/><Relationship Id="rId5" Target="../media/image10.svg" Type="http://schemas.openxmlformats.org/officeDocument/2006/relationships/image"/><Relationship Id="rId6" Target="../media/image13.png" Type="http://schemas.openxmlformats.org/officeDocument/2006/relationships/image"/><Relationship Id="rId7" Target="../media/image14.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CFEBC7"/>
        </a:solidFill>
      </p:bgPr>
    </p:bg>
    <p:spTree>
      <p:nvGrpSpPr>
        <p:cNvPr id="1" name=""/>
        <p:cNvGrpSpPr/>
        <p:nvPr/>
      </p:nvGrpSpPr>
      <p:grpSpPr>
        <a:xfrm>
          <a:off x="0" y="0"/>
          <a:ext cx="0" cy="0"/>
          <a:chOff x="0" y="0"/>
          <a:chExt cx="0" cy="0"/>
        </a:xfrm>
      </p:grpSpPr>
      <p:sp>
        <p:nvSpPr>
          <p:cNvPr name="Freeform 2" id="2"/>
          <p:cNvSpPr/>
          <p:nvPr/>
        </p:nvSpPr>
        <p:spPr>
          <a:xfrm flipH="false" flipV="false" rot="0">
            <a:off x="1713410" y="576318"/>
            <a:ext cx="14861181" cy="9134363"/>
          </a:xfrm>
          <a:custGeom>
            <a:avLst/>
            <a:gdLst/>
            <a:ahLst/>
            <a:cxnLst/>
            <a:rect r="r" b="b" t="t" l="l"/>
            <a:pathLst>
              <a:path h="9134363" w="14861181">
                <a:moveTo>
                  <a:pt x="0" y="0"/>
                </a:moveTo>
                <a:lnTo>
                  <a:pt x="14861180" y="0"/>
                </a:lnTo>
                <a:lnTo>
                  <a:pt x="14861180" y="9134364"/>
                </a:lnTo>
                <a:lnTo>
                  <a:pt x="0" y="913436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400602" y="3429466"/>
            <a:ext cx="4440512" cy="5828834"/>
          </a:xfrm>
          <a:custGeom>
            <a:avLst/>
            <a:gdLst/>
            <a:ahLst/>
            <a:cxnLst/>
            <a:rect r="r" b="b" t="t" l="l"/>
            <a:pathLst>
              <a:path h="5828834" w="4440512">
                <a:moveTo>
                  <a:pt x="0" y="0"/>
                </a:moveTo>
                <a:lnTo>
                  <a:pt x="4440511" y="0"/>
                </a:lnTo>
                <a:lnTo>
                  <a:pt x="4440511" y="5828834"/>
                </a:lnTo>
                <a:lnTo>
                  <a:pt x="0" y="582883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13667809" y="4775963"/>
            <a:ext cx="4118247" cy="4934719"/>
          </a:xfrm>
          <a:custGeom>
            <a:avLst/>
            <a:gdLst/>
            <a:ahLst/>
            <a:cxnLst/>
            <a:rect r="r" b="b" t="t" l="l"/>
            <a:pathLst>
              <a:path h="4934719" w="4118247">
                <a:moveTo>
                  <a:pt x="0" y="0"/>
                </a:moveTo>
                <a:lnTo>
                  <a:pt x="4118247" y="0"/>
                </a:lnTo>
                <a:lnTo>
                  <a:pt x="4118247" y="4934719"/>
                </a:lnTo>
                <a:lnTo>
                  <a:pt x="0" y="493471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5" id="5"/>
          <p:cNvSpPr/>
          <p:nvPr/>
        </p:nvSpPr>
        <p:spPr>
          <a:xfrm flipH="false" flipV="false" rot="0">
            <a:off x="916584" y="1028700"/>
            <a:ext cx="796826" cy="869552"/>
          </a:xfrm>
          <a:custGeom>
            <a:avLst/>
            <a:gdLst/>
            <a:ahLst/>
            <a:cxnLst/>
            <a:rect r="r" b="b" t="t" l="l"/>
            <a:pathLst>
              <a:path h="869552" w="796826">
                <a:moveTo>
                  <a:pt x="0" y="0"/>
                </a:moveTo>
                <a:lnTo>
                  <a:pt x="796826" y="0"/>
                </a:lnTo>
                <a:lnTo>
                  <a:pt x="796826" y="869552"/>
                </a:lnTo>
                <a:lnTo>
                  <a:pt x="0" y="869552"/>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6" id="6"/>
          <p:cNvSpPr/>
          <p:nvPr/>
        </p:nvSpPr>
        <p:spPr>
          <a:xfrm flipH="false" flipV="false" rot="530569">
            <a:off x="16801079" y="4721989"/>
            <a:ext cx="676920" cy="850014"/>
          </a:xfrm>
          <a:custGeom>
            <a:avLst/>
            <a:gdLst/>
            <a:ahLst/>
            <a:cxnLst/>
            <a:rect r="r" b="b" t="t" l="l"/>
            <a:pathLst>
              <a:path h="850014" w="676920">
                <a:moveTo>
                  <a:pt x="0" y="0"/>
                </a:moveTo>
                <a:lnTo>
                  <a:pt x="676920" y="0"/>
                </a:lnTo>
                <a:lnTo>
                  <a:pt x="676920" y="850014"/>
                </a:lnTo>
                <a:lnTo>
                  <a:pt x="0" y="850014"/>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7" id="7"/>
          <p:cNvSpPr/>
          <p:nvPr/>
        </p:nvSpPr>
        <p:spPr>
          <a:xfrm flipH="false" flipV="false" rot="505722">
            <a:off x="15761505" y="817603"/>
            <a:ext cx="962819" cy="542680"/>
          </a:xfrm>
          <a:custGeom>
            <a:avLst/>
            <a:gdLst/>
            <a:ahLst/>
            <a:cxnLst/>
            <a:rect r="r" b="b" t="t" l="l"/>
            <a:pathLst>
              <a:path h="542680" w="962819">
                <a:moveTo>
                  <a:pt x="0" y="0"/>
                </a:moveTo>
                <a:lnTo>
                  <a:pt x="962819" y="0"/>
                </a:lnTo>
                <a:lnTo>
                  <a:pt x="962819" y="542680"/>
                </a:lnTo>
                <a:lnTo>
                  <a:pt x="0" y="542680"/>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8" id="8"/>
          <p:cNvSpPr/>
          <p:nvPr/>
        </p:nvSpPr>
        <p:spPr>
          <a:xfrm flipH="false" flipV="false" rot="0">
            <a:off x="10235089" y="9635968"/>
            <a:ext cx="841010" cy="917769"/>
          </a:xfrm>
          <a:custGeom>
            <a:avLst/>
            <a:gdLst/>
            <a:ahLst/>
            <a:cxnLst/>
            <a:rect r="r" b="b" t="t" l="l"/>
            <a:pathLst>
              <a:path h="917769" w="841010">
                <a:moveTo>
                  <a:pt x="0" y="0"/>
                </a:moveTo>
                <a:lnTo>
                  <a:pt x="841011" y="0"/>
                </a:lnTo>
                <a:lnTo>
                  <a:pt x="841011" y="917769"/>
                </a:lnTo>
                <a:lnTo>
                  <a:pt x="0" y="917769"/>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9" id="9"/>
          <p:cNvSpPr/>
          <p:nvPr/>
        </p:nvSpPr>
        <p:spPr>
          <a:xfrm flipH="false" flipV="false" rot="530569">
            <a:off x="4697362" y="-226086"/>
            <a:ext cx="605539" cy="760380"/>
          </a:xfrm>
          <a:custGeom>
            <a:avLst/>
            <a:gdLst/>
            <a:ahLst/>
            <a:cxnLst/>
            <a:rect r="r" b="b" t="t" l="l"/>
            <a:pathLst>
              <a:path h="760380" w="605539">
                <a:moveTo>
                  <a:pt x="0" y="0"/>
                </a:moveTo>
                <a:lnTo>
                  <a:pt x="605539" y="0"/>
                </a:lnTo>
                <a:lnTo>
                  <a:pt x="605539" y="760380"/>
                </a:lnTo>
                <a:lnTo>
                  <a:pt x="0" y="760380"/>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0" id="10"/>
          <p:cNvSpPr/>
          <p:nvPr/>
        </p:nvSpPr>
        <p:spPr>
          <a:xfrm flipH="false" flipV="false" rot="530569">
            <a:off x="4870353" y="9575918"/>
            <a:ext cx="712118" cy="894212"/>
          </a:xfrm>
          <a:custGeom>
            <a:avLst/>
            <a:gdLst/>
            <a:ahLst/>
            <a:cxnLst/>
            <a:rect r="r" b="b" t="t" l="l"/>
            <a:pathLst>
              <a:path h="894212" w="712118">
                <a:moveTo>
                  <a:pt x="0" y="0"/>
                </a:moveTo>
                <a:lnTo>
                  <a:pt x="712118" y="0"/>
                </a:lnTo>
                <a:lnTo>
                  <a:pt x="712118" y="894212"/>
                </a:lnTo>
                <a:lnTo>
                  <a:pt x="0" y="894212"/>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1" id="11"/>
          <p:cNvSpPr/>
          <p:nvPr/>
        </p:nvSpPr>
        <p:spPr>
          <a:xfrm flipH="false" flipV="false" rot="0">
            <a:off x="16758897" y="2482665"/>
            <a:ext cx="780413" cy="851641"/>
          </a:xfrm>
          <a:custGeom>
            <a:avLst/>
            <a:gdLst/>
            <a:ahLst/>
            <a:cxnLst/>
            <a:rect r="r" b="b" t="t" l="l"/>
            <a:pathLst>
              <a:path h="851641" w="780413">
                <a:moveTo>
                  <a:pt x="0" y="0"/>
                </a:moveTo>
                <a:lnTo>
                  <a:pt x="780413" y="0"/>
                </a:lnTo>
                <a:lnTo>
                  <a:pt x="780413" y="851641"/>
                </a:lnTo>
                <a:lnTo>
                  <a:pt x="0" y="851641"/>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2" id="12"/>
          <p:cNvSpPr/>
          <p:nvPr/>
        </p:nvSpPr>
        <p:spPr>
          <a:xfrm flipH="false" flipV="false" rot="505722">
            <a:off x="9237698" y="-117236"/>
            <a:ext cx="962819" cy="542680"/>
          </a:xfrm>
          <a:custGeom>
            <a:avLst/>
            <a:gdLst/>
            <a:ahLst/>
            <a:cxnLst/>
            <a:rect r="r" b="b" t="t" l="l"/>
            <a:pathLst>
              <a:path h="542680" w="962819">
                <a:moveTo>
                  <a:pt x="0" y="0"/>
                </a:moveTo>
                <a:lnTo>
                  <a:pt x="962818" y="0"/>
                </a:lnTo>
                <a:lnTo>
                  <a:pt x="962818" y="542680"/>
                </a:lnTo>
                <a:lnTo>
                  <a:pt x="0" y="542680"/>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13" id="13"/>
          <p:cNvSpPr/>
          <p:nvPr/>
        </p:nvSpPr>
        <p:spPr>
          <a:xfrm flipH="false" flipV="false" rot="505722">
            <a:off x="-80808" y="3791165"/>
            <a:ext cx="962819" cy="542680"/>
          </a:xfrm>
          <a:custGeom>
            <a:avLst/>
            <a:gdLst/>
            <a:ahLst/>
            <a:cxnLst/>
            <a:rect r="r" b="b" t="t" l="l"/>
            <a:pathLst>
              <a:path h="542680" w="962819">
                <a:moveTo>
                  <a:pt x="0" y="0"/>
                </a:moveTo>
                <a:lnTo>
                  <a:pt x="962819" y="0"/>
                </a:lnTo>
                <a:lnTo>
                  <a:pt x="962819" y="542680"/>
                </a:lnTo>
                <a:lnTo>
                  <a:pt x="0" y="542680"/>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grpSp>
        <p:nvGrpSpPr>
          <p:cNvPr name="Group 14" id="14"/>
          <p:cNvGrpSpPr/>
          <p:nvPr/>
        </p:nvGrpSpPr>
        <p:grpSpPr>
          <a:xfrm rot="0">
            <a:off x="5357747" y="2471552"/>
            <a:ext cx="7854772" cy="5343897"/>
            <a:chOff x="0" y="0"/>
            <a:chExt cx="10473029" cy="7125196"/>
          </a:xfrm>
        </p:grpSpPr>
        <p:sp>
          <p:nvSpPr>
            <p:cNvPr name="TextBox 15" id="15"/>
            <p:cNvSpPr txBox="true"/>
            <p:nvPr/>
          </p:nvSpPr>
          <p:spPr>
            <a:xfrm rot="0">
              <a:off x="0" y="66675"/>
              <a:ext cx="10473029" cy="5748238"/>
            </a:xfrm>
            <a:prstGeom prst="rect">
              <a:avLst/>
            </a:prstGeom>
          </p:spPr>
          <p:txBody>
            <a:bodyPr anchor="t" rtlCol="false" tIns="0" lIns="0" bIns="0" rIns="0">
              <a:spAutoFit/>
            </a:bodyPr>
            <a:lstStyle/>
            <a:p>
              <a:pPr algn="ctr">
                <a:lnSpc>
                  <a:spcPts val="8140"/>
                </a:lnSpc>
              </a:pPr>
              <a:r>
                <a:rPr lang="en-US" sz="7400">
                  <a:solidFill>
                    <a:srgbClr val="494949"/>
                  </a:solidFill>
                  <a:latin typeface="More Sugar Thin"/>
                </a:rPr>
                <a:t>KETERATURAN SOSIAL DAN PENYIMPANGAN SOSIAL</a:t>
              </a:r>
            </a:p>
          </p:txBody>
        </p:sp>
        <p:sp>
          <p:nvSpPr>
            <p:cNvPr name="TextBox 16" id="16"/>
            <p:cNvSpPr txBox="true"/>
            <p:nvPr/>
          </p:nvSpPr>
          <p:spPr>
            <a:xfrm rot="0">
              <a:off x="1048008" y="6375896"/>
              <a:ext cx="8377014" cy="749300"/>
            </a:xfrm>
            <a:prstGeom prst="rect">
              <a:avLst/>
            </a:prstGeom>
          </p:spPr>
          <p:txBody>
            <a:bodyPr anchor="t" rtlCol="false" tIns="0" lIns="0" bIns="0" rIns="0">
              <a:spAutoFit/>
            </a:bodyPr>
            <a:lstStyle/>
            <a:p>
              <a:pPr algn="ctr">
                <a:lnSpc>
                  <a:spcPts val="4440"/>
                </a:lnSpc>
              </a:pPr>
              <a:r>
                <a:rPr lang="en-US" sz="3700">
                  <a:solidFill>
                    <a:srgbClr val="494949"/>
                  </a:solidFill>
                  <a:latin typeface="Quicksand Medium"/>
                </a:rPr>
                <a:t>SOSIOLOGI X</a:t>
              </a:r>
            </a:p>
          </p:txBody>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DD2F5"/>
        </a:solidFill>
      </p:bgPr>
    </p:bg>
    <p:spTree>
      <p:nvGrpSpPr>
        <p:cNvPr id="1" name=""/>
        <p:cNvGrpSpPr/>
        <p:nvPr/>
      </p:nvGrpSpPr>
      <p:grpSpPr>
        <a:xfrm>
          <a:off x="0" y="0"/>
          <a:ext cx="0" cy="0"/>
          <a:chOff x="0" y="0"/>
          <a:chExt cx="0" cy="0"/>
        </a:xfrm>
      </p:grpSpPr>
      <p:sp>
        <p:nvSpPr>
          <p:cNvPr name="Freeform 2" id="2"/>
          <p:cNvSpPr/>
          <p:nvPr/>
        </p:nvSpPr>
        <p:spPr>
          <a:xfrm flipH="false" flipV="false" rot="0">
            <a:off x="9389524" y="5752627"/>
            <a:ext cx="9622376" cy="8092518"/>
          </a:xfrm>
          <a:custGeom>
            <a:avLst/>
            <a:gdLst/>
            <a:ahLst/>
            <a:cxnLst/>
            <a:rect r="r" b="b" t="t" l="l"/>
            <a:pathLst>
              <a:path h="8092518" w="9622376">
                <a:moveTo>
                  <a:pt x="0" y="0"/>
                </a:moveTo>
                <a:lnTo>
                  <a:pt x="9622376" y="0"/>
                </a:lnTo>
                <a:lnTo>
                  <a:pt x="9622376" y="8092518"/>
                </a:lnTo>
                <a:lnTo>
                  <a:pt x="0" y="809251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true" flipV="false" rot="0">
            <a:off x="10984764" y="1329333"/>
            <a:ext cx="5742226" cy="8160787"/>
          </a:xfrm>
          <a:custGeom>
            <a:avLst/>
            <a:gdLst/>
            <a:ahLst/>
            <a:cxnLst/>
            <a:rect r="r" b="b" t="t" l="l"/>
            <a:pathLst>
              <a:path h="8160787" w="5742226">
                <a:moveTo>
                  <a:pt x="5742226" y="0"/>
                </a:moveTo>
                <a:lnTo>
                  <a:pt x="0" y="0"/>
                </a:lnTo>
                <a:lnTo>
                  <a:pt x="0" y="8160787"/>
                </a:lnTo>
                <a:lnTo>
                  <a:pt x="5742226" y="8160787"/>
                </a:lnTo>
                <a:lnTo>
                  <a:pt x="5742226"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505722">
            <a:off x="15729598" y="4533187"/>
            <a:ext cx="962819" cy="542680"/>
          </a:xfrm>
          <a:custGeom>
            <a:avLst/>
            <a:gdLst/>
            <a:ahLst/>
            <a:cxnLst/>
            <a:rect r="r" b="b" t="t" l="l"/>
            <a:pathLst>
              <a:path h="542680" w="962819">
                <a:moveTo>
                  <a:pt x="0" y="0"/>
                </a:moveTo>
                <a:lnTo>
                  <a:pt x="962819" y="0"/>
                </a:lnTo>
                <a:lnTo>
                  <a:pt x="962819" y="542679"/>
                </a:lnTo>
                <a:lnTo>
                  <a:pt x="0" y="54267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5" id="5"/>
          <p:cNvGrpSpPr/>
          <p:nvPr/>
        </p:nvGrpSpPr>
        <p:grpSpPr>
          <a:xfrm rot="0">
            <a:off x="838019" y="579471"/>
            <a:ext cx="8551505" cy="2600629"/>
            <a:chOff x="0" y="0"/>
            <a:chExt cx="11402007" cy="3467505"/>
          </a:xfrm>
        </p:grpSpPr>
        <p:sp>
          <p:nvSpPr>
            <p:cNvPr name="TextBox 6" id="6"/>
            <p:cNvSpPr txBox="true"/>
            <p:nvPr/>
          </p:nvSpPr>
          <p:spPr>
            <a:xfrm rot="0">
              <a:off x="0" y="2715877"/>
              <a:ext cx="11402007" cy="751628"/>
            </a:xfrm>
            <a:prstGeom prst="rect">
              <a:avLst/>
            </a:prstGeom>
          </p:spPr>
          <p:txBody>
            <a:bodyPr anchor="t" rtlCol="false" tIns="0" lIns="0" bIns="0" rIns="0">
              <a:spAutoFit/>
            </a:bodyPr>
            <a:lstStyle/>
            <a:p>
              <a:pPr algn="ctr">
                <a:lnSpc>
                  <a:spcPts val="4760"/>
                </a:lnSpc>
              </a:pPr>
            </a:p>
          </p:txBody>
        </p:sp>
        <p:sp>
          <p:nvSpPr>
            <p:cNvPr name="TextBox 7" id="7"/>
            <p:cNvSpPr txBox="true"/>
            <p:nvPr/>
          </p:nvSpPr>
          <p:spPr>
            <a:xfrm rot="0">
              <a:off x="0" y="-9525"/>
              <a:ext cx="11402007" cy="1685925"/>
            </a:xfrm>
            <a:prstGeom prst="rect">
              <a:avLst/>
            </a:prstGeom>
          </p:spPr>
          <p:txBody>
            <a:bodyPr anchor="t" rtlCol="false" tIns="0" lIns="0" bIns="0" rIns="0">
              <a:spAutoFit/>
            </a:bodyPr>
            <a:lstStyle/>
            <a:p>
              <a:pPr algn="ctr">
                <a:lnSpc>
                  <a:spcPts val="9600"/>
                </a:lnSpc>
              </a:pPr>
              <a:r>
                <a:rPr lang="en-US" sz="8000">
                  <a:solidFill>
                    <a:srgbClr val="494949"/>
                  </a:solidFill>
                  <a:latin typeface="More Sugar Thin"/>
                </a:rPr>
                <a:t>Keteraturan sosial</a:t>
              </a:r>
            </a:p>
          </p:txBody>
        </p:sp>
      </p:grpSp>
      <p:sp>
        <p:nvSpPr>
          <p:cNvPr name="Freeform 8" id="8"/>
          <p:cNvSpPr/>
          <p:nvPr/>
        </p:nvSpPr>
        <p:spPr>
          <a:xfrm flipH="false" flipV="false" rot="0">
            <a:off x="11119586" y="1453965"/>
            <a:ext cx="780413" cy="851641"/>
          </a:xfrm>
          <a:custGeom>
            <a:avLst/>
            <a:gdLst/>
            <a:ahLst/>
            <a:cxnLst/>
            <a:rect r="r" b="b" t="t" l="l"/>
            <a:pathLst>
              <a:path h="851641" w="780413">
                <a:moveTo>
                  <a:pt x="0" y="0"/>
                </a:moveTo>
                <a:lnTo>
                  <a:pt x="780413" y="0"/>
                </a:lnTo>
                <a:lnTo>
                  <a:pt x="780413" y="851641"/>
                </a:lnTo>
                <a:lnTo>
                  <a:pt x="0" y="851641"/>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TextBox 9" id="9"/>
          <p:cNvSpPr txBox="true"/>
          <p:nvPr/>
        </p:nvSpPr>
        <p:spPr>
          <a:xfrm rot="0">
            <a:off x="439081" y="2851266"/>
            <a:ext cx="10353187" cy="3954145"/>
          </a:xfrm>
          <a:prstGeom prst="rect">
            <a:avLst/>
          </a:prstGeom>
        </p:spPr>
        <p:txBody>
          <a:bodyPr anchor="t" rtlCol="false" tIns="0" lIns="0" bIns="0" rIns="0">
            <a:spAutoFit/>
          </a:bodyPr>
          <a:lstStyle/>
          <a:p>
            <a:pPr algn="l">
              <a:lnSpc>
                <a:spcPts val="5059"/>
              </a:lnSpc>
              <a:spcBef>
                <a:spcPct val="0"/>
              </a:spcBef>
            </a:pPr>
            <a:r>
              <a:rPr lang="en-US" sz="4599">
                <a:solidFill>
                  <a:srgbClr val="494949"/>
                </a:solidFill>
                <a:latin typeface="More Sugar Thin"/>
              </a:rPr>
              <a:t>kondisi kehidupan yang aman, tentram, dan tertib dari perilaku yang merugikan masyarakat. Untuk mewujudkan kondisi tersebut, maka dibuat nilai dan norma yang berfungsi untuk mengontrol perilaku masyarakat. </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CFEBC7"/>
        </a:solidFill>
      </p:bgPr>
    </p:bg>
    <p:spTree>
      <p:nvGrpSpPr>
        <p:cNvPr id="1" name=""/>
        <p:cNvGrpSpPr/>
        <p:nvPr/>
      </p:nvGrpSpPr>
      <p:grpSpPr>
        <a:xfrm>
          <a:off x="0" y="0"/>
          <a:ext cx="0" cy="0"/>
          <a:chOff x="0" y="0"/>
          <a:chExt cx="0" cy="0"/>
        </a:xfrm>
      </p:grpSpPr>
      <p:sp>
        <p:nvSpPr>
          <p:cNvPr name="Freeform 2" id="2"/>
          <p:cNvSpPr/>
          <p:nvPr/>
        </p:nvSpPr>
        <p:spPr>
          <a:xfrm flipH="false" flipV="false" rot="0">
            <a:off x="-922236" y="5849997"/>
            <a:ext cx="9622376" cy="8092518"/>
          </a:xfrm>
          <a:custGeom>
            <a:avLst/>
            <a:gdLst/>
            <a:ahLst/>
            <a:cxnLst/>
            <a:rect r="r" b="b" t="t" l="l"/>
            <a:pathLst>
              <a:path h="8092518" w="9622376">
                <a:moveTo>
                  <a:pt x="0" y="0"/>
                </a:moveTo>
                <a:lnTo>
                  <a:pt x="9622376" y="0"/>
                </a:lnTo>
                <a:lnTo>
                  <a:pt x="9622376" y="8092518"/>
                </a:lnTo>
                <a:lnTo>
                  <a:pt x="0" y="809251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643135" y="456799"/>
            <a:ext cx="14114010" cy="2371798"/>
            <a:chOff x="0" y="0"/>
            <a:chExt cx="18818680" cy="3162398"/>
          </a:xfrm>
        </p:grpSpPr>
        <p:sp>
          <p:nvSpPr>
            <p:cNvPr name="TextBox 4" id="4"/>
            <p:cNvSpPr txBox="true"/>
            <p:nvPr/>
          </p:nvSpPr>
          <p:spPr>
            <a:xfrm rot="0">
              <a:off x="1641184" y="2410770"/>
              <a:ext cx="15536312" cy="751628"/>
            </a:xfrm>
            <a:prstGeom prst="rect">
              <a:avLst/>
            </a:prstGeom>
          </p:spPr>
          <p:txBody>
            <a:bodyPr anchor="t" rtlCol="false" tIns="0" lIns="0" bIns="0" rIns="0">
              <a:spAutoFit/>
            </a:bodyPr>
            <a:lstStyle/>
            <a:p>
              <a:pPr algn="ctr">
                <a:lnSpc>
                  <a:spcPts val="4760"/>
                </a:lnSpc>
              </a:pPr>
            </a:p>
          </p:txBody>
        </p:sp>
        <p:sp>
          <p:nvSpPr>
            <p:cNvPr name="TextBox 5" id="5"/>
            <p:cNvSpPr txBox="true"/>
            <p:nvPr/>
          </p:nvSpPr>
          <p:spPr>
            <a:xfrm rot="0">
              <a:off x="0" y="0"/>
              <a:ext cx="18818680" cy="1447800"/>
            </a:xfrm>
            <a:prstGeom prst="rect">
              <a:avLst/>
            </a:prstGeom>
          </p:spPr>
          <p:txBody>
            <a:bodyPr anchor="t" rtlCol="false" tIns="0" lIns="0" bIns="0" rIns="0">
              <a:spAutoFit/>
            </a:bodyPr>
            <a:lstStyle/>
            <a:p>
              <a:pPr algn="ctr">
                <a:lnSpc>
                  <a:spcPts val="8280"/>
                </a:lnSpc>
              </a:pPr>
              <a:r>
                <a:rPr lang="en-US" sz="6900">
                  <a:solidFill>
                    <a:srgbClr val="494949"/>
                  </a:solidFill>
                  <a:latin typeface="More Sugar Thin"/>
                </a:rPr>
                <a:t>Tahapan Keteraturan Sosial</a:t>
              </a:r>
            </a:p>
          </p:txBody>
        </p:sp>
      </p:grpSp>
      <p:sp>
        <p:nvSpPr>
          <p:cNvPr name="Freeform 6" id="6"/>
          <p:cNvSpPr/>
          <p:nvPr/>
        </p:nvSpPr>
        <p:spPr>
          <a:xfrm flipH="false" flipV="false" rot="505722">
            <a:off x="1369002" y="418387"/>
            <a:ext cx="962819" cy="542680"/>
          </a:xfrm>
          <a:custGeom>
            <a:avLst/>
            <a:gdLst/>
            <a:ahLst/>
            <a:cxnLst/>
            <a:rect r="r" b="b" t="t" l="l"/>
            <a:pathLst>
              <a:path h="542680" w="962819">
                <a:moveTo>
                  <a:pt x="0" y="0"/>
                </a:moveTo>
                <a:lnTo>
                  <a:pt x="962818" y="0"/>
                </a:lnTo>
                <a:lnTo>
                  <a:pt x="962818" y="542679"/>
                </a:lnTo>
                <a:lnTo>
                  <a:pt x="0" y="54267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0">
            <a:off x="14497225" y="177059"/>
            <a:ext cx="780413" cy="851641"/>
          </a:xfrm>
          <a:custGeom>
            <a:avLst/>
            <a:gdLst/>
            <a:ahLst/>
            <a:cxnLst/>
            <a:rect r="r" b="b" t="t" l="l"/>
            <a:pathLst>
              <a:path h="851641" w="780413">
                <a:moveTo>
                  <a:pt x="0" y="0"/>
                </a:moveTo>
                <a:lnTo>
                  <a:pt x="780414" y="0"/>
                </a:lnTo>
                <a:lnTo>
                  <a:pt x="780414" y="851641"/>
                </a:lnTo>
                <a:lnTo>
                  <a:pt x="0" y="85164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369874" y="1576023"/>
            <a:ext cx="17548253" cy="12258674"/>
          </a:xfrm>
          <a:prstGeom prst="rect">
            <a:avLst/>
          </a:prstGeom>
        </p:spPr>
        <p:txBody>
          <a:bodyPr anchor="t" rtlCol="false" tIns="0" lIns="0" bIns="0" rIns="0">
            <a:spAutoFit/>
          </a:bodyPr>
          <a:lstStyle/>
          <a:p>
            <a:pPr algn="just">
              <a:lnSpc>
                <a:spcPts val="4200"/>
              </a:lnSpc>
            </a:pPr>
            <a:r>
              <a:rPr lang="en-US" sz="3000">
                <a:solidFill>
                  <a:srgbClr val="494949"/>
                </a:solidFill>
                <a:latin typeface="Quicksand Bold"/>
              </a:rPr>
              <a:t>1. Tertib Sosial</a:t>
            </a:r>
          </a:p>
          <a:p>
            <a:pPr algn="just">
              <a:lnSpc>
                <a:spcPts val="4200"/>
              </a:lnSpc>
            </a:pPr>
            <a:r>
              <a:rPr lang="en-US" sz="3000">
                <a:solidFill>
                  <a:srgbClr val="494949"/>
                </a:solidFill>
                <a:latin typeface="Quicksand Bold"/>
              </a:rPr>
              <a:t>suatu kondisi masyarakat dengan kehidupan yang tertib dan teratur sebagai hasil dari adanya interaksi sosial yang berjalan harmonis. Kondisi ini bisa terjadi jika ada keselarasan antara tindakan masyarakat dengan norma dan nilai yang berlaku.</a:t>
            </a:r>
          </a:p>
          <a:p>
            <a:pPr algn="just">
              <a:lnSpc>
                <a:spcPts val="4200"/>
              </a:lnSpc>
            </a:pPr>
            <a:r>
              <a:rPr lang="en-US" sz="3000">
                <a:solidFill>
                  <a:srgbClr val="494949"/>
                </a:solidFill>
                <a:latin typeface="Quicksand Bold"/>
              </a:rPr>
              <a:t>2. Order</a:t>
            </a:r>
          </a:p>
          <a:p>
            <a:pPr algn="just">
              <a:lnSpc>
                <a:spcPts val="4200"/>
              </a:lnSpc>
            </a:pPr>
            <a:r>
              <a:rPr lang="en-US" sz="3000">
                <a:solidFill>
                  <a:srgbClr val="494949"/>
                </a:solidFill>
                <a:latin typeface="Quicksand Bold"/>
              </a:rPr>
              <a:t>Order atau perintah merupakan sistem nilai dan norma yang berlaku di masyarakat harus diakui dan dipatuhi oleh seluruh anggota masyarakat. Makanya, salah satu unsur keteraturan sosial adalah adanya aturan atau perintah yang diterapkan. </a:t>
            </a:r>
          </a:p>
          <a:p>
            <a:pPr algn="just">
              <a:lnSpc>
                <a:spcPts val="4200"/>
              </a:lnSpc>
            </a:pPr>
            <a:r>
              <a:rPr lang="en-US" sz="3000">
                <a:solidFill>
                  <a:srgbClr val="494949"/>
                </a:solidFill>
                <a:latin typeface="Quicksand Bold"/>
              </a:rPr>
              <a:t>3. Keajegan</a:t>
            </a:r>
          </a:p>
          <a:p>
            <a:pPr algn="just">
              <a:lnSpc>
                <a:spcPts val="4200"/>
              </a:lnSpc>
            </a:pPr>
            <a:r>
              <a:rPr lang="en-US" sz="3000">
                <a:solidFill>
                  <a:srgbClr val="494949"/>
                </a:solidFill>
                <a:latin typeface="Quicksand Bold"/>
              </a:rPr>
              <a:t>Suatu kondisi yang menunjukkan adanya konsistensi dalam melakukan suatu hal yang berkaitan dengan keteraturan sosial. Kondisi tersebut dilakukan secara berkelanjutan dan terjadi dalam kurun waktu tertentu serta berkaitan dengan rutinitas sehari-hari.</a:t>
            </a:r>
          </a:p>
          <a:p>
            <a:pPr algn="just">
              <a:lnSpc>
                <a:spcPts val="4200"/>
              </a:lnSpc>
            </a:pPr>
            <a:r>
              <a:rPr lang="en-US" sz="3000">
                <a:solidFill>
                  <a:srgbClr val="494949"/>
                </a:solidFill>
                <a:latin typeface="Quicksand Bold"/>
              </a:rPr>
              <a:t>4. Pola</a:t>
            </a:r>
          </a:p>
          <a:p>
            <a:pPr algn="just">
              <a:lnSpc>
                <a:spcPts val="4200"/>
              </a:lnSpc>
            </a:pPr>
            <a:r>
              <a:rPr lang="en-US" sz="3000">
                <a:solidFill>
                  <a:srgbClr val="494949"/>
                </a:solidFill>
                <a:latin typeface="Quicksand Bold"/>
              </a:rPr>
              <a:t>Merupakan corak hubungan yang terjadi dalam interaksi sosial dan menjadi model bagi seluruh anggota masyarakat. Pola ini bisa terwujud jika unsur sebelumnya yaitu keajegan tetap terpelihara dan konsisten dalam berbagai situasi.</a:t>
            </a:r>
          </a:p>
          <a:p>
            <a:pPr algn="just">
              <a:lnSpc>
                <a:spcPts val="4200"/>
              </a:lnSpc>
            </a:pPr>
          </a:p>
          <a:p>
            <a:pPr algn="just">
              <a:lnSpc>
                <a:spcPts val="4200"/>
              </a:lnSpc>
            </a:pPr>
          </a:p>
          <a:p>
            <a:pPr algn="just">
              <a:lnSpc>
                <a:spcPts val="4200"/>
              </a:lnSpc>
            </a:pPr>
          </a:p>
          <a:p>
            <a:pPr algn="just">
              <a:lnSpc>
                <a:spcPts val="4200"/>
              </a:lnSpc>
            </a:pPr>
          </a:p>
          <a:p>
            <a:pPr algn="just">
              <a:lnSpc>
                <a:spcPts val="4200"/>
              </a:lnSpc>
            </a:pPr>
          </a:p>
          <a:p>
            <a:pPr algn="just">
              <a:lnSpc>
                <a:spcPts val="4200"/>
              </a:lnSpc>
            </a:pPr>
          </a:p>
          <a:p>
            <a:pPr algn="just">
              <a:lnSpc>
                <a:spcPts val="4200"/>
              </a:lnSpc>
              <a:spcBef>
                <a:spcPct val="0"/>
              </a:spcBef>
            </a:pP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DD2F5"/>
        </a:solidFill>
      </p:bgPr>
    </p:bg>
    <p:spTree>
      <p:nvGrpSpPr>
        <p:cNvPr id="1" name=""/>
        <p:cNvGrpSpPr/>
        <p:nvPr/>
      </p:nvGrpSpPr>
      <p:grpSpPr>
        <a:xfrm>
          <a:off x="0" y="0"/>
          <a:ext cx="0" cy="0"/>
          <a:chOff x="0" y="0"/>
          <a:chExt cx="0" cy="0"/>
        </a:xfrm>
      </p:grpSpPr>
      <p:grpSp>
        <p:nvGrpSpPr>
          <p:cNvPr name="Group 2" id="2"/>
          <p:cNvGrpSpPr/>
          <p:nvPr/>
        </p:nvGrpSpPr>
        <p:grpSpPr>
          <a:xfrm rot="0">
            <a:off x="439129" y="484729"/>
            <a:ext cx="11786827" cy="2193566"/>
            <a:chOff x="0" y="0"/>
            <a:chExt cx="15715769" cy="2924754"/>
          </a:xfrm>
        </p:grpSpPr>
        <p:sp>
          <p:nvSpPr>
            <p:cNvPr name="TextBox 3" id="3"/>
            <p:cNvSpPr txBox="true"/>
            <p:nvPr/>
          </p:nvSpPr>
          <p:spPr>
            <a:xfrm rot="0">
              <a:off x="1870314" y="2173126"/>
              <a:ext cx="11975140" cy="751628"/>
            </a:xfrm>
            <a:prstGeom prst="rect">
              <a:avLst/>
            </a:prstGeom>
          </p:spPr>
          <p:txBody>
            <a:bodyPr anchor="t" rtlCol="false" tIns="0" lIns="0" bIns="0" rIns="0">
              <a:spAutoFit/>
            </a:bodyPr>
            <a:lstStyle/>
            <a:p>
              <a:pPr algn="ctr">
                <a:lnSpc>
                  <a:spcPts val="4760"/>
                </a:lnSpc>
              </a:pPr>
            </a:p>
          </p:txBody>
        </p:sp>
        <p:sp>
          <p:nvSpPr>
            <p:cNvPr name="TextBox 4" id="4"/>
            <p:cNvSpPr txBox="true"/>
            <p:nvPr/>
          </p:nvSpPr>
          <p:spPr>
            <a:xfrm rot="0">
              <a:off x="0" y="-9525"/>
              <a:ext cx="15715769" cy="1685925"/>
            </a:xfrm>
            <a:prstGeom prst="rect">
              <a:avLst/>
            </a:prstGeom>
          </p:spPr>
          <p:txBody>
            <a:bodyPr anchor="t" rtlCol="false" tIns="0" lIns="0" bIns="0" rIns="0">
              <a:spAutoFit/>
            </a:bodyPr>
            <a:lstStyle/>
            <a:p>
              <a:pPr algn="ctr">
                <a:lnSpc>
                  <a:spcPts val="9600"/>
                </a:lnSpc>
              </a:pPr>
              <a:r>
                <a:rPr lang="en-US" sz="8000">
                  <a:solidFill>
                    <a:srgbClr val="494949"/>
                  </a:solidFill>
                  <a:latin typeface="More Sugar Thin"/>
                </a:rPr>
                <a:t>syarat keteraturan sosial</a:t>
              </a:r>
            </a:p>
          </p:txBody>
        </p:sp>
      </p:grpSp>
      <p:sp>
        <p:nvSpPr>
          <p:cNvPr name="Freeform 5" id="5"/>
          <p:cNvSpPr/>
          <p:nvPr/>
        </p:nvSpPr>
        <p:spPr>
          <a:xfrm flipH="false" flipV="false" rot="530569">
            <a:off x="9837166" y="2386299"/>
            <a:ext cx="676920" cy="850014"/>
          </a:xfrm>
          <a:custGeom>
            <a:avLst/>
            <a:gdLst/>
            <a:ahLst/>
            <a:cxnLst/>
            <a:rect r="r" b="b" t="t" l="l"/>
            <a:pathLst>
              <a:path h="850014" w="676920">
                <a:moveTo>
                  <a:pt x="0" y="0"/>
                </a:moveTo>
                <a:lnTo>
                  <a:pt x="676920" y="0"/>
                </a:lnTo>
                <a:lnTo>
                  <a:pt x="676920" y="850015"/>
                </a:lnTo>
                <a:lnTo>
                  <a:pt x="0" y="85001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3626218" y="1196851"/>
            <a:ext cx="3233311" cy="1481444"/>
          </a:xfrm>
          <a:custGeom>
            <a:avLst/>
            <a:gdLst/>
            <a:ahLst/>
            <a:cxnLst/>
            <a:rect r="r" b="b" t="t" l="l"/>
            <a:pathLst>
              <a:path h="1481444" w="3233311">
                <a:moveTo>
                  <a:pt x="0" y="0"/>
                </a:moveTo>
                <a:lnTo>
                  <a:pt x="3233311" y="0"/>
                </a:lnTo>
                <a:lnTo>
                  <a:pt x="3233311" y="1481444"/>
                </a:lnTo>
                <a:lnTo>
                  <a:pt x="0" y="148144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0">
            <a:off x="-721347" y="5800591"/>
            <a:ext cx="3081956" cy="1412096"/>
          </a:xfrm>
          <a:custGeom>
            <a:avLst/>
            <a:gdLst/>
            <a:ahLst/>
            <a:cxnLst/>
            <a:rect r="r" b="b" t="t" l="l"/>
            <a:pathLst>
              <a:path h="1412096" w="3081956">
                <a:moveTo>
                  <a:pt x="0" y="0"/>
                </a:moveTo>
                <a:lnTo>
                  <a:pt x="3081956" y="0"/>
                </a:lnTo>
                <a:lnTo>
                  <a:pt x="3081956" y="1412096"/>
                </a:lnTo>
                <a:lnTo>
                  <a:pt x="0" y="141209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530569">
            <a:off x="16521069" y="4903598"/>
            <a:ext cx="676920" cy="850014"/>
          </a:xfrm>
          <a:custGeom>
            <a:avLst/>
            <a:gdLst/>
            <a:ahLst/>
            <a:cxnLst/>
            <a:rect r="r" b="b" t="t" l="l"/>
            <a:pathLst>
              <a:path h="850014" w="676920">
                <a:moveTo>
                  <a:pt x="0" y="0"/>
                </a:moveTo>
                <a:lnTo>
                  <a:pt x="676920" y="0"/>
                </a:lnTo>
                <a:lnTo>
                  <a:pt x="676920" y="850015"/>
                </a:lnTo>
                <a:lnTo>
                  <a:pt x="0" y="85001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9" id="9"/>
          <p:cNvSpPr txBox="true"/>
          <p:nvPr/>
        </p:nvSpPr>
        <p:spPr>
          <a:xfrm rot="0">
            <a:off x="819631" y="2431772"/>
            <a:ext cx="14423242" cy="5380990"/>
          </a:xfrm>
          <a:prstGeom prst="rect">
            <a:avLst/>
          </a:prstGeom>
        </p:spPr>
        <p:txBody>
          <a:bodyPr anchor="t" rtlCol="false" tIns="0" lIns="0" bIns="0" rIns="0">
            <a:spAutoFit/>
          </a:bodyPr>
          <a:lstStyle/>
          <a:p>
            <a:pPr algn="l" marL="734063" indent="-367031" lvl="1">
              <a:lnSpc>
                <a:spcPts val="4760"/>
              </a:lnSpc>
              <a:buFont typeface="Arial"/>
              <a:buChar char="•"/>
            </a:pPr>
            <a:r>
              <a:rPr lang="en-US" sz="3400">
                <a:solidFill>
                  <a:srgbClr val="494949"/>
                </a:solidFill>
                <a:latin typeface="Quicksand Bold"/>
              </a:rPr>
              <a:t>Adanya kesadaran warga masyarakat akan pentingnya menciptakan keteraturan.</a:t>
            </a:r>
          </a:p>
          <a:p>
            <a:pPr algn="l">
              <a:lnSpc>
                <a:spcPts val="4760"/>
              </a:lnSpc>
            </a:pPr>
          </a:p>
          <a:p>
            <a:pPr algn="l" marL="734063" indent="-367031" lvl="1">
              <a:lnSpc>
                <a:spcPts val="4760"/>
              </a:lnSpc>
              <a:buFont typeface="Arial"/>
              <a:buChar char="•"/>
            </a:pPr>
            <a:r>
              <a:rPr lang="en-US" sz="3400">
                <a:solidFill>
                  <a:srgbClr val="494949"/>
                </a:solidFill>
                <a:latin typeface="Quicksand Bold"/>
              </a:rPr>
              <a:t>Adanya norma sosial yang sesuai dengan kebutuhan serta peradaban manusia.</a:t>
            </a:r>
          </a:p>
          <a:p>
            <a:pPr algn="l">
              <a:lnSpc>
                <a:spcPts val="4760"/>
              </a:lnSpc>
            </a:pPr>
          </a:p>
          <a:p>
            <a:pPr algn="l" marL="734063" indent="-367031" lvl="1">
              <a:lnSpc>
                <a:spcPts val="4760"/>
              </a:lnSpc>
              <a:buFont typeface="Arial"/>
              <a:buChar char="•"/>
            </a:pPr>
            <a:r>
              <a:rPr lang="en-US" sz="3400">
                <a:solidFill>
                  <a:srgbClr val="494949"/>
                </a:solidFill>
                <a:latin typeface="Quicksand Bold"/>
              </a:rPr>
              <a:t>Adanya aparat penegak hukum yang konsisten dalam menjalankan tugas fungsi dari kewenangannya.</a:t>
            </a:r>
          </a:p>
          <a:p>
            <a:pPr algn="l">
              <a:lnSpc>
                <a:spcPts val="4760"/>
              </a:lnSpc>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CED8FF"/>
        </a:solidFill>
      </p:bgPr>
    </p:bg>
    <p:spTree>
      <p:nvGrpSpPr>
        <p:cNvPr id="1" name=""/>
        <p:cNvGrpSpPr/>
        <p:nvPr/>
      </p:nvGrpSpPr>
      <p:grpSpPr>
        <a:xfrm>
          <a:off x="0" y="0"/>
          <a:ext cx="0" cy="0"/>
          <a:chOff x="0" y="0"/>
          <a:chExt cx="0" cy="0"/>
        </a:xfrm>
      </p:grpSpPr>
      <p:sp>
        <p:nvSpPr>
          <p:cNvPr name="Freeform 2" id="2"/>
          <p:cNvSpPr/>
          <p:nvPr/>
        </p:nvSpPr>
        <p:spPr>
          <a:xfrm flipH="false" flipV="false" rot="0">
            <a:off x="14662015" y="965809"/>
            <a:ext cx="4395027" cy="2013721"/>
          </a:xfrm>
          <a:custGeom>
            <a:avLst/>
            <a:gdLst/>
            <a:ahLst/>
            <a:cxnLst/>
            <a:rect r="r" b="b" t="t" l="l"/>
            <a:pathLst>
              <a:path h="2013721" w="4395027">
                <a:moveTo>
                  <a:pt x="0" y="0"/>
                </a:moveTo>
                <a:lnTo>
                  <a:pt x="4395027" y="0"/>
                </a:lnTo>
                <a:lnTo>
                  <a:pt x="4395027" y="2013722"/>
                </a:lnTo>
                <a:lnTo>
                  <a:pt x="0" y="201372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530569">
            <a:off x="10456153" y="368153"/>
            <a:ext cx="446604" cy="560804"/>
          </a:xfrm>
          <a:custGeom>
            <a:avLst/>
            <a:gdLst/>
            <a:ahLst/>
            <a:cxnLst/>
            <a:rect r="r" b="b" t="t" l="l"/>
            <a:pathLst>
              <a:path h="560804" w="446604">
                <a:moveTo>
                  <a:pt x="0" y="0"/>
                </a:moveTo>
                <a:lnTo>
                  <a:pt x="446603" y="0"/>
                </a:lnTo>
                <a:lnTo>
                  <a:pt x="446603" y="560804"/>
                </a:lnTo>
                <a:lnTo>
                  <a:pt x="0" y="56080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2044066">
            <a:off x="203766" y="5590336"/>
            <a:ext cx="11423518" cy="9607297"/>
          </a:xfrm>
          <a:custGeom>
            <a:avLst/>
            <a:gdLst/>
            <a:ahLst/>
            <a:cxnLst/>
            <a:rect r="r" b="b" t="t" l="l"/>
            <a:pathLst>
              <a:path h="9607297" w="11423518">
                <a:moveTo>
                  <a:pt x="0" y="0"/>
                </a:moveTo>
                <a:lnTo>
                  <a:pt x="11423518" y="0"/>
                </a:lnTo>
                <a:lnTo>
                  <a:pt x="11423518" y="9607297"/>
                </a:lnTo>
                <a:lnTo>
                  <a:pt x="0" y="960729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5" id="5"/>
          <p:cNvSpPr/>
          <p:nvPr/>
        </p:nvSpPr>
        <p:spPr>
          <a:xfrm flipH="false" flipV="false" rot="530569">
            <a:off x="16521069" y="2790178"/>
            <a:ext cx="676920" cy="850014"/>
          </a:xfrm>
          <a:custGeom>
            <a:avLst/>
            <a:gdLst/>
            <a:ahLst/>
            <a:cxnLst/>
            <a:rect r="r" b="b" t="t" l="l"/>
            <a:pathLst>
              <a:path h="850014" w="676920">
                <a:moveTo>
                  <a:pt x="0" y="0"/>
                </a:moveTo>
                <a:lnTo>
                  <a:pt x="676920" y="0"/>
                </a:lnTo>
                <a:lnTo>
                  <a:pt x="676920" y="850014"/>
                </a:lnTo>
                <a:lnTo>
                  <a:pt x="0" y="85001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6" id="6"/>
          <p:cNvSpPr/>
          <p:nvPr/>
        </p:nvSpPr>
        <p:spPr>
          <a:xfrm flipH="false" flipV="false" rot="0">
            <a:off x="1028700" y="8799415"/>
            <a:ext cx="841010" cy="917769"/>
          </a:xfrm>
          <a:custGeom>
            <a:avLst/>
            <a:gdLst/>
            <a:ahLst/>
            <a:cxnLst/>
            <a:rect r="r" b="b" t="t" l="l"/>
            <a:pathLst>
              <a:path h="917769" w="841010">
                <a:moveTo>
                  <a:pt x="0" y="0"/>
                </a:moveTo>
                <a:lnTo>
                  <a:pt x="841010" y="0"/>
                </a:lnTo>
                <a:lnTo>
                  <a:pt x="841010" y="917770"/>
                </a:lnTo>
                <a:lnTo>
                  <a:pt x="0" y="917770"/>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TextBox 7" id="7"/>
          <p:cNvSpPr txBox="true"/>
          <p:nvPr/>
        </p:nvSpPr>
        <p:spPr>
          <a:xfrm rot="0">
            <a:off x="612462" y="2380701"/>
            <a:ext cx="15431058" cy="3684270"/>
          </a:xfrm>
          <a:prstGeom prst="rect">
            <a:avLst/>
          </a:prstGeom>
        </p:spPr>
        <p:txBody>
          <a:bodyPr anchor="t" rtlCol="false" tIns="0" lIns="0" bIns="0" rIns="0">
            <a:spAutoFit/>
          </a:bodyPr>
          <a:lstStyle/>
          <a:p>
            <a:pPr algn="just">
              <a:lnSpc>
                <a:spcPts val="5880"/>
              </a:lnSpc>
            </a:pPr>
            <a:r>
              <a:rPr lang="en-US" sz="4200">
                <a:solidFill>
                  <a:srgbClr val="494949"/>
                </a:solidFill>
                <a:latin typeface="Quicksand Medium"/>
              </a:rPr>
              <a:t>Suatu tindakan atau perilaku yang dilakukan seseorang maupun suatu kelompok yang tidak sesuai dengan norma sosial yang berlaku di suatu lingkungan masyarakat maupun kelompok yang telah menyepakati aturan atau norma sosial tersebut.</a:t>
            </a:r>
          </a:p>
        </p:txBody>
      </p:sp>
      <p:sp>
        <p:nvSpPr>
          <p:cNvPr name="TextBox 8" id="8"/>
          <p:cNvSpPr txBox="true"/>
          <p:nvPr/>
        </p:nvSpPr>
        <p:spPr>
          <a:xfrm rot="0">
            <a:off x="612462" y="321776"/>
            <a:ext cx="11054663" cy="1266825"/>
          </a:xfrm>
          <a:prstGeom prst="rect">
            <a:avLst/>
          </a:prstGeom>
        </p:spPr>
        <p:txBody>
          <a:bodyPr anchor="t" rtlCol="false" tIns="0" lIns="0" bIns="0" rIns="0">
            <a:spAutoFit/>
          </a:bodyPr>
          <a:lstStyle/>
          <a:p>
            <a:pPr algn="l">
              <a:lnSpc>
                <a:spcPts val="9600"/>
              </a:lnSpc>
            </a:pPr>
            <a:r>
              <a:rPr lang="en-US" sz="8000">
                <a:solidFill>
                  <a:srgbClr val="494949"/>
                </a:solidFill>
                <a:latin typeface="More Sugar Thin"/>
              </a:rPr>
              <a:t>Penyimpangan Sosial</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CFEBC7"/>
        </a:solidFill>
      </p:bgPr>
    </p:bg>
    <p:spTree>
      <p:nvGrpSpPr>
        <p:cNvPr id="1" name=""/>
        <p:cNvGrpSpPr/>
        <p:nvPr/>
      </p:nvGrpSpPr>
      <p:grpSpPr>
        <a:xfrm>
          <a:off x="0" y="0"/>
          <a:ext cx="0" cy="0"/>
          <a:chOff x="0" y="0"/>
          <a:chExt cx="0" cy="0"/>
        </a:xfrm>
      </p:grpSpPr>
      <p:sp>
        <p:nvSpPr>
          <p:cNvPr name="Freeform 2" id="2"/>
          <p:cNvSpPr/>
          <p:nvPr/>
        </p:nvSpPr>
        <p:spPr>
          <a:xfrm flipH="false" flipV="false" rot="0">
            <a:off x="-922236" y="5849997"/>
            <a:ext cx="9622376" cy="8092518"/>
          </a:xfrm>
          <a:custGeom>
            <a:avLst/>
            <a:gdLst/>
            <a:ahLst/>
            <a:cxnLst/>
            <a:rect r="r" b="b" t="t" l="l"/>
            <a:pathLst>
              <a:path h="8092518" w="9622376">
                <a:moveTo>
                  <a:pt x="0" y="0"/>
                </a:moveTo>
                <a:lnTo>
                  <a:pt x="9622376" y="0"/>
                </a:lnTo>
                <a:lnTo>
                  <a:pt x="9622376" y="8092518"/>
                </a:lnTo>
                <a:lnTo>
                  <a:pt x="0" y="809251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346374" y="123752"/>
            <a:ext cx="13527937" cy="5019748"/>
            <a:chOff x="0" y="0"/>
            <a:chExt cx="18037249" cy="6692998"/>
          </a:xfrm>
        </p:grpSpPr>
        <p:sp>
          <p:nvSpPr>
            <p:cNvPr name="TextBox 4" id="4"/>
            <p:cNvSpPr txBox="true"/>
            <p:nvPr/>
          </p:nvSpPr>
          <p:spPr>
            <a:xfrm rot="0">
              <a:off x="1573035" y="5941370"/>
              <a:ext cx="14891178" cy="751628"/>
            </a:xfrm>
            <a:prstGeom prst="rect">
              <a:avLst/>
            </a:prstGeom>
          </p:spPr>
          <p:txBody>
            <a:bodyPr anchor="t" rtlCol="false" tIns="0" lIns="0" bIns="0" rIns="0">
              <a:spAutoFit/>
            </a:bodyPr>
            <a:lstStyle/>
            <a:p>
              <a:pPr algn="ctr">
                <a:lnSpc>
                  <a:spcPts val="4760"/>
                </a:lnSpc>
              </a:pPr>
            </a:p>
          </p:txBody>
        </p:sp>
        <p:sp>
          <p:nvSpPr>
            <p:cNvPr name="TextBox 5" id="5"/>
            <p:cNvSpPr txBox="true"/>
            <p:nvPr/>
          </p:nvSpPr>
          <p:spPr>
            <a:xfrm rot="0">
              <a:off x="0" y="-9525"/>
              <a:ext cx="18037249" cy="4987925"/>
            </a:xfrm>
            <a:prstGeom prst="rect">
              <a:avLst/>
            </a:prstGeom>
          </p:spPr>
          <p:txBody>
            <a:bodyPr anchor="t" rtlCol="false" tIns="0" lIns="0" bIns="0" rIns="0">
              <a:spAutoFit/>
            </a:bodyPr>
            <a:lstStyle/>
            <a:p>
              <a:pPr algn="ctr">
                <a:lnSpc>
                  <a:spcPts val="9600"/>
                </a:lnSpc>
              </a:pPr>
              <a:r>
                <a:rPr lang="en-US" sz="8000">
                  <a:solidFill>
                    <a:srgbClr val="494949"/>
                  </a:solidFill>
                  <a:latin typeface="More Sugar Thin"/>
                </a:rPr>
                <a:t>Bentuk dan Contoh Penyimpangan Sosial</a:t>
              </a:r>
            </a:p>
            <a:p>
              <a:pPr algn="ctr">
                <a:lnSpc>
                  <a:spcPts val="9600"/>
                </a:lnSpc>
              </a:pPr>
            </a:p>
          </p:txBody>
        </p:sp>
      </p:grpSp>
      <p:sp>
        <p:nvSpPr>
          <p:cNvPr name="Freeform 6" id="6"/>
          <p:cNvSpPr/>
          <p:nvPr/>
        </p:nvSpPr>
        <p:spPr>
          <a:xfrm flipH="false" flipV="false" rot="505722">
            <a:off x="4936185" y="4872160"/>
            <a:ext cx="962819" cy="542680"/>
          </a:xfrm>
          <a:custGeom>
            <a:avLst/>
            <a:gdLst/>
            <a:ahLst/>
            <a:cxnLst/>
            <a:rect r="r" b="b" t="t" l="l"/>
            <a:pathLst>
              <a:path h="542680" w="962819">
                <a:moveTo>
                  <a:pt x="0" y="0"/>
                </a:moveTo>
                <a:lnTo>
                  <a:pt x="962819" y="0"/>
                </a:lnTo>
                <a:lnTo>
                  <a:pt x="962819" y="542680"/>
                </a:lnTo>
                <a:lnTo>
                  <a:pt x="0" y="54268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0">
            <a:off x="15646048" y="602879"/>
            <a:ext cx="780413" cy="851641"/>
          </a:xfrm>
          <a:custGeom>
            <a:avLst/>
            <a:gdLst/>
            <a:ahLst/>
            <a:cxnLst/>
            <a:rect r="r" b="b" t="t" l="l"/>
            <a:pathLst>
              <a:path h="851641" w="780413">
                <a:moveTo>
                  <a:pt x="0" y="0"/>
                </a:moveTo>
                <a:lnTo>
                  <a:pt x="780413" y="0"/>
                </a:lnTo>
                <a:lnTo>
                  <a:pt x="780413" y="851642"/>
                </a:lnTo>
                <a:lnTo>
                  <a:pt x="0" y="85164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1028700" y="2665614"/>
            <a:ext cx="15431058" cy="5586095"/>
          </a:xfrm>
          <a:prstGeom prst="rect">
            <a:avLst/>
          </a:prstGeom>
        </p:spPr>
        <p:txBody>
          <a:bodyPr anchor="t" rtlCol="false" tIns="0" lIns="0" bIns="0" rIns="0">
            <a:spAutoFit/>
          </a:bodyPr>
          <a:lstStyle/>
          <a:p>
            <a:pPr algn="just">
              <a:lnSpc>
                <a:spcPts val="4480"/>
              </a:lnSpc>
            </a:pPr>
            <a:r>
              <a:rPr lang="en-US" sz="3200">
                <a:solidFill>
                  <a:srgbClr val="494949"/>
                </a:solidFill>
                <a:latin typeface="Quicksand Medium"/>
              </a:rPr>
              <a:t>a. Penyimpangan positif</a:t>
            </a:r>
          </a:p>
          <a:p>
            <a:pPr algn="just">
              <a:lnSpc>
                <a:spcPts val="4480"/>
              </a:lnSpc>
            </a:pPr>
            <a:r>
              <a:rPr lang="en-US" sz="3200">
                <a:solidFill>
                  <a:srgbClr val="494949"/>
                </a:solidFill>
                <a:latin typeface="Quicksand"/>
              </a:rPr>
              <a:t>P</a:t>
            </a:r>
            <a:r>
              <a:rPr lang="en-US" sz="3200">
                <a:solidFill>
                  <a:srgbClr val="494949"/>
                </a:solidFill>
                <a:latin typeface="Quicksand Medium"/>
              </a:rPr>
              <a:t>erilaku menyimpang yang memiliki atau memberikan dampak positif terhadap kehidupan sosial karena memiliki unsur-unsur yang berinovatif, ide-ide yang dibuat juga kreatif serta memperkaya wawasan masyarakat.</a:t>
            </a:r>
          </a:p>
          <a:p>
            <a:pPr algn="just">
              <a:lnSpc>
                <a:spcPts val="4480"/>
              </a:lnSpc>
            </a:pPr>
          </a:p>
          <a:p>
            <a:pPr algn="just">
              <a:lnSpc>
                <a:spcPts val="4480"/>
              </a:lnSpc>
            </a:pPr>
            <a:r>
              <a:rPr lang="en-US" sz="3200">
                <a:solidFill>
                  <a:srgbClr val="494949"/>
                </a:solidFill>
                <a:latin typeface="Quicksand Medium"/>
              </a:rPr>
              <a:t>Salah satu contoh dari penyimpangan positif adalah emansipasi wanita, dimana dengan berkembangnya zaman seorang wanita dapat memiliki karier sendiri dan tidak perlu mengandalkan orang lain.</a:t>
            </a:r>
          </a:p>
          <a:p>
            <a:pPr algn="just">
              <a:lnSpc>
                <a:spcPts val="4480"/>
              </a:lnSpc>
            </a:pPr>
          </a:p>
          <a:p>
            <a:pPr algn="just">
              <a:lnSpc>
                <a:spcPts val="4480"/>
              </a:lnSpc>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CFEBC7"/>
        </a:solidFill>
      </p:bgPr>
    </p:bg>
    <p:spTree>
      <p:nvGrpSpPr>
        <p:cNvPr id="1" name=""/>
        <p:cNvGrpSpPr/>
        <p:nvPr/>
      </p:nvGrpSpPr>
      <p:grpSpPr>
        <a:xfrm>
          <a:off x="0" y="0"/>
          <a:ext cx="0" cy="0"/>
          <a:chOff x="0" y="0"/>
          <a:chExt cx="0" cy="0"/>
        </a:xfrm>
      </p:grpSpPr>
      <p:sp>
        <p:nvSpPr>
          <p:cNvPr name="Freeform 2" id="2"/>
          <p:cNvSpPr/>
          <p:nvPr/>
        </p:nvSpPr>
        <p:spPr>
          <a:xfrm flipH="false" flipV="false" rot="0">
            <a:off x="-922236" y="5849997"/>
            <a:ext cx="9622376" cy="8092518"/>
          </a:xfrm>
          <a:custGeom>
            <a:avLst/>
            <a:gdLst/>
            <a:ahLst/>
            <a:cxnLst/>
            <a:rect r="r" b="b" t="t" l="l"/>
            <a:pathLst>
              <a:path h="8092518" w="9622376">
                <a:moveTo>
                  <a:pt x="0" y="0"/>
                </a:moveTo>
                <a:lnTo>
                  <a:pt x="9622376" y="0"/>
                </a:lnTo>
                <a:lnTo>
                  <a:pt x="9622376" y="8092518"/>
                </a:lnTo>
                <a:lnTo>
                  <a:pt x="0" y="809251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346374" y="123752"/>
            <a:ext cx="13527937" cy="5019748"/>
            <a:chOff x="0" y="0"/>
            <a:chExt cx="18037249" cy="6692998"/>
          </a:xfrm>
        </p:grpSpPr>
        <p:sp>
          <p:nvSpPr>
            <p:cNvPr name="TextBox 4" id="4"/>
            <p:cNvSpPr txBox="true"/>
            <p:nvPr/>
          </p:nvSpPr>
          <p:spPr>
            <a:xfrm rot="0">
              <a:off x="1573035" y="5941370"/>
              <a:ext cx="14891178" cy="751628"/>
            </a:xfrm>
            <a:prstGeom prst="rect">
              <a:avLst/>
            </a:prstGeom>
          </p:spPr>
          <p:txBody>
            <a:bodyPr anchor="t" rtlCol="false" tIns="0" lIns="0" bIns="0" rIns="0">
              <a:spAutoFit/>
            </a:bodyPr>
            <a:lstStyle/>
            <a:p>
              <a:pPr algn="ctr">
                <a:lnSpc>
                  <a:spcPts val="4760"/>
                </a:lnSpc>
              </a:pPr>
            </a:p>
          </p:txBody>
        </p:sp>
        <p:sp>
          <p:nvSpPr>
            <p:cNvPr name="TextBox 5" id="5"/>
            <p:cNvSpPr txBox="true"/>
            <p:nvPr/>
          </p:nvSpPr>
          <p:spPr>
            <a:xfrm rot="0">
              <a:off x="0" y="-9525"/>
              <a:ext cx="18037249" cy="4987925"/>
            </a:xfrm>
            <a:prstGeom prst="rect">
              <a:avLst/>
            </a:prstGeom>
          </p:spPr>
          <p:txBody>
            <a:bodyPr anchor="t" rtlCol="false" tIns="0" lIns="0" bIns="0" rIns="0">
              <a:spAutoFit/>
            </a:bodyPr>
            <a:lstStyle/>
            <a:p>
              <a:pPr algn="ctr">
                <a:lnSpc>
                  <a:spcPts val="9600"/>
                </a:lnSpc>
              </a:pPr>
              <a:r>
                <a:rPr lang="en-US" sz="8000">
                  <a:solidFill>
                    <a:srgbClr val="494949"/>
                  </a:solidFill>
                  <a:latin typeface="More Sugar Thin"/>
                </a:rPr>
                <a:t>Bentuk dan Contoh Penyimpangan Sosial</a:t>
              </a:r>
            </a:p>
            <a:p>
              <a:pPr algn="ctr">
                <a:lnSpc>
                  <a:spcPts val="9600"/>
                </a:lnSpc>
              </a:pPr>
            </a:p>
          </p:txBody>
        </p:sp>
      </p:grpSp>
      <p:sp>
        <p:nvSpPr>
          <p:cNvPr name="Freeform 6" id="6"/>
          <p:cNvSpPr/>
          <p:nvPr/>
        </p:nvSpPr>
        <p:spPr>
          <a:xfrm flipH="false" flipV="false" rot="505722">
            <a:off x="4936185" y="4872160"/>
            <a:ext cx="962819" cy="542680"/>
          </a:xfrm>
          <a:custGeom>
            <a:avLst/>
            <a:gdLst/>
            <a:ahLst/>
            <a:cxnLst/>
            <a:rect r="r" b="b" t="t" l="l"/>
            <a:pathLst>
              <a:path h="542680" w="962819">
                <a:moveTo>
                  <a:pt x="0" y="0"/>
                </a:moveTo>
                <a:lnTo>
                  <a:pt x="962819" y="0"/>
                </a:lnTo>
                <a:lnTo>
                  <a:pt x="962819" y="542680"/>
                </a:lnTo>
                <a:lnTo>
                  <a:pt x="0" y="54268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0">
            <a:off x="15646048" y="602879"/>
            <a:ext cx="780413" cy="851641"/>
          </a:xfrm>
          <a:custGeom>
            <a:avLst/>
            <a:gdLst/>
            <a:ahLst/>
            <a:cxnLst/>
            <a:rect r="r" b="b" t="t" l="l"/>
            <a:pathLst>
              <a:path h="851641" w="780413">
                <a:moveTo>
                  <a:pt x="0" y="0"/>
                </a:moveTo>
                <a:lnTo>
                  <a:pt x="780413" y="0"/>
                </a:lnTo>
                <a:lnTo>
                  <a:pt x="780413" y="851642"/>
                </a:lnTo>
                <a:lnTo>
                  <a:pt x="0" y="85164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1028700" y="2586001"/>
            <a:ext cx="15431058" cy="6148070"/>
          </a:xfrm>
          <a:prstGeom prst="rect">
            <a:avLst/>
          </a:prstGeom>
        </p:spPr>
        <p:txBody>
          <a:bodyPr anchor="t" rtlCol="false" tIns="0" lIns="0" bIns="0" rIns="0">
            <a:spAutoFit/>
          </a:bodyPr>
          <a:lstStyle/>
          <a:p>
            <a:pPr algn="just">
              <a:lnSpc>
                <a:spcPts val="4480"/>
              </a:lnSpc>
            </a:pPr>
            <a:r>
              <a:rPr lang="en-US" sz="3200">
                <a:solidFill>
                  <a:srgbClr val="494949"/>
                </a:solidFill>
                <a:latin typeface="Quicksand Medium"/>
              </a:rPr>
              <a:t>b. Penyimpangan Negatif</a:t>
            </a:r>
          </a:p>
          <a:p>
            <a:pPr algn="just">
              <a:lnSpc>
                <a:spcPts val="4480"/>
              </a:lnSpc>
            </a:pPr>
            <a:r>
              <a:rPr lang="en-US" sz="3200">
                <a:solidFill>
                  <a:srgbClr val="494949"/>
                </a:solidFill>
                <a:latin typeface="Quicksand Medium"/>
              </a:rPr>
              <a:t>Perilaku menyimpang yang memiliki atau memberikan dampak negatif terhadap sistem sosial karena memiliki unsur-unsur yang sifatnya merendahkan dan selalu menyebabkan hal-hal buruk terjadi seperti pencurian, perampokan, hingga pemerkosaan.</a:t>
            </a:r>
          </a:p>
          <a:p>
            <a:pPr algn="just">
              <a:lnSpc>
                <a:spcPts val="4480"/>
              </a:lnSpc>
            </a:pPr>
          </a:p>
          <a:p>
            <a:pPr algn="just">
              <a:lnSpc>
                <a:spcPts val="4480"/>
              </a:lnSpc>
            </a:pPr>
            <a:r>
              <a:rPr lang="en-US" sz="3200">
                <a:solidFill>
                  <a:srgbClr val="494949"/>
                </a:solidFill>
                <a:latin typeface="Quicksand Medium"/>
              </a:rPr>
              <a:t>Penyimpangan negatif juga bisa dibagi menjadi dua berdasarkan sifatnya yaitu: </a:t>
            </a:r>
          </a:p>
          <a:p>
            <a:pPr algn="just">
              <a:lnSpc>
                <a:spcPts val="4480"/>
              </a:lnSpc>
            </a:pPr>
            <a:r>
              <a:rPr lang="en-US" sz="3200">
                <a:solidFill>
                  <a:srgbClr val="494949"/>
                </a:solidFill>
                <a:latin typeface="Quicksand Medium"/>
              </a:rPr>
              <a:t>1.penyimpangan primer atau primary deviation </a:t>
            </a:r>
          </a:p>
          <a:p>
            <a:pPr algn="just">
              <a:lnSpc>
                <a:spcPts val="4480"/>
              </a:lnSpc>
            </a:pPr>
            <a:r>
              <a:rPr lang="en-US" sz="3200">
                <a:solidFill>
                  <a:srgbClr val="494949"/>
                </a:solidFill>
                <a:latin typeface="Quicksand Medium"/>
              </a:rPr>
              <a:t>2. penyimpangan sekunder atau secondary deviation. </a:t>
            </a:r>
          </a:p>
          <a:p>
            <a:pPr algn="just">
              <a:lnSpc>
                <a:spcPts val="4480"/>
              </a:lnSpc>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DD2F5"/>
        </a:solidFill>
      </p:bgPr>
    </p:bg>
    <p:spTree>
      <p:nvGrpSpPr>
        <p:cNvPr id="1" name=""/>
        <p:cNvGrpSpPr/>
        <p:nvPr/>
      </p:nvGrpSpPr>
      <p:grpSpPr>
        <a:xfrm>
          <a:off x="0" y="0"/>
          <a:ext cx="0" cy="0"/>
          <a:chOff x="0" y="0"/>
          <a:chExt cx="0" cy="0"/>
        </a:xfrm>
      </p:grpSpPr>
      <p:sp>
        <p:nvSpPr>
          <p:cNvPr name="Freeform 2" id="2"/>
          <p:cNvSpPr/>
          <p:nvPr/>
        </p:nvSpPr>
        <p:spPr>
          <a:xfrm flipH="false" flipV="false" rot="0">
            <a:off x="9389524" y="5752627"/>
            <a:ext cx="9622376" cy="8092518"/>
          </a:xfrm>
          <a:custGeom>
            <a:avLst/>
            <a:gdLst/>
            <a:ahLst/>
            <a:cxnLst/>
            <a:rect r="r" b="b" t="t" l="l"/>
            <a:pathLst>
              <a:path h="8092518" w="9622376">
                <a:moveTo>
                  <a:pt x="0" y="0"/>
                </a:moveTo>
                <a:lnTo>
                  <a:pt x="9622376" y="0"/>
                </a:lnTo>
                <a:lnTo>
                  <a:pt x="9622376" y="8092518"/>
                </a:lnTo>
                <a:lnTo>
                  <a:pt x="0" y="809251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505722">
            <a:off x="15729598" y="4533187"/>
            <a:ext cx="962819" cy="542680"/>
          </a:xfrm>
          <a:custGeom>
            <a:avLst/>
            <a:gdLst/>
            <a:ahLst/>
            <a:cxnLst/>
            <a:rect r="r" b="b" t="t" l="l"/>
            <a:pathLst>
              <a:path h="542680" w="962819">
                <a:moveTo>
                  <a:pt x="0" y="0"/>
                </a:moveTo>
                <a:lnTo>
                  <a:pt x="962819" y="0"/>
                </a:lnTo>
                <a:lnTo>
                  <a:pt x="962819" y="542679"/>
                </a:lnTo>
                <a:lnTo>
                  <a:pt x="0" y="54267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4" id="4"/>
          <p:cNvGrpSpPr/>
          <p:nvPr/>
        </p:nvGrpSpPr>
        <p:grpSpPr>
          <a:xfrm rot="0">
            <a:off x="1028700" y="274956"/>
            <a:ext cx="13876236" cy="3819829"/>
            <a:chOff x="0" y="0"/>
            <a:chExt cx="18501648" cy="5093105"/>
          </a:xfrm>
        </p:grpSpPr>
        <p:sp>
          <p:nvSpPr>
            <p:cNvPr name="TextBox 5" id="5"/>
            <p:cNvSpPr txBox="true"/>
            <p:nvPr/>
          </p:nvSpPr>
          <p:spPr>
            <a:xfrm rot="0">
              <a:off x="0" y="4341477"/>
              <a:ext cx="18501648" cy="751628"/>
            </a:xfrm>
            <a:prstGeom prst="rect">
              <a:avLst/>
            </a:prstGeom>
          </p:spPr>
          <p:txBody>
            <a:bodyPr anchor="t" rtlCol="false" tIns="0" lIns="0" bIns="0" rIns="0">
              <a:spAutoFit/>
            </a:bodyPr>
            <a:lstStyle/>
            <a:p>
              <a:pPr algn="ctr">
                <a:lnSpc>
                  <a:spcPts val="4760"/>
                </a:lnSpc>
              </a:pPr>
            </a:p>
          </p:txBody>
        </p:sp>
        <p:sp>
          <p:nvSpPr>
            <p:cNvPr name="TextBox 6" id="6"/>
            <p:cNvSpPr txBox="true"/>
            <p:nvPr/>
          </p:nvSpPr>
          <p:spPr>
            <a:xfrm rot="0">
              <a:off x="0" y="-9525"/>
              <a:ext cx="18501648" cy="3311525"/>
            </a:xfrm>
            <a:prstGeom prst="rect">
              <a:avLst/>
            </a:prstGeom>
          </p:spPr>
          <p:txBody>
            <a:bodyPr anchor="t" rtlCol="false" tIns="0" lIns="0" bIns="0" rIns="0">
              <a:spAutoFit/>
            </a:bodyPr>
            <a:lstStyle/>
            <a:p>
              <a:pPr algn="ctr">
                <a:lnSpc>
                  <a:spcPts val="9600"/>
                </a:lnSpc>
              </a:pPr>
              <a:r>
                <a:rPr lang="en-US" sz="8000">
                  <a:solidFill>
                    <a:srgbClr val="494949"/>
                  </a:solidFill>
                  <a:latin typeface="More Sugar Thin"/>
                </a:rPr>
                <a:t>Penyebab Penyimpangan Sosial</a:t>
              </a:r>
            </a:p>
            <a:p>
              <a:pPr algn="ctr">
                <a:lnSpc>
                  <a:spcPts val="9600"/>
                </a:lnSpc>
              </a:pPr>
            </a:p>
          </p:txBody>
        </p:sp>
      </p:grpSp>
      <p:sp>
        <p:nvSpPr>
          <p:cNvPr name="Freeform 7" id="7"/>
          <p:cNvSpPr/>
          <p:nvPr/>
        </p:nvSpPr>
        <p:spPr>
          <a:xfrm flipH="false" flipV="false" rot="0">
            <a:off x="15430595" y="602879"/>
            <a:ext cx="780413" cy="851641"/>
          </a:xfrm>
          <a:custGeom>
            <a:avLst/>
            <a:gdLst/>
            <a:ahLst/>
            <a:cxnLst/>
            <a:rect r="r" b="b" t="t" l="l"/>
            <a:pathLst>
              <a:path h="851641" w="780413">
                <a:moveTo>
                  <a:pt x="0" y="0"/>
                </a:moveTo>
                <a:lnTo>
                  <a:pt x="780413" y="0"/>
                </a:lnTo>
                <a:lnTo>
                  <a:pt x="780413" y="851642"/>
                </a:lnTo>
                <a:lnTo>
                  <a:pt x="0" y="85164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8" id="8"/>
          <p:cNvSpPr txBox="true"/>
          <p:nvPr/>
        </p:nvSpPr>
        <p:spPr>
          <a:xfrm rot="0">
            <a:off x="1428471" y="2118196"/>
            <a:ext cx="15431058" cy="7202170"/>
          </a:xfrm>
          <a:prstGeom prst="rect">
            <a:avLst/>
          </a:prstGeom>
        </p:spPr>
        <p:txBody>
          <a:bodyPr anchor="t" rtlCol="false" tIns="0" lIns="0" bIns="0" rIns="0">
            <a:spAutoFit/>
          </a:bodyPr>
          <a:lstStyle/>
          <a:p>
            <a:pPr algn="just">
              <a:lnSpc>
                <a:spcPts val="5179"/>
              </a:lnSpc>
            </a:pPr>
            <a:r>
              <a:rPr lang="en-US" sz="3699">
                <a:solidFill>
                  <a:srgbClr val="494949"/>
                </a:solidFill>
                <a:latin typeface="Quicksand Bold"/>
              </a:rPr>
              <a:t>1. Perubahan nilai dan norma sosial</a:t>
            </a:r>
          </a:p>
          <a:p>
            <a:pPr algn="just">
              <a:lnSpc>
                <a:spcPts val="5179"/>
              </a:lnSpc>
            </a:pPr>
            <a:r>
              <a:rPr lang="en-US" sz="3699">
                <a:solidFill>
                  <a:srgbClr val="494949"/>
                </a:solidFill>
                <a:latin typeface="Quicksand Bold"/>
              </a:rPr>
              <a:t>2. Proses sosialisasi yang tidak sempurna</a:t>
            </a:r>
          </a:p>
          <a:p>
            <a:pPr algn="just">
              <a:lnSpc>
                <a:spcPts val="5179"/>
              </a:lnSpc>
            </a:pPr>
            <a:r>
              <a:rPr lang="en-US" sz="3699">
                <a:solidFill>
                  <a:srgbClr val="494949"/>
                </a:solidFill>
                <a:latin typeface="Quicksand Bold"/>
              </a:rPr>
              <a:t>3. Teori Labelling</a:t>
            </a:r>
          </a:p>
          <a:p>
            <a:pPr algn="just">
              <a:lnSpc>
                <a:spcPts val="5179"/>
              </a:lnSpc>
            </a:pPr>
            <a:r>
              <a:rPr lang="en-US" sz="3699">
                <a:solidFill>
                  <a:srgbClr val="494949"/>
                </a:solidFill>
                <a:latin typeface="Quicksand Bold"/>
              </a:rPr>
              <a:t>4. Teori Anomie</a:t>
            </a:r>
          </a:p>
          <a:p>
            <a:pPr algn="just">
              <a:lnSpc>
                <a:spcPts val="5179"/>
              </a:lnSpc>
            </a:pPr>
            <a:r>
              <a:rPr lang="en-US" sz="3699">
                <a:solidFill>
                  <a:srgbClr val="494949"/>
                </a:solidFill>
                <a:latin typeface="Quicksand Bold"/>
              </a:rPr>
              <a:t>5. Teori Differential Association</a:t>
            </a:r>
          </a:p>
          <a:p>
            <a:pPr algn="just">
              <a:lnSpc>
                <a:spcPts val="5179"/>
              </a:lnSpc>
            </a:pPr>
          </a:p>
          <a:p>
            <a:pPr algn="just">
              <a:lnSpc>
                <a:spcPts val="5179"/>
              </a:lnSpc>
            </a:pPr>
          </a:p>
          <a:p>
            <a:pPr algn="just">
              <a:lnSpc>
                <a:spcPts val="5179"/>
              </a:lnSpc>
            </a:pPr>
          </a:p>
          <a:p>
            <a:pPr algn="just">
              <a:lnSpc>
                <a:spcPts val="5179"/>
              </a:lnSpc>
            </a:pPr>
          </a:p>
          <a:p>
            <a:pPr algn="just">
              <a:lnSpc>
                <a:spcPts val="5179"/>
              </a:lnSpc>
            </a:pPr>
          </a:p>
          <a:p>
            <a:pPr algn="just">
              <a:lnSpc>
                <a:spcPts val="5179"/>
              </a:lnSpc>
            </a:p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DAGEyiyPfBk</dc:identifier>
  <dcterms:modified xsi:type="dcterms:W3CDTF">2011-08-01T06:04:30Z</dcterms:modified>
  <cp:revision>1</cp:revision>
  <dc:title>Warna-warni Pola dan Bentuk Abstrak Ucapan Sahabat Presentasi Seru</dc:title>
</cp:coreProperties>
</file>