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egu" charset="1" panose="00000000000000000000"/>
      <p:regular r:id="rId10"/>
    </p:embeddedFont>
    <p:embeddedFont>
      <p:font typeface="Gaegu Bold" charset="1" panose="00000000000000000000"/>
      <p:regular r:id="rId11"/>
    </p:embeddedFont>
    <p:embeddedFont>
      <p:font typeface="Gaegu Light" charset="1" panose="00000000000000000000"/>
      <p:regular r:id="rId12"/>
    </p:embeddedFont>
    <p:embeddedFont>
      <p:font typeface="Drukaatie Burti" charset="1" panose="03080602030402030204"/>
      <p:regular r:id="rId13"/>
    </p:embeddedFont>
    <p:embeddedFont>
      <p:font typeface="Drukaatie Burti Bold" charset="1" panose="03080802040502030204"/>
      <p:regular r:id="rId14"/>
    </p:embeddedFont>
    <p:embeddedFont>
      <p:font typeface="Drukaatie Burti Thin" charset="1" panose="03080302030302030204"/>
      <p:regular r:id="rId15"/>
    </p:embeddedFont>
    <p:embeddedFont>
      <p:font typeface="Drukaatie Burti Light" charset="1" panose="03080402030202030204"/>
      <p:regular r:id="rId16"/>
    </p:embeddedFont>
    <p:embeddedFont>
      <p:font typeface="Drukaatie Burti Semi-Bold" charset="1" panose="03080702040402030204"/>
      <p:regular r:id="rId17"/>
    </p:embeddedFont>
    <p:embeddedFont>
      <p:font typeface="Drukaatie Burti Heavy" charset="1" panose="0308090204050203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27.png" Type="http://schemas.openxmlformats.org/officeDocument/2006/relationships/image"/><Relationship Id="rId20" Target="../media/image45.png" Type="http://schemas.openxmlformats.org/officeDocument/2006/relationships/image"/><Relationship Id="rId21" Target="../media/image46.svg" Type="http://schemas.openxmlformats.org/officeDocument/2006/relationships/image"/><Relationship Id="rId22" Target="../media/image47.png" Type="http://schemas.openxmlformats.org/officeDocument/2006/relationships/image"/><Relationship Id="rId23" Target="../media/image48.svg" Type="http://schemas.openxmlformats.org/officeDocument/2006/relationships/image"/><Relationship Id="rId24" Target="../media/image49.png" Type="http://schemas.openxmlformats.org/officeDocument/2006/relationships/image"/><Relationship Id="rId25" Target="../media/image50.svg" Type="http://schemas.openxmlformats.org/officeDocument/2006/relationships/image"/><Relationship Id="rId26" Target="../media/image51.png" Type="http://schemas.openxmlformats.org/officeDocument/2006/relationships/image"/><Relationship Id="rId27" Target="../media/image52.svg" Type="http://schemas.openxmlformats.org/officeDocument/2006/relationships/image"/><Relationship Id="rId28" Target="../media/image53.png" Type="http://schemas.openxmlformats.org/officeDocument/2006/relationships/image"/><Relationship Id="rId29" Target="../media/image54.svg" Type="http://schemas.openxmlformats.org/officeDocument/2006/relationships/image"/><Relationship Id="rId3" Target="../media/image28.svg" Type="http://schemas.openxmlformats.org/officeDocument/2006/relationships/image"/><Relationship Id="rId30" Target="../media/image55.png" Type="http://schemas.openxmlformats.org/officeDocument/2006/relationships/image"/><Relationship Id="rId31" Target="../media/image56.svg" Type="http://schemas.openxmlformats.org/officeDocument/2006/relationships/image"/><Relationship Id="rId32" Target="../media/image57.png" Type="http://schemas.openxmlformats.org/officeDocument/2006/relationships/image"/><Relationship Id="rId33" Target="../media/image5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27.png" Type="http://schemas.openxmlformats.org/officeDocument/2006/relationships/image"/><Relationship Id="rId20" Target="../media/image45.png" Type="http://schemas.openxmlformats.org/officeDocument/2006/relationships/image"/><Relationship Id="rId21" Target="../media/image46.svg" Type="http://schemas.openxmlformats.org/officeDocument/2006/relationships/image"/><Relationship Id="rId22" Target="../media/image47.png" Type="http://schemas.openxmlformats.org/officeDocument/2006/relationships/image"/><Relationship Id="rId23" Target="../media/image48.svg" Type="http://schemas.openxmlformats.org/officeDocument/2006/relationships/image"/><Relationship Id="rId24" Target="../media/image49.png" Type="http://schemas.openxmlformats.org/officeDocument/2006/relationships/image"/><Relationship Id="rId25" Target="../media/image50.svg" Type="http://schemas.openxmlformats.org/officeDocument/2006/relationships/image"/><Relationship Id="rId26" Target="../media/image51.png" Type="http://schemas.openxmlformats.org/officeDocument/2006/relationships/image"/><Relationship Id="rId27" Target="../media/image52.svg" Type="http://schemas.openxmlformats.org/officeDocument/2006/relationships/image"/><Relationship Id="rId28" Target="../media/image53.png" Type="http://schemas.openxmlformats.org/officeDocument/2006/relationships/image"/><Relationship Id="rId29" Target="../media/image54.svg" Type="http://schemas.openxmlformats.org/officeDocument/2006/relationships/image"/><Relationship Id="rId3" Target="../media/image28.svg" Type="http://schemas.openxmlformats.org/officeDocument/2006/relationships/image"/><Relationship Id="rId30" Target="../media/image55.png" Type="http://schemas.openxmlformats.org/officeDocument/2006/relationships/image"/><Relationship Id="rId31" Target="../media/image56.svg" Type="http://schemas.openxmlformats.org/officeDocument/2006/relationships/image"/><Relationship Id="rId32" Target="../media/image57.png" Type="http://schemas.openxmlformats.org/officeDocument/2006/relationships/image"/><Relationship Id="rId33" Target="../media/image58.svg" Type="http://schemas.openxmlformats.org/officeDocument/2006/relationships/image"/><Relationship Id="rId34" Target="../media/image59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18" Target="../media/image47.png" Type="http://schemas.openxmlformats.org/officeDocument/2006/relationships/image"/><Relationship Id="rId19" Target="../media/image48.svg" Type="http://schemas.openxmlformats.org/officeDocument/2006/relationships/image"/><Relationship Id="rId2" Target="../media/image29.png" Type="http://schemas.openxmlformats.org/officeDocument/2006/relationships/image"/><Relationship Id="rId20" Target="../media/image49.png" Type="http://schemas.openxmlformats.org/officeDocument/2006/relationships/image"/><Relationship Id="rId21" Target="../media/image50.svg" Type="http://schemas.openxmlformats.org/officeDocument/2006/relationships/image"/><Relationship Id="rId22" Target="../media/image51.png" Type="http://schemas.openxmlformats.org/officeDocument/2006/relationships/image"/><Relationship Id="rId23" Target="../media/image52.svg" Type="http://schemas.openxmlformats.org/officeDocument/2006/relationships/image"/><Relationship Id="rId24" Target="../media/image53.png" Type="http://schemas.openxmlformats.org/officeDocument/2006/relationships/image"/><Relationship Id="rId25" Target="../media/image54.svg" Type="http://schemas.openxmlformats.org/officeDocument/2006/relationships/image"/><Relationship Id="rId26" Target="../media/image55.png" Type="http://schemas.openxmlformats.org/officeDocument/2006/relationships/image"/><Relationship Id="rId27" Target="../media/image56.svg" Type="http://schemas.openxmlformats.org/officeDocument/2006/relationships/image"/><Relationship Id="rId28" Target="../media/image60.png" Type="http://schemas.openxmlformats.org/officeDocument/2006/relationships/image"/><Relationship Id="rId29" Target="../media/image61.svg" Type="http://schemas.openxmlformats.org/officeDocument/2006/relationships/image"/><Relationship Id="rId3" Target="../media/image30.svg" Type="http://schemas.openxmlformats.org/officeDocument/2006/relationships/image"/><Relationship Id="rId30" Target="../media/image62.png" Type="http://schemas.openxmlformats.org/officeDocument/2006/relationships/image"/><Relationship Id="rId31" Target="../media/image63.pn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27.png" Type="http://schemas.openxmlformats.org/officeDocument/2006/relationships/image"/><Relationship Id="rId20" Target="../media/image45.png" Type="http://schemas.openxmlformats.org/officeDocument/2006/relationships/image"/><Relationship Id="rId21" Target="../media/image46.svg" Type="http://schemas.openxmlformats.org/officeDocument/2006/relationships/image"/><Relationship Id="rId22" Target="../media/image47.png" Type="http://schemas.openxmlformats.org/officeDocument/2006/relationships/image"/><Relationship Id="rId23" Target="../media/image48.svg" Type="http://schemas.openxmlformats.org/officeDocument/2006/relationships/image"/><Relationship Id="rId24" Target="../media/image49.png" Type="http://schemas.openxmlformats.org/officeDocument/2006/relationships/image"/><Relationship Id="rId25" Target="../media/image50.svg" Type="http://schemas.openxmlformats.org/officeDocument/2006/relationships/image"/><Relationship Id="rId26" Target="../media/image51.png" Type="http://schemas.openxmlformats.org/officeDocument/2006/relationships/image"/><Relationship Id="rId27" Target="../media/image52.svg" Type="http://schemas.openxmlformats.org/officeDocument/2006/relationships/image"/><Relationship Id="rId28" Target="../media/image53.png" Type="http://schemas.openxmlformats.org/officeDocument/2006/relationships/image"/><Relationship Id="rId29" Target="../media/image54.svg" Type="http://schemas.openxmlformats.org/officeDocument/2006/relationships/image"/><Relationship Id="rId3" Target="../media/image28.svg" Type="http://schemas.openxmlformats.org/officeDocument/2006/relationships/image"/><Relationship Id="rId30" Target="../media/image55.png" Type="http://schemas.openxmlformats.org/officeDocument/2006/relationships/image"/><Relationship Id="rId31" Target="../media/image56.svg" Type="http://schemas.openxmlformats.org/officeDocument/2006/relationships/image"/><Relationship Id="rId32" Target="../media/image57.png" Type="http://schemas.openxmlformats.org/officeDocument/2006/relationships/image"/><Relationship Id="rId33" Target="../media/image58.svg" Type="http://schemas.openxmlformats.org/officeDocument/2006/relationships/image"/><Relationship Id="rId34" Target="../media/image64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70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65.png" Type="http://schemas.openxmlformats.org/officeDocument/2006/relationships/image"/><Relationship Id="rId3" Target="../media/image66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73.png" Type="http://schemas.openxmlformats.org/officeDocument/2006/relationships/image"/><Relationship Id="rId7" Target="../media/image74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37525">
            <a:off x="-618" y="3387450"/>
            <a:ext cx="1241580" cy="1221263"/>
          </a:xfrm>
          <a:custGeom>
            <a:avLst/>
            <a:gdLst/>
            <a:ahLst/>
            <a:cxnLst/>
            <a:rect r="r" b="b" t="t" l="l"/>
            <a:pathLst>
              <a:path h="1221263" w="1241580">
                <a:moveTo>
                  <a:pt x="0" y="0"/>
                </a:moveTo>
                <a:lnTo>
                  <a:pt x="1241580" y="0"/>
                </a:lnTo>
                <a:lnTo>
                  <a:pt x="124158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64629">
            <a:off x="-516064" y="4158639"/>
            <a:ext cx="1590841" cy="1090449"/>
          </a:xfrm>
          <a:custGeom>
            <a:avLst/>
            <a:gdLst/>
            <a:ahLst/>
            <a:cxnLst/>
            <a:rect r="r" b="b" t="t" l="l"/>
            <a:pathLst>
              <a:path h="1090449" w="1590841">
                <a:moveTo>
                  <a:pt x="0" y="0"/>
                </a:moveTo>
                <a:lnTo>
                  <a:pt x="1590841" y="0"/>
                </a:lnTo>
                <a:lnTo>
                  <a:pt x="1590841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4926941">
            <a:off x="216537" y="-676859"/>
            <a:ext cx="1379048" cy="2370239"/>
          </a:xfrm>
          <a:custGeom>
            <a:avLst/>
            <a:gdLst/>
            <a:ahLst/>
            <a:cxnLst/>
            <a:rect r="r" b="b" t="t" l="l"/>
            <a:pathLst>
              <a:path h="2370239" w="1379048">
                <a:moveTo>
                  <a:pt x="1379048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8" y="2370239"/>
                </a:lnTo>
                <a:lnTo>
                  <a:pt x="13790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859510">
            <a:off x="12022103" y="9464972"/>
            <a:ext cx="1075028" cy="1157075"/>
          </a:xfrm>
          <a:custGeom>
            <a:avLst/>
            <a:gdLst/>
            <a:ahLst/>
            <a:cxnLst/>
            <a:rect r="r" b="b" t="t" l="l"/>
            <a:pathLst>
              <a:path h="1157075" w="1075028">
                <a:moveTo>
                  <a:pt x="0" y="0"/>
                </a:moveTo>
                <a:lnTo>
                  <a:pt x="1075029" y="0"/>
                </a:lnTo>
                <a:lnTo>
                  <a:pt x="1075029" y="1157076"/>
                </a:lnTo>
                <a:lnTo>
                  <a:pt x="0" y="1157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63128">
            <a:off x="17089241" y="7789066"/>
            <a:ext cx="1539821" cy="562735"/>
          </a:xfrm>
          <a:custGeom>
            <a:avLst/>
            <a:gdLst/>
            <a:ahLst/>
            <a:cxnLst/>
            <a:rect r="r" b="b" t="t" l="l"/>
            <a:pathLst>
              <a:path h="562735" w="1539821">
                <a:moveTo>
                  <a:pt x="0" y="0"/>
                </a:moveTo>
                <a:lnTo>
                  <a:pt x="1539821" y="0"/>
                </a:lnTo>
                <a:lnTo>
                  <a:pt x="1539821" y="562735"/>
                </a:lnTo>
                <a:lnTo>
                  <a:pt x="0" y="562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798318">
            <a:off x="4498566" y="9489861"/>
            <a:ext cx="2017772" cy="1276699"/>
          </a:xfrm>
          <a:custGeom>
            <a:avLst/>
            <a:gdLst/>
            <a:ahLst/>
            <a:cxnLst/>
            <a:rect r="r" b="b" t="t" l="l"/>
            <a:pathLst>
              <a:path h="1276699" w="2017772">
                <a:moveTo>
                  <a:pt x="0" y="0"/>
                </a:moveTo>
                <a:lnTo>
                  <a:pt x="2017772" y="0"/>
                </a:lnTo>
                <a:lnTo>
                  <a:pt x="2017772" y="1276700"/>
                </a:lnTo>
                <a:lnTo>
                  <a:pt x="0" y="1276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211809">
            <a:off x="14736727" y="-251002"/>
            <a:ext cx="1264965" cy="1361508"/>
          </a:xfrm>
          <a:custGeom>
            <a:avLst/>
            <a:gdLst/>
            <a:ahLst/>
            <a:cxnLst/>
            <a:rect r="r" b="b" t="t" l="l"/>
            <a:pathLst>
              <a:path h="1361508" w="1264965">
                <a:moveTo>
                  <a:pt x="0" y="0"/>
                </a:moveTo>
                <a:lnTo>
                  <a:pt x="1264965" y="0"/>
                </a:lnTo>
                <a:lnTo>
                  <a:pt x="1264965" y="1361508"/>
                </a:lnTo>
                <a:lnTo>
                  <a:pt x="0" y="13615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331250">
            <a:off x="17630075" y="4309826"/>
            <a:ext cx="1315850" cy="1062250"/>
          </a:xfrm>
          <a:custGeom>
            <a:avLst/>
            <a:gdLst/>
            <a:ahLst/>
            <a:cxnLst/>
            <a:rect r="r" b="b" t="t" l="l"/>
            <a:pathLst>
              <a:path h="1062250" w="13158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628841">
            <a:off x="17251803" y="3271141"/>
            <a:ext cx="1538166" cy="819423"/>
          </a:xfrm>
          <a:custGeom>
            <a:avLst/>
            <a:gdLst/>
            <a:ahLst/>
            <a:cxnLst/>
            <a:rect r="r" b="b" t="t" l="l"/>
            <a:pathLst>
              <a:path h="819423" w="1538166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488984">
            <a:off x="7586040" y="-652399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2" y="0"/>
                </a:lnTo>
                <a:lnTo>
                  <a:pt x="1334812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8633" y="922082"/>
            <a:ext cx="10941037" cy="7240977"/>
          </a:xfrm>
          <a:custGeom>
            <a:avLst/>
            <a:gdLst/>
            <a:ahLst/>
            <a:cxnLst/>
            <a:rect r="r" b="b" t="t" l="l"/>
            <a:pathLst>
              <a:path h="7240977" w="10941037">
                <a:moveTo>
                  <a:pt x="0" y="0"/>
                </a:moveTo>
                <a:lnTo>
                  <a:pt x="10941037" y="0"/>
                </a:lnTo>
                <a:lnTo>
                  <a:pt x="10941037" y="7240976"/>
                </a:lnTo>
                <a:lnTo>
                  <a:pt x="0" y="72409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69695" y="2568454"/>
            <a:ext cx="12548611" cy="451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spc="-480">
                <a:solidFill>
                  <a:srgbClr val="FBE675"/>
                </a:solidFill>
                <a:latin typeface="Gaegu Bold"/>
              </a:rPr>
              <a:t>Permutasi </a:t>
            </a:r>
          </a:p>
          <a:p>
            <a:pPr algn="ctr">
              <a:lnSpc>
                <a:spcPts val="10800"/>
              </a:lnSpc>
            </a:pPr>
            <a:r>
              <a:rPr lang="en-US" sz="12000" spc="-480">
                <a:solidFill>
                  <a:srgbClr val="FBE675"/>
                </a:solidFill>
                <a:latin typeface="Gaegu Bold"/>
              </a:rPr>
              <a:t>&amp; </a:t>
            </a:r>
          </a:p>
          <a:p>
            <a:pPr algn="ctr">
              <a:lnSpc>
                <a:spcPts val="10800"/>
              </a:lnSpc>
            </a:pPr>
            <a:r>
              <a:rPr lang="en-US" sz="12000" spc="-480">
                <a:solidFill>
                  <a:srgbClr val="FBE675"/>
                </a:solidFill>
                <a:latin typeface="Gaegu Bold"/>
              </a:rPr>
              <a:t>Kombinasi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45862" y="1277633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4516" y="7474268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723" y="6276975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7916814">
            <a:off x="14347360" y="-1360442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067951" y="9105900"/>
            <a:ext cx="5702401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-144">
                <a:solidFill>
                  <a:srgbClr val="FFFFFF"/>
                </a:solidFill>
                <a:latin typeface="Gaegu Light"/>
              </a:rPr>
              <a:t>Risyka Amelia Syabana, S.Pd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5225" y="1201180"/>
            <a:ext cx="7286418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Notasi operasi matematik yang disimbolkan dengan tanda seru (!)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872700" y="-1258024"/>
            <a:ext cx="3709674" cy="5397674"/>
          </a:xfrm>
          <a:custGeom>
            <a:avLst/>
            <a:gdLst/>
            <a:ahLst/>
            <a:cxnLst/>
            <a:rect r="r" b="b" t="t" l="l"/>
            <a:pathLst>
              <a:path h="5397674" w="3709674">
                <a:moveTo>
                  <a:pt x="0" y="0"/>
                </a:moveTo>
                <a:lnTo>
                  <a:pt x="3709674" y="0"/>
                </a:lnTo>
                <a:lnTo>
                  <a:pt x="3709674" y="5397674"/>
                </a:lnTo>
                <a:lnTo>
                  <a:pt x="0" y="539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201026"/>
            <a:ext cx="5226552" cy="17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13"/>
              </a:lnSpc>
            </a:pPr>
            <a:r>
              <a:rPr lang="en-US" sz="11313" spc="-452">
                <a:solidFill>
                  <a:srgbClr val="FFFFFF"/>
                </a:solidFill>
                <a:latin typeface="Gaegu Bold"/>
              </a:rPr>
              <a:t>Faktorial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335225" y="2582305"/>
            <a:ext cx="8013098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Operasi hitung yang mengalikan bilangan asli terbesar sampai dengan 1 (satu)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64398" y="5505450"/>
            <a:ext cx="1545082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Misal : 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n adalah sebarang bilangan asli, n! didefiniskan sebagai perkalian beruntun dari n hingga 1.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secara matematis di ditulis dengan: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3166" y="3933825"/>
            <a:ext cx="3607599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Contoh: 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3! = 3x2x1= 6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5! = 5x4x3x2x1=120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648566" y="7362825"/>
            <a:ext cx="6507370" cy="1671505"/>
            <a:chOff x="0" y="0"/>
            <a:chExt cx="8676493" cy="2228674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8676493" cy="2228674"/>
              <a:chOff x="0" y="0"/>
              <a:chExt cx="3462494" cy="889388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10160" y="16510"/>
                <a:ext cx="3439634" cy="861448"/>
              </a:xfrm>
              <a:custGeom>
                <a:avLst/>
                <a:gdLst/>
                <a:ahLst/>
                <a:cxnLst/>
                <a:rect r="r" b="b" t="t" l="l"/>
                <a:pathLst>
                  <a:path h="861448" w="3439634">
                    <a:moveTo>
                      <a:pt x="3439634" y="861448"/>
                    </a:moveTo>
                    <a:lnTo>
                      <a:pt x="0" y="853828"/>
                    </a:lnTo>
                    <a:lnTo>
                      <a:pt x="0" y="312000"/>
                    </a:lnTo>
                    <a:lnTo>
                      <a:pt x="17780" y="19050"/>
                    </a:lnTo>
                    <a:lnTo>
                      <a:pt x="1713116" y="0"/>
                    </a:lnTo>
                    <a:lnTo>
                      <a:pt x="3420584" y="5080"/>
                    </a:lnTo>
                    <a:close/>
                  </a:path>
                </a:pathLst>
              </a:custGeom>
              <a:solidFill>
                <a:srgbClr val="082A44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-3810" y="0"/>
                <a:ext cx="3468844" cy="888118"/>
              </a:xfrm>
              <a:custGeom>
                <a:avLst/>
                <a:gdLst/>
                <a:ahLst/>
                <a:cxnLst/>
                <a:rect r="r" b="b" t="t" l="l"/>
                <a:pathLst>
                  <a:path h="888118" w="3468844">
                    <a:moveTo>
                      <a:pt x="3434554" y="21590"/>
                    </a:moveTo>
                    <a:cubicBezTo>
                      <a:pt x="3435824" y="34290"/>
                      <a:pt x="3435824" y="44450"/>
                      <a:pt x="3437094" y="54610"/>
                    </a:cubicBezTo>
                    <a:cubicBezTo>
                      <a:pt x="3439634" y="76133"/>
                      <a:pt x="3440904" y="93202"/>
                      <a:pt x="3443444" y="109661"/>
                    </a:cubicBezTo>
                    <a:cubicBezTo>
                      <a:pt x="3443444" y="133436"/>
                      <a:pt x="3456144" y="602222"/>
                      <a:pt x="3462494" y="625997"/>
                    </a:cubicBezTo>
                    <a:cubicBezTo>
                      <a:pt x="3468844" y="661964"/>
                      <a:pt x="3465034" y="698540"/>
                      <a:pt x="3465034" y="734507"/>
                    </a:cubicBezTo>
                    <a:cubicBezTo>
                      <a:pt x="3465034" y="766206"/>
                      <a:pt x="3466304" y="795467"/>
                      <a:pt x="3467574" y="827158"/>
                    </a:cubicBezTo>
                    <a:cubicBezTo>
                      <a:pt x="3467574" y="848748"/>
                      <a:pt x="3467574" y="862718"/>
                      <a:pt x="3467574" y="886848"/>
                    </a:cubicBezTo>
                    <a:cubicBezTo>
                      <a:pt x="3444714" y="886848"/>
                      <a:pt x="3424394" y="888118"/>
                      <a:pt x="3398384" y="886848"/>
                    </a:cubicBezTo>
                    <a:cubicBezTo>
                      <a:pt x="3225399" y="881768"/>
                      <a:pt x="3049753" y="888118"/>
                      <a:pt x="2876769" y="883038"/>
                    </a:cubicBezTo>
                    <a:cubicBezTo>
                      <a:pt x="2772978" y="879228"/>
                      <a:pt x="2671848" y="881768"/>
                      <a:pt x="2568058" y="879228"/>
                    </a:cubicBezTo>
                    <a:cubicBezTo>
                      <a:pt x="2520154" y="877958"/>
                      <a:pt x="2472251" y="876688"/>
                      <a:pt x="2424347" y="875418"/>
                    </a:cubicBezTo>
                    <a:cubicBezTo>
                      <a:pt x="2395073" y="875418"/>
                      <a:pt x="2368460" y="876688"/>
                      <a:pt x="2339185" y="876688"/>
                    </a:cubicBezTo>
                    <a:cubicBezTo>
                      <a:pt x="2264669" y="875418"/>
                      <a:pt x="2059749" y="876688"/>
                      <a:pt x="1985233" y="875418"/>
                    </a:cubicBezTo>
                    <a:cubicBezTo>
                      <a:pt x="1932007" y="874148"/>
                      <a:pt x="867486" y="883038"/>
                      <a:pt x="814260" y="881768"/>
                    </a:cubicBezTo>
                    <a:cubicBezTo>
                      <a:pt x="800954" y="881768"/>
                      <a:pt x="784986" y="883038"/>
                      <a:pt x="771679" y="883038"/>
                    </a:cubicBezTo>
                    <a:cubicBezTo>
                      <a:pt x="739744" y="883038"/>
                      <a:pt x="710469" y="884308"/>
                      <a:pt x="678534" y="884308"/>
                    </a:cubicBezTo>
                    <a:cubicBezTo>
                      <a:pt x="598695" y="884308"/>
                      <a:pt x="521517" y="883038"/>
                      <a:pt x="441678" y="881768"/>
                    </a:cubicBezTo>
                    <a:cubicBezTo>
                      <a:pt x="393774" y="880498"/>
                      <a:pt x="345871" y="879228"/>
                      <a:pt x="300629" y="877958"/>
                    </a:cubicBezTo>
                    <a:cubicBezTo>
                      <a:pt x="215467" y="876688"/>
                      <a:pt x="130306" y="875418"/>
                      <a:pt x="48260" y="875418"/>
                    </a:cubicBezTo>
                    <a:cubicBezTo>
                      <a:pt x="38100" y="875418"/>
                      <a:pt x="29210" y="875418"/>
                      <a:pt x="19050" y="874148"/>
                    </a:cubicBezTo>
                    <a:cubicBezTo>
                      <a:pt x="10160" y="872878"/>
                      <a:pt x="5080" y="866528"/>
                      <a:pt x="7620" y="857638"/>
                    </a:cubicBezTo>
                    <a:cubicBezTo>
                      <a:pt x="16510" y="825947"/>
                      <a:pt x="12700" y="810707"/>
                      <a:pt x="11430" y="794857"/>
                    </a:cubicBezTo>
                    <a:cubicBezTo>
                      <a:pt x="10160" y="762548"/>
                      <a:pt x="6350" y="730849"/>
                      <a:pt x="7620" y="698540"/>
                    </a:cubicBezTo>
                    <a:cubicBezTo>
                      <a:pt x="5080" y="658306"/>
                      <a:pt x="0" y="160259"/>
                      <a:pt x="7620" y="119415"/>
                    </a:cubicBezTo>
                    <a:cubicBezTo>
                      <a:pt x="8890" y="111490"/>
                      <a:pt x="7620" y="102956"/>
                      <a:pt x="8890" y="95031"/>
                    </a:cubicBezTo>
                    <a:cubicBezTo>
                      <a:pt x="10160" y="82229"/>
                      <a:pt x="12700" y="6820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3773" y="30480"/>
                      <a:pt x="106354" y="29210"/>
                    </a:cubicBezTo>
                    <a:cubicBezTo>
                      <a:pt x="178209" y="25400"/>
                      <a:pt x="250064" y="22860"/>
                      <a:pt x="324581" y="20320"/>
                    </a:cubicBezTo>
                    <a:cubicBezTo>
                      <a:pt x="375145" y="17780"/>
                      <a:pt x="425710" y="16510"/>
                      <a:pt x="473614" y="13970"/>
                    </a:cubicBezTo>
                    <a:cubicBezTo>
                      <a:pt x="521517" y="11430"/>
                      <a:pt x="572082" y="8890"/>
                      <a:pt x="619985" y="8890"/>
                    </a:cubicBezTo>
                    <a:cubicBezTo>
                      <a:pt x="673211" y="7620"/>
                      <a:pt x="726437" y="10160"/>
                      <a:pt x="779663" y="8890"/>
                    </a:cubicBezTo>
                    <a:cubicBezTo>
                      <a:pt x="846196" y="8890"/>
                      <a:pt x="2051765" y="6350"/>
                      <a:pt x="2118298" y="5080"/>
                    </a:cubicBezTo>
                    <a:cubicBezTo>
                      <a:pt x="2182169" y="3810"/>
                      <a:pt x="2246040" y="2540"/>
                      <a:pt x="2312573" y="2540"/>
                    </a:cubicBezTo>
                    <a:cubicBezTo>
                      <a:pt x="2421686" y="1270"/>
                      <a:pt x="2528138" y="0"/>
                      <a:pt x="2637251" y="0"/>
                    </a:cubicBezTo>
                    <a:cubicBezTo>
                      <a:pt x="2682494" y="0"/>
                      <a:pt x="2730397" y="2540"/>
                      <a:pt x="2775639" y="2540"/>
                    </a:cubicBezTo>
                    <a:cubicBezTo>
                      <a:pt x="2900720" y="3810"/>
                      <a:pt x="3028463" y="5080"/>
                      <a:pt x="3153544" y="7620"/>
                    </a:cubicBezTo>
                    <a:cubicBezTo>
                      <a:pt x="3220076" y="8890"/>
                      <a:pt x="3286609" y="12700"/>
                      <a:pt x="3353142" y="16510"/>
                    </a:cubicBezTo>
                    <a:cubicBezTo>
                      <a:pt x="3369109" y="16510"/>
                      <a:pt x="3385077" y="16510"/>
                      <a:pt x="3398384" y="16510"/>
                    </a:cubicBezTo>
                    <a:cubicBezTo>
                      <a:pt x="3415504" y="17780"/>
                      <a:pt x="3424394" y="20320"/>
                      <a:pt x="3434554" y="21590"/>
                    </a:cubicBezTo>
                    <a:close/>
                    <a:moveTo>
                      <a:pt x="3444714" y="870338"/>
                    </a:moveTo>
                    <a:cubicBezTo>
                      <a:pt x="3445984" y="853828"/>
                      <a:pt x="3447254" y="841128"/>
                      <a:pt x="3447254" y="828428"/>
                    </a:cubicBezTo>
                    <a:cubicBezTo>
                      <a:pt x="3445984" y="792419"/>
                      <a:pt x="3444714" y="760110"/>
                      <a:pt x="3444714" y="725363"/>
                    </a:cubicBezTo>
                    <a:cubicBezTo>
                      <a:pt x="3444714" y="709513"/>
                      <a:pt x="3447254" y="693663"/>
                      <a:pt x="3445984" y="677813"/>
                    </a:cubicBezTo>
                    <a:cubicBezTo>
                      <a:pt x="3445984" y="663183"/>
                      <a:pt x="3444714" y="647943"/>
                      <a:pt x="3443444" y="633312"/>
                    </a:cubicBezTo>
                    <a:cubicBezTo>
                      <a:pt x="3438364" y="610757"/>
                      <a:pt x="3426934" y="143799"/>
                      <a:pt x="3426934" y="121244"/>
                    </a:cubicBezTo>
                    <a:cubicBezTo>
                      <a:pt x="3424394" y="102346"/>
                      <a:pt x="3421854" y="82839"/>
                      <a:pt x="3419314" y="63500"/>
                    </a:cubicBezTo>
                    <a:cubicBezTo>
                      <a:pt x="3418044" y="44450"/>
                      <a:pt x="3416774" y="43180"/>
                      <a:pt x="3390400" y="41910"/>
                    </a:cubicBezTo>
                    <a:cubicBezTo>
                      <a:pt x="3382416" y="41910"/>
                      <a:pt x="3377093" y="41910"/>
                      <a:pt x="3369109" y="40640"/>
                    </a:cubicBezTo>
                    <a:cubicBezTo>
                      <a:pt x="3302577" y="36830"/>
                      <a:pt x="3233383" y="31750"/>
                      <a:pt x="3166850" y="30480"/>
                    </a:cubicBezTo>
                    <a:cubicBezTo>
                      <a:pt x="3004511" y="26670"/>
                      <a:pt x="2839510" y="25400"/>
                      <a:pt x="2677171" y="22860"/>
                    </a:cubicBezTo>
                    <a:cubicBezTo>
                      <a:pt x="2653219" y="22860"/>
                      <a:pt x="2626606" y="22860"/>
                      <a:pt x="2602655" y="22860"/>
                    </a:cubicBezTo>
                    <a:cubicBezTo>
                      <a:pt x="2562735" y="22860"/>
                      <a:pt x="2522816" y="22860"/>
                      <a:pt x="2485557" y="22860"/>
                    </a:cubicBezTo>
                    <a:cubicBezTo>
                      <a:pt x="2400396" y="22860"/>
                      <a:pt x="2315234" y="22860"/>
                      <a:pt x="2232734" y="24130"/>
                    </a:cubicBezTo>
                    <a:cubicBezTo>
                      <a:pt x="2160879" y="25400"/>
                      <a:pt x="949986" y="29210"/>
                      <a:pt x="878131" y="29210"/>
                    </a:cubicBezTo>
                    <a:cubicBezTo>
                      <a:pt x="761034" y="29210"/>
                      <a:pt x="643937" y="26670"/>
                      <a:pt x="526840" y="33020"/>
                    </a:cubicBezTo>
                    <a:cubicBezTo>
                      <a:pt x="465630" y="36830"/>
                      <a:pt x="407081" y="36830"/>
                      <a:pt x="348532" y="38100"/>
                    </a:cubicBezTo>
                    <a:cubicBezTo>
                      <a:pt x="247403" y="41910"/>
                      <a:pt x="146274" y="45720"/>
                      <a:pt x="49530" y="50800"/>
                    </a:cubicBezTo>
                    <a:cubicBezTo>
                      <a:pt x="36830" y="50800"/>
                      <a:pt x="34290" y="53340"/>
                      <a:pt x="33020" y="66379"/>
                    </a:cubicBezTo>
                    <a:cubicBezTo>
                      <a:pt x="31750" y="77352"/>
                      <a:pt x="31750" y="88325"/>
                      <a:pt x="30480" y="99298"/>
                    </a:cubicBezTo>
                    <a:cubicBezTo>
                      <a:pt x="29210" y="117586"/>
                      <a:pt x="26670" y="135265"/>
                      <a:pt x="25400" y="153553"/>
                    </a:cubicBezTo>
                    <a:cubicBezTo>
                      <a:pt x="20320" y="173060"/>
                      <a:pt x="26670" y="649771"/>
                      <a:pt x="29210" y="669279"/>
                    </a:cubicBezTo>
                    <a:cubicBezTo>
                      <a:pt x="29210" y="690005"/>
                      <a:pt x="29210" y="711342"/>
                      <a:pt x="30480" y="732068"/>
                    </a:cubicBezTo>
                    <a:cubicBezTo>
                      <a:pt x="30480" y="747308"/>
                      <a:pt x="33020" y="762548"/>
                      <a:pt x="33020" y="777789"/>
                    </a:cubicBezTo>
                    <a:cubicBezTo>
                      <a:pt x="33020" y="794248"/>
                      <a:pt x="33020" y="810707"/>
                      <a:pt x="31750" y="828428"/>
                    </a:cubicBezTo>
                    <a:cubicBezTo>
                      <a:pt x="31750" y="832238"/>
                      <a:pt x="31750" y="834778"/>
                      <a:pt x="31750" y="838588"/>
                    </a:cubicBezTo>
                    <a:cubicBezTo>
                      <a:pt x="31750" y="848748"/>
                      <a:pt x="35560" y="852558"/>
                      <a:pt x="44450" y="852558"/>
                    </a:cubicBezTo>
                    <a:cubicBezTo>
                      <a:pt x="69096" y="852558"/>
                      <a:pt x="106354" y="853828"/>
                      <a:pt x="140951" y="853828"/>
                    </a:cubicBezTo>
                    <a:cubicBezTo>
                      <a:pt x="191516" y="853828"/>
                      <a:pt x="244742" y="851288"/>
                      <a:pt x="295306" y="853828"/>
                    </a:cubicBezTo>
                    <a:cubicBezTo>
                      <a:pt x="377807" y="857638"/>
                      <a:pt x="460307" y="860178"/>
                      <a:pt x="542807" y="858908"/>
                    </a:cubicBezTo>
                    <a:cubicBezTo>
                      <a:pt x="596033" y="857638"/>
                      <a:pt x="646598" y="860178"/>
                      <a:pt x="699824" y="860178"/>
                    </a:cubicBezTo>
                    <a:cubicBezTo>
                      <a:pt x="777002" y="860178"/>
                      <a:pt x="854180" y="858908"/>
                      <a:pt x="931357" y="860178"/>
                    </a:cubicBezTo>
                    <a:cubicBezTo>
                      <a:pt x="1045793" y="861448"/>
                      <a:pt x="2301927" y="851288"/>
                      <a:pt x="2419025" y="853828"/>
                    </a:cubicBezTo>
                    <a:cubicBezTo>
                      <a:pt x="2469590" y="855098"/>
                      <a:pt x="2520154" y="856368"/>
                      <a:pt x="2568058" y="856368"/>
                    </a:cubicBezTo>
                    <a:cubicBezTo>
                      <a:pt x="2655881" y="858908"/>
                      <a:pt x="2741042" y="855098"/>
                      <a:pt x="2828865" y="858908"/>
                    </a:cubicBezTo>
                    <a:cubicBezTo>
                      <a:pt x="2900720" y="861448"/>
                      <a:pt x="2972575" y="861448"/>
                      <a:pt x="3044431" y="863988"/>
                    </a:cubicBezTo>
                    <a:cubicBezTo>
                      <a:pt x="3150883" y="867798"/>
                      <a:pt x="3257335" y="870338"/>
                      <a:pt x="3363787" y="871608"/>
                    </a:cubicBezTo>
                    <a:cubicBezTo>
                      <a:pt x="3403706" y="871608"/>
                      <a:pt x="3424394" y="870338"/>
                      <a:pt x="3444714" y="870338"/>
                    </a:cubicBezTo>
                    <a:close/>
                  </a:path>
                </a:pathLst>
              </a:custGeom>
              <a:solidFill>
                <a:srgbClr val="FBE675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394301" y="454025"/>
              <a:ext cx="7913291" cy="1285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3034">
                  <a:solidFill>
                    <a:srgbClr val="FFFFFF"/>
                  </a:solidFill>
                  <a:latin typeface="Gaegu Bold"/>
                </a:rPr>
                <a:t>n! = n(n-1)(n-2)(n-3)...(3)(2)(1)</a:t>
              </a:r>
            </a:p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3034">
                  <a:solidFill>
                    <a:srgbClr val="FFFFFF"/>
                  </a:solidFill>
                  <a:latin typeface="Gaegu Bold"/>
                </a:rPr>
                <a:t>n! = n(n-1)!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10705385">
            <a:off x="7326899" y="2252444"/>
            <a:ext cx="7300455" cy="314555"/>
          </a:xfrm>
          <a:custGeom>
            <a:avLst/>
            <a:gdLst/>
            <a:ahLst/>
            <a:cxnLst/>
            <a:rect r="r" b="b" t="t" l="l"/>
            <a:pathLst>
              <a:path h="314555" w="7300455">
                <a:moveTo>
                  <a:pt x="0" y="0"/>
                </a:moveTo>
                <a:lnTo>
                  <a:pt x="7300455" y="0"/>
                </a:lnTo>
                <a:lnTo>
                  <a:pt x="7300455" y="314555"/>
                </a:lnTo>
                <a:lnTo>
                  <a:pt x="0" y="31455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712" t="0" r="-80330" b="-9862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5225" y="1105930"/>
            <a:ext cx="8865599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434">
                <a:solidFill>
                  <a:srgbClr val="FFFFFF"/>
                </a:solidFill>
                <a:latin typeface="Gaegu"/>
              </a:rPr>
              <a:t>Banyaknya cara untuk memilih/menyusun objek 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dengan memperhatikan urutan/tingkatannya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872700" y="-1258024"/>
            <a:ext cx="3709674" cy="5397674"/>
          </a:xfrm>
          <a:custGeom>
            <a:avLst/>
            <a:gdLst/>
            <a:ahLst/>
            <a:cxnLst/>
            <a:rect r="r" b="b" t="t" l="l"/>
            <a:pathLst>
              <a:path h="5397674" w="3709674">
                <a:moveTo>
                  <a:pt x="0" y="0"/>
                </a:moveTo>
                <a:lnTo>
                  <a:pt x="3709674" y="0"/>
                </a:lnTo>
                <a:lnTo>
                  <a:pt x="3709674" y="5397674"/>
                </a:lnTo>
                <a:lnTo>
                  <a:pt x="0" y="539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58439" y="3681413"/>
            <a:ext cx="15556782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Contoh: 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1) Banyaknya cara memilih ketua kelas, wakil, sekretaris, dan bendahara Dari 10 siswa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2) Banyaknya cara membentuk pin ATM yang terdiri dari 4 digit angka dari angka 0,1,2,3,4,5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10705385">
            <a:off x="7338527" y="2256682"/>
            <a:ext cx="8183072" cy="352584"/>
          </a:xfrm>
          <a:custGeom>
            <a:avLst/>
            <a:gdLst/>
            <a:ahLst/>
            <a:cxnLst/>
            <a:rect r="r" b="b" t="t" l="l"/>
            <a:pathLst>
              <a:path h="352584" w="8183072">
                <a:moveTo>
                  <a:pt x="0" y="0"/>
                </a:moveTo>
                <a:lnTo>
                  <a:pt x="8183072" y="0"/>
                </a:lnTo>
                <a:lnTo>
                  <a:pt x="8183072" y="352585"/>
                </a:lnTo>
                <a:lnTo>
                  <a:pt x="0" y="3525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335225" y="2962275"/>
            <a:ext cx="886559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434">
                <a:solidFill>
                  <a:srgbClr val="FFFFFF"/>
                </a:solidFill>
                <a:latin typeface="Gaegu Bold"/>
              </a:rPr>
              <a:t>P</a:t>
            </a:r>
            <a:r>
              <a:rPr lang="en-US" sz="3434">
                <a:solidFill>
                  <a:srgbClr val="FFFFFF"/>
                </a:solidFill>
                <a:latin typeface="Gaegu"/>
              </a:rPr>
              <a:t>ermutasi 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disimbolkan </a:t>
            </a:r>
            <a:r>
              <a:rPr lang="en-US" sz="3434">
                <a:solidFill>
                  <a:srgbClr val="FFFFFF"/>
                </a:solidFill>
                <a:latin typeface="Gaegu"/>
              </a:rPr>
              <a:t>dengan 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P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10705385">
            <a:off x="9142435" y="3610805"/>
            <a:ext cx="4216326" cy="181669"/>
          </a:xfrm>
          <a:custGeom>
            <a:avLst/>
            <a:gdLst/>
            <a:ahLst/>
            <a:cxnLst/>
            <a:rect r="r" b="b" t="t" l="l"/>
            <a:pathLst>
              <a:path h="181669" w="4216326">
                <a:moveTo>
                  <a:pt x="0" y="0"/>
                </a:moveTo>
                <a:lnTo>
                  <a:pt x="4216326" y="0"/>
                </a:lnTo>
                <a:lnTo>
                  <a:pt x="4216326" y="181669"/>
                </a:lnTo>
                <a:lnTo>
                  <a:pt x="0" y="18166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43129" y="5948362"/>
            <a:ext cx="4968815" cy="1530395"/>
          </a:xfrm>
          <a:custGeom>
            <a:avLst/>
            <a:gdLst/>
            <a:ahLst/>
            <a:cxnLst/>
            <a:rect r="r" b="b" t="t" l="l"/>
            <a:pathLst>
              <a:path h="1530395" w="4968815">
                <a:moveTo>
                  <a:pt x="0" y="0"/>
                </a:moveTo>
                <a:lnTo>
                  <a:pt x="4968816" y="0"/>
                </a:lnTo>
                <a:lnTo>
                  <a:pt x="4968816" y="1530396"/>
                </a:lnTo>
                <a:lnTo>
                  <a:pt x="0" y="1530396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49968" y="477819"/>
            <a:ext cx="5397674" cy="162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3"/>
              </a:lnSpc>
            </a:pPr>
            <a:r>
              <a:rPr lang="en-US" sz="10313" spc="-412">
                <a:solidFill>
                  <a:srgbClr val="FFFFFF"/>
                </a:solidFill>
                <a:latin typeface="Gaegu Bold"/>
              </a:rPr>
              <a:t>Permutasi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64398" y="5274805"/>
            <a:ext cx="50537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Secara Matematis dirumuskan:</a:t>
            </a:r>
          </a:p>
          <a:p>
            <a:pPr>
              <a:lnSpc>
                <a:spcPts val="364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7503050" y="5770585"/>
            <a:ext cx="8865599" cy="181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Keterangan: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P  : Permutasi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n  : Banyaknya Objek yang tersedia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r  : Banyaknya Objek yang dibutuhkan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49288" y="7834757"/>
            <a:ext cx="4968815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 Bold"/>
              </a:rPr>
              <a:t>dibaca Permutasi r dari n objek yang tersedia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66958" y="2056956"/>
            <a:ext cx="3489945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Gaegu"/>
              </a:rPr>
              <a:t>(Unsur yang berbeda)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229074" y="7875610"/>
            <a:ext cx="821434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*S</a:t>
            </a:r>
            <a:r>
              <a:rPr lang="en-US" sz="3034">
                <a:solidFill>
                  <a:srgbClr val="FFFFFF"/>
                </a:solidFill>
                <a:latin typeface="Gaegu Bold"/>
              </a:rPr>
              <a:t>yarat : n harus lebih besar atau sama dengan 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872700" y="-1258024"/>
            <a:ext cx="3709674" cy="5397674"/>
          </a:xfrm>
          <a:custGeom>
            <a:avLst/>
            <a:gdLst/>
            <a:ahLst/>
            <a:cxnLst/>
            <a:rect r="r" b="b" t="t" l="l"/>
            <a:pathLst>
              <a:path h="5397674" w="3709674">
                <a:moveTo>
                  <a:pt x="0" y="0"/>
                </a:moveTo>
                <a:lnTo>
                  <a:pt x="3709674" y="0"/>
                </a:lnTo>
                <a:lnTo>
                  <a:pt x="3709674" y="5397674"/>
                </a:lnTo>
                <a:lnTo>
                  <a:pt x="0" y="539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827820" y="1587089"/>
            <a:ext cx="5664169" cy="1685257"/>
          </a:xfrm>
          <a:custGeom>
            <a:avLst/>
            <a:gdLst/>
            <a:ahLst/>
            <a:cxnLst/>
            <a:rect r="r" b="b" t="t" l="l"/>
            <a:pathLst>
              <a:path h="1685257" w="5664169">
                <a:moveTo>
                  <a:pt x="0" y="0"/>
                </a:moveTo>
                <a:lnTo>
                  <a:pt x="5664169" y="0"/>
                </a:lnTo>
                <a:lnTo>
                  <a:pt x="5664169" y="1685257"/>
                </a:lnTo>
                <a:lnTo>
                  <a:pt x="0" y="16852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01764" y="1795858"/>
            <a:ext cx="4204966" cy="1149357"/>
          </a:xfrm>
          <a:custGeom>
            <a:avLst/>
            <a:gdLst/>
            <a:ahLst/>
            <a:cxnLst/>
            <a:rect r="r" b="b" t="t" l="l"/>
            <a:pathLst>
              <a:path h="1149357" w="4204966">
                <a:moveTo>
                  <a:pt x="0" y="0"/>
                </a:moveTo>
                <a:lnTo>
                  <a:pt x="4204965" y="0"/>
                </a:lnTo>
                <a:lnTo>
                  <a:pt x="4204965" y="1149357"/>
                </a:lnTo>
                <a:lnTo>
                  <a:pt x="0" y="1149357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764518" y="8034317"/>
            <a:ext cx="3277417" cy="917677"/>
          </a:xfrm>
          <a:custGeom>
            <a:avLst/>
            <a:gdLst/>
            <a:ahLst/>
            <a:cxnLst/>
            <a:rect r="r" b="b" t="t" l="l"/>
            <a:pathLst>
              <a:path h="917677" w="3277417">
                <a:moveTo>
                  <a:pt x="0" y="0"/>
                </a:moveTo>
                <a:lnTo>
                  <a:pt x="3277418" y="0"/>
                </a:lnTo>
                <a:lnTo>
                  <a:pt x="3277418" y="917677"/>
                </a:lnTo>
                <a:lnTo>
                  <a:pt x="0" y="91767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893968" y="6017165"/>
            <a:ext cx="3709674" cy="5397674"/>
          </a:xfrm>
          <a:custGeom>
            <a:avLst/>
            <a:gdLst/>
            <a:ahLst/>
            <a:cxnLst/>
            <a:rect r="r" b="b" t="t" l="l"/>
            <a:pathLst>
              <a:path h="5397674" w="3709674">
                <a:moveTo>
                  <a:pt x="0" y="0"/>
                </a:moveTo>
                <a:lnTo>
                  <a:pt x="3709674" y="0"/>
                </a:lnTo>
                <a:lnTo>
                  <a:pt x="3709674" y="5397674"/>
                </a:lnTo>
                <a:lnTo>
                  <a:pt x="0" y="539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49968" y="477819"/>
            <a:ext cx="5397674" cy="162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3"/>
              </a:lnSpc>
            </a:pPr>
            <a:r>
              <a:rPr lang="en-US" sz="10313" spc="-412">
                <a:solidFill>
                  <a:srgbClr val="FFFFFF"/>
                </a:solidFill>
                <a:latin typeface="Gaegu Bold"/>
              </a:rPr>
              <a:t>Permutasi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77393" y="625287"/>
            <a:ext cx="50537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Secara Matematis dirumuskan:</a:t>
            </a:r>
          </a:p>
          <a:p>
            <a:pPr>
              <a:lnSpc>
                <a:spcPts val="364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10769" y="3558096"/>
            <a:ext cx="8865599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Keterangan: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P  : Permutasi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n  : Banyaknya Objek yang tersedia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r1 : Banyaknya Objek r1 yang sama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r2 : Banyaknya Objek r2 yang sama</a:t>
            </a:r>
          </a:p>
          <a:p>
            <a:pPr>
              <a:lnSpc>
                <a:spcPts val="352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982883" y="2037906"/>
            <a:ext cx="3458096" cy="65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aegu"/>
              </a:rPr>
              <a:t>(Unsur yang sama)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77393" y="3700971"/>
            <a:ext cx="713199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0"/>
              </a:lnSpc>
              <a:spcBef>
                <a:spcPct val="0"/>
              </a:spcBef>
            </a:pPr>
            <a:r>
              <a:rPr lang="en-US" sz="2634">
                <a:solidFill>
                  <a:srgbClr val="FFFFFF"/>
                </a:solidFill>
                <a:latin typeface="Gaegu Bold"/>
              </a:rPr>
              <a:t>*S</a:t>
            </a:r>
            <a:r>
              <a:rPr lang="en-US" sz="2634">
                <a:solidFill>
                  <a:srgbClr val="FFFFFF"/>
                </a:solidFill>
                <a:latin typeface="Gaegu Bold"/>
              </a:rPr>
              <a:t>yarat : n harus lebih besar atau sama dengan 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20430" y="6847087"/>
            <a:ext cx="5397674" cy="162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3"/>
              </a:lnSpc>
            </a:pPr>
            <a:r>
              <a:rPr lang="en-US" sz="10313" spc="-412">
                <a:solidFill>
                  <a:srgbClr val="FFFFFF"/>
                </a:solidFill>
                <a:latin typeface="Gaegu Bold"/>
              </a:rPr>
              <a:t>Permutasi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18328" y="8323900"/>
            <a:ext cx="4734818" cy="65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aegu"/>
              </a:rPr>
              <a:t>(Siklik/disusun melingkar)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15778" y="6804015"/>
            <a:ext cx="50537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Secara Matematis dirumuskan:</a:t>
            </a:r>
          </a:p>
          <a:p>
            <a:pPr>
              <a:lnSpc>
                <a:spcPts val="364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35225" y="1105930"/>
            <a:ext cx="8865599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434">
                <a:solidFill>
                  <a:srgbClr val="FFFFFF"/>
                </a:solidFill>
                <a:latin typeface="Gaegu"/>
              </a:rPr>
              <a:t>Banyaknya cara untuk memilih/menyusun objek 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tanpa memperhatikan urutan/tingkatannya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872700" y="-1258024"/>
            <a:ext cx="3709674" cy="5397674"/>
          </a:xfrm>
          <a:custGeom>
            <a:avLst/>
            <a:gdLst/>
            <a:ahLst/>
            <a:cxnLst/>
            <a:rect r="r" b="b" t="t" l="l"/>
            <a:pathLst>
              <a:path h="5397674" w="3709674">
                <a:moveTo>
                  <a:pt x="0" y="0"/>
                </a:moveTo>
                <a:lnTo>
                  <a:pt x="3709674" y="0"/>
                </a:lnTo>
                <a:lnTo>
                  <a:pt x="3709674" y="5397674"/>
                </a:lnTo>
                <a:lnTo>
                  <a:pt x="0" y="539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58439" y="3681413"/>
            <a:ext cx="15556782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Contoh: 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1) Banyaknya cara memilih 2 perwakilan lomba dari 5 delegasi</a:t>
            </a:r>
          </a:p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"/>
              </a:rPr>
              <a:t>2) Banyak cara memilih  5 pemain inti untuk sebuah tim basket dari 9 pemain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10705385">
            <a:off x="7338527" y="2256682"/>
            <a:ext cx="8183072" cy="352584"/>
          </a:xfrm>
          <a:custGeom>
            <a:avLst/>
            <a:gdLst/>
            <a:ahLst/>
            <a:cxnLst/>
            <a:rect r="r" b="b" t="t" l="l"/>
            <a:pathLst>
              <a:path h="352584" w="8183072">
                <a:moveTo>
                  <a:pt x="0" y="0"/>
                </a:moveTo>
                <a:lnTo>
                  <a:pt x="8183072" y="0"/>
                </a:lnTo>
                <a:lnTo>
                  <a:pt x="8183072" y="352585"/>
                </a:lnTo>
                <a:lnTo>
                  <a:pt x="0" y="3525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335225" y="2962275"/>
            <a:ext cx="886559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434">
                <a:solidFill>
                  <a:srgbClr val="FFFFFF"/>
                </a:solidFill>
                <a:latin typeface="Gaegu"/>
              </a:rPr>
              <a:t>Kombinasi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 disimbolkan </a:t>
            </a:r>
            <a:r>
              <a:rPr lang="en-US" sz="3434">
                <a:solidFill>
                  <a:srgbClr val="FFFFFF"/>
                </a:solidFill>
                <a:latin typeface="Gaegu"/>
              </a:rPr>
              <a:t>dengan </a:t>
            </a:r>
            <a:r>
              <a:rPr lang="en-US" sz="3434">
                <a:solidFill>
                  <a:srgbClr val="FFFFFF"/>
                </a:solidFill>
                <a:latin typeface="Gaegu Bold"/>
              </a:rPr>
              <a:t>C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10705385">
            <a:off x="9142435" y="3610805"/>
            <a:ext cx="4216326" cy="181669"/>
          </a:xfrm>
          <a:custGeom>
            <a:avLst/>
            <a:gdLst/>
            <a:ahLst/>
            <a:cxnLst/>
            <a:rect r="r" b="b" t="t" l="l"/>
            <a:pathLst>
              <a:path h="181669" w="4216326">
                <a:moveTo>
                  <a:pt x="0" y="0"/>
                </a:moveTo>
                <a:lnTo>
                  <a:pt x="4216326" y="0"/>
                </a:lnTo>
                <a:lnTo>
                  <a:pt x="4216326" y="181669"/>
                </a:lnTo>
                <a:lnTo>
                  <a:pt x="0" y="18166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00820" y="6020576"/>
            <a:ext cx="5638234" cy="1385967"/>
          </a:xfrm>
          <a:custGeom>
            <a:avLst/>
            <a:gdLst/>
            <a:ahLst/>
            <a:cxnLst/>
            <a:rect r="r" b="b" t="t" l="l"/>
            <a:pathLst>
              <a:path h="1385967" w="5638234">
                <a:moveTo>
                  <a:pt x="0" y="0"/>
                </a:moveTo>
                <a:lnTo>
                  <a:pt x="5638234" y="0"/>
                </a:lnTo>
                <a:lnTo>
                  <a:pt x="5638234" y="1385968"/>
                </a:lnTo>
                <a:lnTo>
                  <a:pt x="0" y="138596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49968" y="477819"/>
            <a:ext cx="5397674" cy="162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3"/>
              </a:lnSpc>
            </a:pPr>
            <a:r>
              <a:rPr lang="en-US" sz="10313" spc="-412">
                <a:solidFill>
                  <a:srgbClr val="FFFFFF"/>
                </a:solidFill>
                <a:latin typeface="Gaegu Bold"/>
              </a:rPr>
              <a:t>Kombinasi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64398" y="5274805"/>
            <a:ext cx="50537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3034">
                <a:solidFill>
                  <a:srgbClr val="FFFFFF"/>
                </a:solidFill>
                <a:latin typeface="Gaegu Bold"/>
              </a:rPr>
              <a:t>Secara Matematis dirumuskan:</a:t>
            </a:r>
          </a:p>
          <a:p>
            <a:pPr>
              <a:lnSpc>
                <a:spcPts val="364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7503050" y="5770585"/>
            <a:ext cx="8865599" cy="181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Keterangan: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C  : Kombinasi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n  : Banyaknya Objek yang tersedia</a:t>
            </a:r>
          </a:p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"/>
              </a:rPr>
              <a:t>r  : Banyaknya Objek yang dibutuhkan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35529" y="7797069"/>
            <a:ext cx="4968815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934">
                <a:solidFill>
                  <a:srgbClr val="FFFFFF"/>
                </a:solidFill>
                <a:latin typeface="Gaegu Bold"/>
              </a:rPr>
              <a:t>dibaca Kombinasi r dari n objek yang tersedia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336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95061" y="2714699"/>
            <a:ext cx="6333727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88">
                <a:solidFill>
                  <a:srgbClr val="FFFFFF"/>
                </a:solidFill>
                <a:latin typeface="Gaegu Bold"/>
              </a:rPr>
              <a:t>Permutasi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95061" y="3992245"/>
            <a:ext cx="6333727" cy="347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Memperhatikan Urutan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AB tidak sama dengan BA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Untuk Pembentukan Tim,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Membuat plat Nomor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membuat password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Secara random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273171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941515" y="2528961"/>
            <a:ext cx="6333727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88">
                <a:solidFill>
                  <a:srgbClr val="FFFFFF"/>
                </a:solidFill>
                <a:latin typeface="Gaegu Bold"/>
              </a:rPr>
              <a:t>Kombinasi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41515" y="3806508"/>
            <a:ext cx="6333727" cy="297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Tidak Memperhatikan urutan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AB=BA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Pengambilan secara acak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BE675"/>
                </a:solidFill>
                <a:latin typeface="Drukaatie Burti"/>
              </a:rPr>
              <a:t>Mengambil sekaligus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4926941">
            <a:off x="7012561" y="9300964"/>
            <a:ext cx="965999" cy="1660311"/>
          </a:xfrm>
          <a:custGeom>
            <a:avLst/>
            <a:gdLst/>
            <a:ahLst/>
            <a:cxnLst/>
            <a:rect r="r" b="b" t="t" l="l"/>
            <a:pathLst>
              <a:path h="1660311" w="965999">
                <a:moveTo>
                  <a:pt x="965999" y="0"/>
                </a:moveTo>
                <a:lnTo>
                  <a:pt x="0" y="0"/>
                </a:lnTo>
                <a:lnTo>
                  <a:pt x="0" y="1660311"/>
                </a:lnTo>
                <a:lnTo>
                  <a:pt x="965999" y="1660311"/>
                </a:lnTo>
                <a:lnTo>
                  <a:pt x="9659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11809">
            <a:off x="17398239" y="8304172"/>
            <a:ext cx="1029690" cy="1108276"/>
          </a:xfrm>
          <a:custGeom>
            <a:avLst/>
            <a:gdLst/>
            <a:ahLst/>
            <a:cxnLst/>
            <a:rect r="r" b="b" t="t" l="l"/>
            <a:pathLst>
              <a:path h="1108276" w="1029690">
                <a:moveTo>
                  <a:pt x="0" y="0"/>
                </a:moveTo>
                <a:lnTo>
                  <a:pt x="1029690" y="0"/>
                </a:lnTo>
                <a:lnTo>
                  <a:pt x="1029690" y="1108276"/>
                </a:lnTo>
                <a:lnTo>
                  <a:pt x="0" y="1108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488984">
            <a:off x="17251383" y="-220648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3" y="0"/>
                </a:lnTo>
                <a:lnTo>
                  <a:pt x="1334813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399999">
            <a:off x="-718943" y="2698503"/>
            <a:ext cx="1437885" cy="1160765"/>
          </a:xfrm>
          <a:custGeom>
            <a:avLst/>
            <a:gdLst/>
            <a:ahLst/>
            <a:cxnLst/>
            <a:rect r="r" b="b" t="t" l="l"/>
            <a:pathLst>
              <a:path h="1160765" w="1437885">
                <a:moveTo>
                  <a:pt x="0" y="0"/>
                </a:moveTo>
                <a:lnTo>
                  <a:pt x="1437886" y="0"/>
                </a:lnTo>
                <a:lnTo>
                  <a:pt x="1437886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800185">
            <a:off x="4282494" y="-640957"/>
            <a:ext cx="1379814" cy="1453827"/>
          </a:xfrm>
          <a:custGeom>
            <a:avLst/>
            <a:gdLst/>
            <a:ahLst/>
            <a:cxnLst/>
            <a:rect r="r" b="b" t="t" l="l"/>
            <a:pathLst>
              <a:path h="1453827" w="1379814">
                <a:moveTo>
                  <a:pt x="0" y="0"/>
                </a:moveTo>
                <a:lnTo>
                  <a:pt x="1379814" y="0"/>
                </a:lnTo>
                <a:lnTo>
                  <a:pt x="1379814" y="1453827"/>
                </a:lnTo>
                <a:lnTo>
                  <a:pt x="0" y="1453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798602" y="246108"/>
            <a:ext cx="6333727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88">
                <a:solidFill>
                  <a:srgbClr val="FFFFFF"/>
                </a:solidFill>
                <a:latin typeface="Gaegu Bold"/>
              </a:rPr>
              <a:t>Perbedaan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2836" y="330104"/>
            <a:ext cx="1735164" cy="1397192"/>
          </a:xfrm>
          <a:custGeom>
            <a:avLst/>
            <a:gdLst/>
            <a:ahLst/>
            <a:cxnLst/>
            <a:rect r="r" b="b" t="t" l="l"/>
            <a:pathLst>
              <a:path h="1397192" w="1735164">
                <a:moveTo>
                  <a:pt x="0" y="0"/>
                </a:moveTo>
                <a:lnTo>
                  <a:pt x="1735164" y="0"/>
                </a:lnTo>
                <a:lnTo>
                  <a:pt x="1735164" y="1397192"/>
                </a:lnTo>
                <a:lnTo>
                  <a:pt x="0" y="139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6" t="0" r="-3319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427821">
            <a:off x="1249921" y="8962829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5326590"/>
            <a:ext cx="1548910" cy="1247216"/>
          </a:xfrm>
          <a:custGeom>
            <a:avLst/>
            <a:gdLst/>
            <a:ahLst/>
            <a:cxnLst/>
            <a:rect r="r" b="b" t="t" l="l"/>
            <a:pathLst>
              <a:path h="1247216" w="1548910">
                <a:moveTo>
                  <a:pt x="1548910" y="0"/>
                </a:moveTo>
                <a:lnTo>
                  <a:pt x="0" y="0"/>
                </a:lnTo>
                <a:lnTo>
                  <a:pt x="0" y="1247216"/>
                </a:lnTo>
                <a:lnTo>
                  <a:pt x="1548910" y="1247216"/>
                </a:lnTo>
                <a:lnTo>
                  <a:pt x="1548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06" t="0" r="-33197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6815" y="1028383"/>
            <a:ext cx="16454371" cy="8229918"/>
            <a:chOff x="0" y="0"/>
            <a:chExt cx="9153025" cy="4578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9130165" cy="4550092"/>
            </a:xfrm>
            <a:custGeom>
              <a:avLst/>
              <a:gdLst/>
              <a:ahLst/>
              <a:cxnLst/>
              <a:rect r="r" b="b" t="t" l="l"/>
              <a:pathLst>
                <a:path h="4550092" w="9130165">
                  <a:moveTo>
                    <a:pt x="9130165" y="4550092"/>
                  </a:moveTo>
                  <a:lnTo>
                    <a:pt x="0" y="4542472"/>
                  </a:lnTo>
                  <a:lnTo>
                    <a:pt x="0" y="1591318"/>
                  </a:lnTo>
                  <a:lnTo>
                    <a:pt x="17780" y="19050"/>
                  </a:lnTo>
                  <a:lnTo>
                    <a:pt x="4551066" y="0"/>
                  </a:lnTo>
                  <a:lnTo>
                    <a:pt x="9111115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9159374" cy="4576762"/>
            </a:xfrm>
            <a:custGeom>
              <a:avLst/>
              <a:gdLst/>
              <a:ahLst/>
              <a:cxnLst/>
              <a:rect r="r" b="b" t="t" l="l"/>
              <a:pathLst>
                <a:path h="4576762" w="9159374">
                  <a:moveTo>
                    <a:pt x="9125085" y="21590"/>
                  </a:moveTo>
                  <a:cubicBezTo>
                    <a:pt x="9126355" y="34290"/>
                    <a:pt x="9126355" y="44450"/>
                    <a:pt x="9127624" y="54610"/>
                  </a:cubicBezTo>
                  <a:cubicBezTo>
                    <a:pt x="9130165" y="133207"/>
                    <a:pt x="9131435" y="232940"/>
                    <a:pt x="9133974" y="329111"/>
                  </a:cubicBezTo>
                  <a:cubicBezTo>
                    <a:pt x="9133974" y="468024"/>
                    <a:pt x="9146674" y="3207114"/>
                    <a:pt x="9153024" y="3346028"/>
                  </a:cubicBezTo>
                  <a:cubicBezTo>
                    <a:pt x="9159374" y="3556179"/>
                    <a:pt x="9155565" y="3769892"/>
                    <a:pt x="9155565" y="3980043"/>
                  </a:cubicBezTo>
                  <a:cubicBezTo>
                    <a:pt x="9155565" y="4165261"/>
                    <a:pt x="9156835" y="4336231"/>
                    <a:pt x="9158105" y="4515802"/>
                  </a:cubicBezTo>
                  <a:cubicBezTo>
                    <a:pt x="9158105" y="4537392"/>
                    <a:pt x="9158105" y="4551362"/>
                    <a:pt x="9158105" y="4575492"/>
                  </a:cubicBezTo>
                  <a:cubicBezTo>
                    <a:pt x="9135245" y="4575492"/>
                    <a:pt x="9114924" y="4576762"/>
                    <a:pt x="9070457" y="4575492"/>
                  </a:cubicBezTo>
                  <a:cubicBezTo>
                    <a:pt x="8604132" y="4570412"/>
                    <a:pt x="8130632" y="4576762"/>
                    <a:pt x="7664307" y="4571682"/>
                  </a:cubicBezTo>
                  <a:cubicBezTo>
                    <a:pt x="7384511" y="4567872"/>
                    <a:pt x="7111890" y="4570412"/>
                    <a:pt x="6832095" y="4567872"/>
                  </a:cubicBezTo>
                  <a:cubicBezTo>
                    <a:pt x="6702958" y="4566602"/>
                    <a:pt x="6573822" y="4565332"/>
                    <a:pt x="6444686" y="4564062"/>
                  </a:cubicBezTo>
                  <a:cubicBezTo>
                    <a:pt x="6365769" y="4564062"/>
                    <a:pt x="6294027" y="4565332"/>
                    <a:pt x="6215110" y="4565332"/>
                  </a:cubicBezTo>
                  <a:cubicBezTo>
                    <a:pt x="6014232" y="4564062"/>
                    <a:pt x="5461815" y="4565332"/>
                    <a:pt x="5260937" y="4564062"/>
                  </a:cubicBezTo>
                  <a:cubicBezTo>
                    <a:pt x="5117452" y="4562792"/>
                    <a:pt x="2247757" y="4571682"/>
                    <a:pt x="2104272" y="4570412"/>
                  </a:cubicBezTo>
                  <a:cubicBezTo>
                    <a:pt x="2068401" y="4570412"/>
                    <a:pt x="2025356" y="4571682"/>
                    <a:pt x="1989484" y="4571682"/>
                  </a:cubicBezTo>
                  <a:cubicBezTo>
                    <a:pt x="1903393" y="4571682"/>
                    <a:pt x="1824477" y="4572952"/>
                    <a:pt x="1738386" y="4572952"/>
                  </a:cubicBezTo>
                  <a:cubicBezTo>
                    <a:pt x="1523159" y="4572952"/>
                    <a:pt x="1315106" y="4571682"/>
                    <a:pt x="1099879" y="4570412"/>
                  </a:cubicBezTo>
                  <a:cubicBezTo>
                    <a:pt x="970743" y="4569142"/>
                    <a:pt x="841606" y="4567872"/>
                    <a:pt x="719644" y="4566602"/>
                  </a:cubicBezTo>
                  <a:cubicBezTo>
                    <a:pt x="490069" y="4565332"/>
                    <a:pt x="260493" y="4564062"/>
                    <a:pt x="48260" y="4564062"/>
                  </a:cubicBezTo>
                  <a:cubicBezTo>
                    <a:pt x="38100" y="4564062"/>
                    <a:pt x="29210" y="4564062"/>
                    <a:pt x="19050" y="4562792"/>
                  </a:cubicBezTo>
                  <a:cubicBezTo>
                    <a:pt x="10160" y="4561522"/>
                    <a:pt x="5080" y="4555172"/>
                    <a:pt x="7620" y="4546282"/>
                  </a:cubicBezTo>
                  <a:cubicBezTo>
                    <a:pt x="16510" y="4514326"/>
                    <a:pt x="12700" y="4425279"/>
                    <a:pt x="11430" y="4332670"/>
                  </a:cubicBezTo>
                  <a:cubicBezTo>
                    <a:pt x="10160" y="4143890"/>
                    <a:pt x="6350" y="3958672"/>
                    <a:pt x="7620" y="3769892"/>
                  </a:cubicBezTo>
                  <a:cubicBezTo>
                    <a:pt x="5080" y="3534807"/>
                    <a:pt x="0" y="624747"/>
                    <a:pt x="7620" y="386101"/>
                  </a:cubicBezTo>
                  <a:cubicBezTo>
                    <a:pt x="8890" y="339796"/>
                    <a:pt x="7620" y="289930"/>
                    <a:pt x="8890" y="243625"/>
                  </a:cubicBezTo>
                  <a:cubicBezTo>
                    <a:pt x="10160" y="168826"/>
                    <a:pt x="12700" y="869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137" y="30480"/>
                    <a:pt x="195925" y="29210"/>
                  </a:cubicBezTo>
                  <a:cubicBezTo>
                    <a:pt x="389629" y="25400"/>
                    <a:pt x="583334" y="22860"/>
                    <a:pt x="784213" y="20320"/>
                  </a:cubicBezTo>
                  <a:cubicBezTo>
                    <a:pt x="920523" y="17780"/>
                    <a:pt x="1056834" y="16510"/>
                    <a:pt x="1185970" y="13970"/>
                  </a:cubicBezTo>
                  <a:cubicBezTo>
                    <a:pt x="1315106" y="11430"/>
                    <a:pt x="1451417" y="8890"/>
                    <a:pt x="1580553" y="8890"/>
                  </a:cubicBezTo>
                  <a:cubicBezTo>
                    <a:pt x="1724038" y="7620"/>
                    <a:pt x="1867522" y="10160"/>
                    <a:pt x="2011007" y="8890"/>
                  </a:cubicBezTo>
                  <a:cubicBezTo>
                    <a:pt x="2190363" y="8890"/>
                    <a:pt x="5440293" y="6350"/>
                    <a:pt x="5619649" y="5080"/>
                  </a:cubicBezTo>
                  <a:cubicBezTo>
                    <a:pt x="5791830" y="3810"/>
                    <a:pt x="5964012" y="2540"/>
                    <a:pt x="6143368" y="2540"/>
                  </a:cubicBezTo>
                  <a:cubicBezTo>
                    <a:pt x="6437512" y="1270"/>
                    <a:pt x="6724481" y="0"/>
                    <a:pt x="7018625" y="0"/>
                  </a:cubicBezTo>
                  <a:cubicBezTo>
                    <a:pt x="7140588" y="0"/>
                    <a:pt x="7269723" y="2540"/>
                    <a:pt x="7391685" y="2540"/>
                  </a:cubicBezTo>
                  <a:cubicBezTo>
                    <a:pt x="7728875" y="3810"/>
                    <a:pt x="8073238" y="5080"/>
                    <a:pt x="8410427" y="7620"/>
                  </a:cubicBezTo>
                  <a:cubicBezTo>
                    <a:pt x="8589784" y="8890"/>
                    <a:pt x="8769139" y="12700"/>
                    <a:pt x="8948495" y="16510"/>
                  </a:cubicBezTo>
                  <a:cubicBezTo>
                    <a:pt x="8991540" y="16510"/>
                    <a:pt x="9034587" y="16510"/>
                    <a:pt x="9070457" y="16510"/>
                  </a:cubicBezTo>
                  <a:cubicBezTo>
                    <a:pt x="9106035" y="17780"/>
                    <a:pt x="9114924" y="20320"/>
                    <a:pt x="9125085" y="21590"/>
                  </a:cubicBezTo>
                  <a:close/>
                  <a:moveTo>
                    <a:pt x="9135245" y="4558982"/>
                  </a:moveTo>
                  <a:cubicBezTo>
                    <a:pt x="9136515" y="4542472"/>
                    <a:pt x="9137785" y="4529772"/>
                    <a:pt x="9137785" y="4517072"/>
                  </a:cubicBezTo>
                  <a:cubicBezTo>
                    <a:pt x="9136515" y="4318422"/>
                    <a:pt x="9135245" y="4129643"/>
                    <a:pt x="9135245" y="3926615"/>
                  </a:cubicBezTo>
                  <a:cubicBezTo>
                    <a:pt x="9135245" y="3834006"/>
                    <a:pt x="9137785" y="3741397"/>
                    <a:pt x="9136515" y="3648788"/>
                  </a:cubicBezTo>
                  <a:cubicBezTo>
                    <a:pt x="9136515" y="3563303"/>
                    <a:pt x="9135245" y="3474255"/>
                    <a:pt x="9133974" y="3388770"/>
                  </a:cubicBezTo>
                  <a:cubicBezTo>
                    <a:pt x="9128895" y="3256981"/>
                    <a:pt x="9117465" y="528576"/>
                    <a:pt x="9117465" y="396787"/>
                  </a:cubicBezTo>
                  <a:cubicBezTo>
                    <a:pt x="9114924" y="286368"/>
                    <a:pt x="9112385" y="172388"/>
                    <a:pt x="9109845" y="63500"/>
                  </a:cubicBezTo>
                  <a:cubicBezTo>
                    <a:pt x="9108574" y="44450"/>
                    <a:pt x="9107305" y="43180"/>
                    <a:pt x="9048935" y="41910"/>
                  </a:cubicBezTo>
                  <a:cubicBezTo>
                    <a:pt x="9027412" y="41910"/>
                    <a:pt x="9013063" y="41910"/>
                    <a:pt x="8991540" y="40640"/>
                  </a:cubicBezTo>
                  <a:cubicBezTo>
                    <a:pt x="8812185" y="36830"/>
                    <a:pt x="8625654" y="31750"/>
                    <a:pt x="8446299" y="30480"/>
                  </a:cubicBezTo>
                  <a:cubicBezTo>
                    <a:pt x="8008670" y="26670"/>
                    <a:pt x="7563868" y="25400"/>
                    <a:pt x="7126239" y="22860"/>
                  </a:cubicBezTo>
                  <a:cubicBezTo>
                    <a:pt x="7061671" y="22860"/>
                    <a:pt x="6989929" y="22860"/>
                    <a:pt x="6925360" y="22860"/>
                  </a:cubicBezTo>
                  <a:cubicBezTo>
                    <a:pt x="6817747" y="22860"/>
                    <a:pt x="6710133" y="22860"/>
                    <a:pt x="6609694" y="22860"/>
                  </a:cubicBezTo>
                  <a:cubicBezTo>
                    <a:pt x="6380118" y="22860"/>
                    <a:pt x="6150543" y="22860"/>
                    <a:pt x="5928141" y="24130"/>
                  </a:cubicBezTo>
                  <a:cubicBezTo>
                    <a:pt x="5734437" y="25400"/>
                    <a:pt x="2470158" y="29210"/>
                    <a:pt x="2276454" y="29210"/>
                  </a:cubicBezTo>
                  <a:cubicBezTo>
                    <a:pt x="1960788" y="29210"/>
                    <a:pt x="1645121" y="26670"/>
                    <a:pt x="1329455" y="33020"/>
                  </a:cubicBezTo>
                  <a:cubicBezTo>
                    <a:pt x="1164447" y="36830"/>
                    <a:pt x="1006614" y="36830"/>
                    <a:pt x="848781" y="38100"/>
                  </a:cubicBezTo>
                  <a:cubicBezTo>
                    <a:pt x="576160" y="41910"/>
                    <a:pt x="303539" y="45720"/>
                    <a:pt x="49530" y="50800"/>
                  </a:cubicBezTo>
                  <a:cubicBezTo>
                    <a:pt x="36830" y="50800"/>
                    <a:pt x="34290" y="53340"/>
                    <a:pt x="33020" y="76217"/>
                  </a:cubicBezTo>
                  <a:cubicBezTo>
                    <a:pt x="31750" y="140331"/>
                    <a:pt x="31750" y="204445"/>
                    <a:pt x="30480" y="268559"/>
                  </a:cubicBezTo>
                  <a:cubicBezTo>
                    <a:pt x="29210" y="375415"/>
                    <a:pt x="26670" y="478710"/>
                    <a:pt x="25400" y="585567"/>
                  </a:cubicBezTo>
                  <a:cubicBezTo>
                    <a:pt x="20320" y="699547"/>
                    <a:pt x="26670" y="3484941"/>
                    <a:pt x="29210" y="3598921"/>
                  </a:cubicBezTo>
                  <a:cubicBezTo>
                    <a:pt x="29210" y="3720026"/>
                    <a:pt x="29210" y="3844692"/>
                    <a:pt x="30480" y="3965796"/>
                  </a:cubicBezTo>
                  <a:cubicBezTo>
                    <a:pt x="30480" y="4054843"/>
                    <a:pt x="33020" y="4143890"/>
                    <a:pt x="33020" y="4232937"/>
                  </a:cubicBezTo>
                  <a:cubicBezTo>
                    <a:pt x="33020" y="4329108"/>
                    <a:pt x="33020" y="4425279"/>
                    <a:pt x="31750" y="4517072"/>
                  </a:cubicBezTo>
                  <a:cubicBezTo>
                    <a:pt x="31750" y="4520882"/>
                    <a:pt x="31750" y="4523422"/>
                    <a:pt x="31750" y="4527232"/>
                  </a:cubicBezTo>
                  <a:cubicBezTo>
                    <a:pt x="31750" y="4537392"/>
                    <a:pt x="35560" y="4541202"/>
                    <a:pt x="44450" y="4541202"/>
                  </a:cubicBezTo>
                  <a:cubicBezTo>
                    <a:pt x="95486" y="4541202"/>
                    <a:pt x="195925" y="4542472"/>
                    <a:pt x="289190" y="4542472"/>
                  </a:cubicBezTo>
                  <a:cubicBezTo>
                    <a:pt x="425501" y="4542472"/>
                    <a:pt x="568985" y="4539932"/>
                    <a:pt x="705296" y="4542472"/>
                  </a:cubicBezTo>
                  <a:cubicBezTo>
                    <a:pt x="927697" y="4546282"/>
                    <a:pt x="1150099" y="4548822"/>
                    <a:pt x="1372500" y="4547552"/>
                  </a:cubicBezTo>
                  <a:cubicBezTo>
                    <a:pt x="1515985" y="4546282"/>
                    <a:pt x="1652295" y="4548822"/>
                    <a:pt x="1795780" y="4548822"/>
                  </a:cubicBezTo>
                  <a:cubicBezTo>
                    <a:pt x="2003833" y="4548822"/>
                    <a:pt x="2211886" y="4547552"/>
                    <a:pt x="2419939" y="4548822"/>
                  </a:cubicBezTo>
                  <a:cubicBezTo>
                    <a:pt x="2728431" y="4550092"/>
                    <a:pt x="6114671" y="4539932"/>
                    <a:pt x="6430338" y="4542472"/>
                  </a:cubicBezTo>
                  <a:cubicBezTo>
                    <a:pt x="6566648" y="4543742"/>
                    <a:pt x="6702958" y="4545012"/>
                    <a:pt x="6832095" y="4545012"/>
                  </a:cubicBezTo>
                  <a:cubicBezTo>
                    <a:pt x="7068845" y="4547552"/>
                    <a:pt x="7298421" y="4543742"/>
                    <a:pt x="7535170" y="4547552"/>
                  </a:cubicBezTo>
                  <a:cubicBezTo>
                    <a:pt x="7728875" y="4550092"/>
                    <a:pt x="7922579" y="4550092"/>
                    <a:pt x="8116284" y="4552632"/>
                  </a:cubicBezTo>
                  <a:cubicBezTo>
                    <a:pt x="8403253" y="4556442"/>
                    <a:pt x="8690222" y="4558982"/>
                    <a:pt x="8977193" y="4560252"/>
                  </a:cubicBezTo>
                  <a:cubicBezTo>
                    <a:pt x="9084806" y="4560252"/>
                    <a:pt x="9114924" y="4558982"/>
                    <a:pt x="9135245" y="4558982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172165" y="1335634"/>
            <a:ext cx="11943670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88">
                <a:solidFill>
                  <a:srgbClr val="FFFFFF"/>
                </a:solidFill>
                <a:latin typeface="Gaegu Bold"/>
              </a:rPr>
              <a:t>Latihan Soal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77359" y="2955390"/>
            <a:ext cx="4846466" cy="4296312"/>
            <a:chOff x="0" y="0"/>
            <a:chExt cx="6461954" cy="572841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6461954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FBE675"/>
                  </a:solidFill>
                  <a:latin typeface="Gaegu Bold"/>
                </a:rPr>
                <a:t>SOAL 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25370"/>
              <a:ext cx="6461954" cy="49030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Gaegu Light"/>
                </a:rPr>
                <a:t>Bimo akan membuat sebuah kata sandi untuk laptopnya yang terdiri dari 5 karakter. Kata sandi yang akan dibuat menggunakan angka berbeda dari 0, 1, 2, 3, …, 9 secara acak, Banyaknya kata sandi yang mungkin adalah ….</a:t>
              </a:r>
            </a:p>
            <a:p>
              <a:pPr>
                <a:lnSpc>
                  <a:spcPts val="363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714390" y="2955390"/>
            <a:ext cx="4434671" cy="2924712"/>
            <a:chOff x="0" y="0"/>
            <a:chExt cx="5912895" cy="389961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5912895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FBE675"/>
                  </a:solidFill>
                  <a:latin typeface="Gaegu Bold"/>
                </a:rPr>
                <a:t>SOAL 2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825370"/>
              <a:ext cx="5912895" cy="3074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Gaegu Light"/>
                </a:rPr>
                <a:t>Berapa banyak susunan berbeda yang dapat dibentuk dari abjad-abjad pada kata  berikut:</a:t>
              </a:r>
            </a:p>
            <a:p>
              <a:pPr algn="just">
                <a:lnSpc>
                  <a:spcPts val="363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Gaegu Light"/>
                </a:rPr>
                <a:t>a) SMASHAFTA</a:t>
              </a:r>
            </a:p>
            <a:p>
              <a:pPr algn="just">
                <a:lnSpc>
                  <a:spcPts val="363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Gaegu Light"/>
                </a:rPr>
                <a:t>b) MATEMATIKA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309804" y="2955390"/>
            <a:ext cx="4434671" cy="3839112"/>
            <a:chOff x="0" y="0"/>
            <a:chExt cx="5912895" cy="511881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12895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FBE675"/>
                  </a:solidFill>
                  <a:latin typeface="Gaegu Bold"/>
                </a:rPr>
                <a:t>SOAL 3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25370"/>
              <a:ext cx="5912895" cy="4293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Gaegu Light"/>
                </a:rPr>
                <a:t>Dalam suatu ujian siswa harus mengerjakan 8 soal dari 10 soal yang tersedia dengan syarat nomor 1, 2, dan 3 wajib dikerjakan. Banyak cara siswa mengerjakan soal sisa adalah ….</a:t>
              </a:r>
            </a:p>
            <a:p>
              <a:pPr>
                <a:lnSpc>
                  <a:spcPts val="363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4605328" y="5884177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0197146" y="5884177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28700" y="829219"/>
            <a:ext cx="2495691" cy="544514"/>
          </a:xfrm>
          <a:custGeom>
            <a:avLst/>
            <a:gdLst/>
            <a:ahLst/>
            <a:cxnLst/>
            <a:rect r="r" b="b" t="t" l="l"/>
            <a:pathLst>
              <a:path h="544514" w="2495691">
                <a:moveTo>
                  <a:pt x="0" y="0"/>
                </a:moveTo>
                <a:lnTo>
                  <a:pt x="2495691" y="0"/>
                </a:lnTo>
                <a:lnTo>
                  <a:pt x="2495691" y="544515"/>
                </a:lnTo>
                <a:lnTo>
                  <a:pt x="0" y="544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552836" y="7760977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8" y="0"/>
                </a:lnTo>
                <a:lnTo>
                  <a:pt x="1412928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DAF6njLHMfI</dc:identifier>
  <dcterms:modified xsi:type="dcterms:W3CDTF">2011-08-01T06:04:30Z</dcterms:modified>
  <cp:revision>1</cp:revision>
  <dc:title>Permutasi &amp; Kombinasi</dc:title>
</cp:coreProperties>
</file>