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 id="257" r:id="rId25"/>
    <p:sldId id="258" r:id="rId26"/>
    <p:sldId id="259" r:id="rId27"/>
    <p:sldId id="260" r:id="rId28"/>
    <p:sldId id="261" r:id="rId29"/>
    <p:sldId id="262" r:id="rId30"/>
    <p:sldId id="263" r:id="rId31"/>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Balsamiq Sans" charset="1" panose="02000603000000000000"/>
      <p:regular r:id="rId10"/>
    </p:embeddedFont>
    <p:embeddedFont>
      <p:font typeface="Balsamiq Sans Bold" charset="1" panose="02000603000000000000"/>
      <p:regular r:id="rId11"/>
    </p:embeddedFont>
    <p:embeddedFont>
      <p:font typeface="Balsamiq Sans Italics" charset="1" panose="02000603000000000000"/>
      <p:regular r:id="rId12"/>
    </p:embeddedFont>
    <p:embeddedFont>
      <p:font typeface="Balsamiq Sans Bold Italics" charset="1" panose="02000603000000000000"/>
      <p:regular r:id="rId13"/>
    </p:embeddedFont>
    <p:embeddedFont>
      <p:font typeface="More Sugar" charset="1" panose="00000000000000000000"/>
      <p:regular r:id="rId14"/>
    </p:embeddedFont>
    <p:embeddedFont>
      <p:font typeface="More Sugar Thin" charset="1" panose="00000000000000000000"/>
      <p:regular r:id="rId15"/>
    </p:embeddedFont>
    <p:embeddedFont>
      <p:font typeface="Open Sans" charset="1" panose="020B0606030504020204"/>
      <p:regular r:id="rId16"/>
    </p:embeddedFont>
    <p:embeddedFont>
      <p:font typeface="Open Sans Bold" charset="1" panose="020B0806030504020204"/>
      <p:regular r:id="rId17"/>
    </p:embeddedFont>
    <p:embeddedFont>
      <p:font typeface="Open Sans Italics" charset="1" panose="020B0606030504020204"/>
      <p:regular r:id="rId18"/>
    </p:embeddedFont>
    <p:embeddedFont>
      <p:font typeface="Open Sans Bold Italics" charset="1" panose="020B0806030504020204"/>
      <p:regular r:id="rId19"/>
    </p:embeddedFont>
    <p:embeddedFont>
      <p:font typeface="Open Sans Light" charset="1" panose="020B0306030504020204"/>
      <p:regular r:id="rId20"/>
    </p:embeddedFont>
    <p:embeddedFont>
      <p:font typeface="Open Sans Light Italics" charset="1" panose="020B0306030504020204"/>
      <p:regular r:id="rId21"/>
    </p:embeddedFont>
    <p:embeddedFont>
      <p:font typeface="Open Sans Ultra-Bold" charset="1" panose="00000000000000000000"/>
      <p:regular r:id="rId22"/>
    </p:embeddedFont>
    <p:embeddedFont>
      <p:font typeface="Open Sans Ultra-Bold Italics"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25" Target="slides/slide2.xml" Type="http://schemas.openxmlformats.org/officeDocument/2006/relationships/slide"/><Relationship Id="rId26" Target="slides/slide3.xml" Type="http://schemas.openxmlformats.org/officeDocument/2006/relationships/slide"/><Relationship Id="rId27" Target="slides/slide4.xml" Type="http://schemas.openxmlformats.org/officeDocument/2006/relationships/slide"/><Relationship Id="rId28" Target="slides/slide5.xml" Type="http://schemas.openxmlformats.org/officeDocument/2006/relationships/slide"/><Relationship Id="rId29" Target="slides/slide6.xml" Type="http://schemas.openxmlformats.org/officeDocument/2006/relationships/slide"/><Relationship Id="rId3" Target="viewProps.xml" Type="http://schemas.openxmlformats.org/officeDocument/2006/relationships/viewProps"/><Relationship Id="rId30" Target="slides/slide7.xml" Type="http://schemas.openxmlformats.org/officeDocument/2006/relationships/slide"/><Relationship Id="rId31" Target="slides/slide8.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1.png" Type="http://schemas.openxmlformats.org/officeDocument/2006/relationships/image"/><Relationship Id="rId15" Target="../media/image12.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9.png" Type="http://schemas.openxmlformats.org/officeDocument/2006/relationships/image"/><Relationship Id="rId17" Target="../media/image10.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9.png" Type="http://schemas.openxmlformats.org/officeDocument/2006/relationships/image"/><Relationship Id="rId17" Target="../media/image10.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1.png" Type="http://schemas.openxmlformats.org/officeDocument/2006/relationships/image"/><Relationship Id="rId15" Target="../media/image12.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9.png" Type="http://schemas.openxmlformats.org/officeDocument/2006/relationships/image"/><Relationship Id="rId17" Target="../media/image10.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1.png" Type="http://schemas.openxmlformats.org/officeDocument/2006/relationships/image"/><Relationship Id="rId15" Target="../media/image12.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1.png" Type="http://schemas.openxmlformats.org/officeDocument/2006/relationships/image"/><Relationship Id="rId15" Target="../media/image12.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3E1"/>
        </a:solidFill>
      </p:bgPr>
    </p:bg>
    <p:spTree>
      <p:nvGrpSpPr>
        <p:cNvPr id="1" name=""/>
        <p:cNvGrpSpPr/>
        <p:nvPr/>
      </p:nvGrpSpPr>
      <p:grpSpPr>
        <a:xfrm>
          <a:off x="0" y="0"/>
          <a:ext cx="0" cy="0"/>
          <a:chOff x="0" y="0"/>
          <a:chExt cx="0" cy="0"/>
        </a:xfrm>
      </p:grpSpPr>
      <p:grpSp>
        <p:nvGrpSpPr>
          <p:cNvPr name="Group 2" id="2"/>
          <p:cNvGrpSpPr/>
          <p:nvPr/>
        </p:nvGrpSpPr>
        <p:grpSpPr>
          <a:xfrm rot="0">
            <a:off x="-1099223" y="0"/>
            <a:ext cx="20486447" cy="10243223"/>
            <a:chOff x="0" y="0"/>
            <a:chExt cx="27315262" cy="13657631"/>
          </a:xfrm>
        </p:grpSpPr>
        <p:sp>
          <p:nvSpPr>
            <p:cNvPr name="Freeform 3" id="3"/>
            <p:cNvSpPr/>
            <p:nvPr/>
          </p:nvSpPr>
          <p:spPr>
            <a:xfrm flipH="false" flipV="false" rot="0">
              <a:off x="0"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57631"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6176500" y="8711385"/>
            <a:ext cx="1093830" cy="1093830"/>
          </a:xfrm>
          <a:custGeom>
            <a:avLst/>
            <a:gdLst/>
            <a:ahLst/>
            <a:cxnLst/>
            <a:rect r="r" b="b" t="t" l="l"/>
            <a:pathLst>
              <a:path h="1093830" w="1093830">
                <a:moveTo>
                  <a:pt x="0" y="0"/>
                </a:moveTo>
                <a:lnTo>
                  <a:pt x="1093831" y="0"/>
                </a:lnTo>
                <a:lnTo>
                  <a:pt x="1093831" y="1093830"/>
                </a:lnTo>
                <a:lnTo>
                  <a:pt x="0" y="109383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291918" y="3940637"/>
            <a:ext cx="1761165" cy="774912"/>
          </a:xfrm>
          <a:custGeom>
            <a:avLst/>
            <a:gdLst/>
            <a:ahLst/>
            <a:cxnLst/>
            <a:rect r="r" b="b" t="t" l="l"/>
            <a:pathLst>
              <a:path h="774912" w="1761165">
                <a:moveTo>
                  <a:pt x="0" y="0"/>
                </a:moveTo>
                <a:lnTo>
                  <a:pt x="1761165" y="0"/>
                </a:lnTo>
                <a:lnTo>
                  <a:pt x="1761165" y="774913"/>
                </a:lnTo>
                <a:lnTo>
                  <a:pt x="0" y="7749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3894516" y="3185181"/>
            <a:ext cx="10498968" cy="4082412"/>
          </a:xfrm>
          <a:prstGeom prst="rect">
            <a:avLst/>
          </a:prstGeom>
        </p:spPr>
        <p:txBody>
          <a:bodyPr anchor="t" rtlCol="false" tIns="0" lIns="0" bIns="0" rIns="0">
            <a:spAutoFit/>
          </a:bodyPr>
          <a:lstStyle/>
          <a:p>
            <a:pPr algn="ctr">
              <a:lnSpc>
                <a:spcPts val="7904"/>
              </a:lnSpc>
            </a:pPr>
            <a:r>
              <a:rPr lang="en-US" sz="8499">
                <a:solidFill>
                  <a:srgbClr val="DF653E"/>
                </a:solidFill>
                <a:latin typeface="More Sugar"/>
              </a:rPr>
              <a:t>PERKEMBANGAN EKONOMI MASA DEMOKRASI TERPIMPIN</a:t>
            </a:r>
          </a:p>
        </p:txBody>
      </p:sp>
      <p:sp>
        <p:nvSpPr>
          <p:cNvPr name="Freeform 8" id="8"/>
          <p:cNvSpPr/>
          <p:nvPr/>
        </p:nvSpPr>
        <p:spPr>
          <a:xfrm flipH="false" flipV="false" rot="0">
            <a:off x="8634790" y="505043"/>
            <a:ext cx="1018420" cy="1018420"/>
          </a:xfrm>
          <a:custGeom>
            <a:avLst/>
            <a:gdLst/>
            <a:ahLst/>
            <a:cxnLst/>
            <a:rect r="r" b="b" t="t" l="l"/>
            <a:pathLst>
              <a:path h="1018420" w="1018420">
                <a:moveTo>
                  <a:pt x="0" y="0"/>
                </a:moveTo>
                <a:lnTo>
                  <a:pt x="1018420" y="0"/>
                </a:lnTo>
                <a:lnTo>
                  <a:pt x="1018420" y="1018420"/>
                </a:lnTo>
                <a:lnTo>
                  <a:pt x="0" y="101842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5900281" y="5427155"/>
            <a:ext cx="1003398" cy="930424"/>
          </a:xfrm>
          <a:custGeom>
            <a:avLst/>
            <a:gdLst/>
            <a:ahLst/>
            <a:cxnLst/>
            <a:rect r="r" b="b" t="t" l="l"/>
            <a:pathLst>
              <a:path h="930424" w="1003398">
                <a:moveTo>
                  <a:pt x="0" y="0"/>
                </a:moveTo>
                <a:lnTo>
                  <a:pt x="1003398" y="0"/>
                </a:lnTo>
                <a:lnTo>
                  <a:pt x="1003398" y="930424"/>
                </a:lnTo>
                <a:lnTo>
                  <a:pt x="0" y="9304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3053083" y="1028700"/>
            <a:ext cx="1015372" cy="989526"/>
          </a:xfrm>
          <a:custGeom>
            <a:avLst/>
            <a:gdLst/>
            <a:ahLst/>
            <a:cxnLst/>
            <a:rect r="r" b="b" t="t" l="l"/>
            <a:pathLst>
              <a:path h="989526" w="1015372">
                <a:moveTo>
                  <a:pt x="0" y="0"/>
                </a:moveTo>
                <a:lnTo>
                  <a:pt x="1015371" y="0"/>
                </a:lnTo>
                <a:lnTo>
                  <a:pt x="1015371" y="989526"/>
                </a:lnTo>
                <a:lnTo>
                  <a:pt x="0" y="98952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true" flipV="false" rot="0">
            <a:off x="14581367" y="8443926"/>
            <a:ext cx="1122401" cy="1093830"/>
          </a:xfrm>
          <a:custGeom>
            <a:avLst/>
            <a:gdLst/>
            <a:ahLst/>
            <a:cxnLst/>
            <a:rect r="r" b="b" t="t" l="l"/>
            <a:pathLst>
              <a:path h="1093830" w="1122401">
                <a:moveTo>
                  <a:pt x="1122400" y="0"/>
                </a:moveTo>
                <a:lnTo>
                  <a:pt x="0" y="0"/>
                </a:lnTo>
                <a:lnTo>
                  <a:pt x="0" y="1093830"/>
                </a:lnTo>
                <a:lnTo>
                  <a:pt x="1122400" y="1093830"/>
                </a:lnTo>
                <a:lnTo>
                  <a:pt x="112240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5400000">
            <a:off x="-1242024" y="6440144"/>
            <a:ext cx="5610039" cy="5324437"/>
          </a:xfrm>
          <a:custGeom>
            <a:avLst/>
            <a:gdLst/>
            <a:ahLst/>
            <a:cxnLst/>
            <a:rect r="r" b="b" t="t" l="l"/>
            <a:pathLst>
              <a:path h="5324437" w="5610039">
                <a:moveTo>
                  <a:pt x="0" y="0"/>
                </a:moveTo>
                <a:lnTo>
                  <a:pt x="5610039" y="0"/>
                </a:lnTo>
                <a:lnTo>
                  <a:pt x="5610039" y="5324437"/>
                </a:lnTo>
                <a:lnTo>
                  <a:pt x="0" y="532443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3" id="13"/>
          <p:cNvSpPr/>
          <p:nvPr/>
        </p:nvSpPr>
        <p:spPr>
          <a:xfrm flipH="false" flipV="false" rot="-3583459">
            <a:off x="13717700" y="-2447822"/>
            <a:ext cx="6252956" cy="5934624"/>
          </a:xfrm>
          <a:custGeom>
            <a:avLst/>
            <a:gdLst/>
            <a:ahLst/>
            <a:cxnLst/>
            <a:rect r="r" b="b" t="t" l="l"/>
            <a:pathLst>
              <a:path h="5934624" w="6252956">
                <a:moveTo>
                  <a:pt x="0" y="0"/>
                </a:moveTo>
                <a:lnTo>
                  <a:pt x="6252956" y="0"/>
                </a:lnTo>
                <a:lnTo>
                  <a:pt x="6252956" y="5934624"/>
                </a:lnTo>
                <a:lnTo>
                  <a:pt x="0" y="593462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nvGrpSpPr>
          <p:cNvPr name="Group 14" id="14"/>
          <p:cNvGrpSpPr/>
          <p:nvPr/>
        </p:nvGrpSpPr>
        <p:grpSpPr>
          <a:xfrm rot="0">
            <a:off x="11237424" y="9102363"/>
            <a:ext cx="537624" cy="537624"/>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9540"/>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4016729" y="7815813"/>
            <a:ext cx="10254543" cy="628113"/>
          </a:xfrm>
          <a:prstGeom prst="rect">
            <a:avLst/>
          </a:prstGeom>
        </p:spPr>
        <p:txBody>
          <a:bodyPr anchor="t" rtlCol="false" tIns="0" lIns="0" bIns="0" rIns="0">
            <a:spAutoFit/>
          </a:bodyPr>
          <a:lstStyle/>
          <a:p>
            <a:pPr algn="ctr">
              <a:lnSpc>
                <a:spcPts val="4761"/>
              </a:lnSpc>
            </a:pPr>
            <a:r>
              <a:rPr lang="en-US" sz="4714">
                <a:solidFill>
                  <a:srgbClr val="FFA213"/>
                </a:solidFill>
                <a:latin typeface="Balsamiq Sans Bold"/>
              </a:rPr>
              <a:t>Sejarah Indonesia Kelas XII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3E1"/>
        </a:solidFill>
      </p:bgPr>
    </p:bg>
    <p:spTree>
      <p:nvGrpSpPr>
        <p:cNvPr id="1" name=""/>
        <p:cNvGrpSpPr/>
        <p:nvPr/>
      </p:nvGrpSpPr>
      <p:grpSpPr>
        <a:xfrm>
          <a:off x="0" y="0"/>
          <a:ext cx="0" cy="0"/>
          <a:chOff x="0" y="0"/>
          <a:chExt cx="0" cy="0"/>
        </a:xfrm>
      </p:grpSpPr>
      <p:grpSp>
        <p:nvGrpSpPr>
          <p:cNvPr name="Group 2" id="2"/>
          <p:cNvGrpSpPr/>
          <p:nvPr/>
        </p:nvGrpSpPr>
        <p:grpSpPr>
          <a:xfrm rot="0">
            <a:off x="-1099223" y="0"/>
            <a:ext cx="20486447" cy="10243223"/>
            <a:chOff x="0" y="0"/>
            <a:chExt cx="27315262" cy="13657631"/>
          </a:xfrm>
        </p:grpSpPr>
        <p:sp>
          <p:nvSpPr>
            <p:cNvPr name="Freeform 3" id="3"/>
            <p:cNvSpPr/>
            <p:nvPr/>
          </p:nvSpPr>
          <p:spPr>
            <a:xfrm flipH="false" flipV="false" rot="0">
              <a:off x="0"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57631"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4384421" y="9639987"/>
            <a:ext cx="1193929" cy="1193929"/>
          </a:xfrm>
          <a:custGeom>
            <a:avLst/>
            <a:gdLst/>
            <a:ahLst/>
            <a:cxnLst/>
            <a:rect r="r" b="b" t="t" l="l"/>
            <a:pathLst>
              <a:path h="1193929" w="1193929">
                <a:moveTo>
                  <a:pt x="0" y="0"/>
                </a:moveTo>
                <a:lnTo>
                  <a:pt x="1193929" y="0"/>
                </a:lnTo>
                <a:lnTo>
                  <a:pt x="1193929" y="1193928"/>
                </a:lnTo>
                <a:lnTo>
                  <a:pt x="0" y="119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546275" y="6223592"/>
            <a:ext cx="1761165" cy="774912"/>
          </a:xfrm>
          <a:custGeom>
            <a:avLst/>
            <a:gdLst/>
            <a:ahLst/>
            <a:cxnLst/>
            <a:rect r="r" b="b" t="t" l="l"/>
            <a:pathLst>
              <a:path h="774912" w="1761165">
                <a:moveTo>
                  <a:pt x="0" y="0"/>
                </a:moveTo>
                <a:lnTo>
                  <a:pt x="1761165" y="0"/>
                </a:lnTo>
                <a:lnTo>
                  <a:pt x="1761165" y="774912"/>
                </a:lnTo>
                <a:lnTo>
                  <a:pt x="0" y="7749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2182339" y="-598424"/>
            <a:ext cx="1196849" cy="1196849"/>
          </a:xfrm>
          <a:custGeom>
            <a:avLst/>
            <a:gdLst/>
            <a:ahLst/>
            <a:cxnLst/>
            <a:rect r="r" b="b" t="t" l="l"/>
            <a:pathLst>
              <a:path h="1196849" w="1196849">
                <a:moveTo>
                  <a:pt x="0" y="0"/>
                </a:moveTo>
                <a:lnTo>
                  <a:pt x="1196848" y="0"/>
                </a:lnTo>
                <a:lnTo>
                  <a:pt x="1196848" y="1196848"/>
                </a:lnTo>
                <a:lnTo>
                  <a:pt x="0" y="11968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1705145">
            <a:off x="16771285" y="514438"/>
            <a:ext cx="1109192" cy="1028524"/>
          </a:xfrm>
          <a:custGeom>
            <a:avLst/>
            <a:gdLst/>
            <a:ahLst/>
            <a:cxnLst/>
            <a:rect r="r" b="b" t="t" l="l"/>
            <a:pathLst>
              <a:path h="1028524" w="1109192">
                <a:moveTo>
                  <a:pt x="0" y="0"/>
                </a:moveTo>
                <a:lnTo>
                  <a:pt x="1109192" y="0"/>
                </a:lnTo>
                <a:lnTo>
                  <a:pt x="1109192" y="1028524"/>
                </a:lnTo>
                <a:lnTo>
                  <a:pt x="0" y="10285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true" flipV="false" rot="-5400000">
            <a:off x="-2309251" y="-2443088"/>
            <a:ext cx="5610039" cy="5324437"/>
          </a:xfrm>
          <a:custGeom>
            <a:avLst/>
            <a:gdLst/>
            <a:ahLst/>
            <a:cxnLst/>
            <a:rect r="r" b="b" t="t" l="l"/>
            <a:pathLst>
              <a:path h="5324437" w="5610039">
                <a:moveTo>
                  <a:pt x="5610039" y="0"/>
                </a:moveTo>
                <a:lnTo>
                  <a:pt x="0" y="0"/>
                </a:lnTo>
                <a:lnTo>
                  <a:pt x="0" y="5324438"/>
                </a:lnTo>
                <a:lnTo>
                  <a:pt x="5610039" y="5324438"/>
                </a:lnTo>
                <a:lnTo>
                  <a:pt x="5610039"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true" flipV="true" rot="-1654011">
            <a:off x="5005209" y="-396596"/>
            <a:ext cx="1146281" cy="1117103"/>
          </a:xfrm>
          <a:custGeom>
            <a:avLst/>
            <a:gdLst/>
            <a:ahLst/>
            <a:cxnLst/>
            <a:rect r="r" b="b" t="t" l="l"/>
            <a:pathLst>
              <a:path h="1117103" w="1146281">
                <a:moveTo>
                  <a:pt x="1146281" y="1117103"/>
                </a:moveTo>
                <a:lnTo>
                  <a:pt x="0" y="1117103"/>
                </a:lnTo>
                <a:lnTo>
                  <a:pt x="0" y="0"/>
                </a:lnTo>
                <a:lnTo>
                  <a:pt x="1146281" y="0"/>
                </a:lnTo>
                <a:lnTo>
                  <a:pt x="1146281" y="1117103"/>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true" rot="0">
            <a:off x="17726800" y="4049670"/>
            <a:ext cx="1122401" cy="1093830"/>
          </a:xfrm>
          <a:custGeom>
            <a:avLst/>
            <a:gdLst/>
            <a:ahLst/>
            <a:cxnLst/>
            <a:rect r="r" b="b" t="t" l="l"/>
            <a:pathLst>
              <a:path h="1093830" w="1122401">
                <a:moveTo>
                  <a:pt x="0" y="1093830"/>
                </a:moveTo>
                <a:lnTo>
                  <a:pt x="1122400" y="1093830"/>
                </a:lnTo>
                <a:lnTo>
                  <a:pt x="1122400" y="0"/>
                </a:lnTo>
                <a:lnTo>
                  <a:pt x="0" y="0"/>
                </a:lnTo>
                <a:lnTo>
                  <a:pt x="0" y="109383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2" id="12"/>
          <p:cNvSpPr/>
          <p:nvPr/>
        </p:nvSpPr>
        <p:spPr>
          <a:xfrm flipH="false" flipV="false" rot="2139679">
            <a:off x="15613834" y="7748973"/>
            <a:ext cx="5348332" cy="5076053"/>
          </a:xfrm>
          <a:custGeom>
            <a:avLst/>
            <a:gdLst/>
            <a:ahLst/>
            <a:cxnLst/>
            <a:rect r="r" b="b" t="t" l="l"/>
            <a:pathLst>
              <a:path h="5076053" w="5348332">
                <a:moveTo>
                  <a:pt x="0" y="0"/>
                </a:moveTo>
                <a:lnTo>
                  <a:pt x="5348332" y="0"/>
                </a:lnTo>
                <a:lnTo>
                  <a:pt x="5348332" y="5076054"/>
                </a:lnTo>
                <a:lnTo>
                  <a:pt x="0" y="507605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nvGrpSpPr>
          <p:cNvPr name="Group 13" id="13"/>
          <p:cNvGrpSpPr/>
          <p:nvPr/>
        </p:nvGrpSpPr>
        <p:grpSpPr>
          <a:xfrm rot="0">
            <a:off x="11353793" y="9787767"/>
            <a:ext cx="828546" cy="82854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9540"/>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6369526" y="3762346"/>
            <a:ext cx="6562627" cy="907390"/>
            <a:chOff x="0" y="0"/>
            <a:chExt cx="2939255" cy="406400"/>
          </a:xfrm>
        </p:grpSpPr>
        <p:sp>
          <p:nvSpPr>
            <p:cNvPr name="Freeform 17" id="17"/>
            <p:cNvSpPr/>
            <p:nvPr/>
          </p:nvSpPr>
          <p:spPr>
            <a:xfrm flipH="false" flipV="false" rot="0">
              <a:off x="0" y="0"/>
              <a:ext cx="2939255" cy="406400"/>
            </a:xfrm>
            <a:custGeom>
              <a:avLst/>
              <a:gdLst/>
              <a:ahLst/>
              <a:cxnLst/>
              <a:rect r="r" b="b" t="t" l="l"/>
              <a:pathLst>
                <a:path h="406400" w="2939255">
                  <a:moveTo>
                    <a:pt x="2736055" y="0"/>
                  </a:moveTo>
                  <a:cubicBezTo>
                    <a:pt x="2848280" y="0"/>
                    <a:pt x="2939255" y="90976"/>
                    <a:pt x="2939255" y="203200"/>
                  </a:cubicBezTo>
                  <a:cubicBezTo>
                    <a:pt x="2939255" y="315424"/>
                    <a:pt x="2848280" y="406400"/>
                    <a:pt x="2736055" y="406400"/>
                  </a:cubicBezTo>
                  <a:lnTo>
                    <a:pt x="203200" y="406400"/>
                  </a:lnTo>
                  <a:cubicBezTo>
                    <a:pt x="90976" y="406400"/>
                    <a:pt x="0" y="315424"/>
                    <a:pt x="0" y="203200"/>
                  </a:cubicBezTo>
                  <a:cubicBezTo>
                    <a:pt x="0" y="90976"/>
                    <a:pt x="90976" y="0"/>
                    <a:pt x="203200" y="0"/>
                  </a:cubicBezTo>
                  <a:close/>
                </a:path>
              </a:pathLst>
            </a:custGeom>
            <a:solidFill>
              <a:srgbClr val="DF653E"/>
            </a:solidFill>
          </p:spPr>
        </p:sp>
        <p:sp>
          <p:nvSpPr>
            <p:cNvPr name="TextBox 18" id="18"/>
            <p:cNvSpPr txBox="true"/>
            <p:nvPr/>
          </p:nvSpPr>
          <p:spPr>
            <a:xfrm>
              <a:off x="0" y="-38100"/>
              <a:ext cx="2939255" cy="444500"/>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5204496" y="3762346"/>
            <a:ext cx="907390" cy="907390"/>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213"/>
            </a:solidFill>
          </p:spPr>
        </p:sp>
        <p:sp>
          <p:nvSpPr>
            <p:cNvPr name="TextBox 21" id="2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6851750" y="3809971"/>
            <a:ext cx="7783899" cy="1868043"/>
          </a:xfrm>
          <a:prstGeom prst="rect">
            <a:avLst/>
          </a:prstGeom>
        </p:spPr>
        <p:txBody>
          <a:bodyPr anchor="t" rtlCol="false" tIns="0" lIns="0" bIns="0" rIns="0">
            <a:spAutoFit/>
          </a:bodyPr>
          <a:lstStyle/>
          <a:p>
            <a:pPr>
              <a:lnSpc>
                <a:spcPts val="3232"/>
              </a:lnSpc>
            </a:pPr>
            <a:r>
              <a:rPr lang="en-US" sz="3200">
                <a:solidFill>
                  <a:srgbClr val="FFF3E1"/>
                </a:solidFill>
                <a:latin typeface="Balsamiq Sans Bold"/>
              </a:rPr>
              <a:t>Pembentukan Dewan Perancang Nasional (Depernas)</a:t>
            </a:r>
          </a:p>
          <a:p>
            <a:pPr>
              <a:lnSpc>
                <a:spcPts val="4040"/>
              </a:lnSpc>
            </a:pPr>
          </a:p>
          <a:p>
            <a:pPr>
              <a:lnSpc>
                <a:spcPts val="4040"/>
              </a:lnSpc>
            </a:pPr>
            <a:r>
              <a:rPr lang="en-US" sz="4000">
                <a:solidFill>
                  <a:srgbClr val="FFF3E1"/>
                </a:solidFill>
                <a:latin typeface="Balsamiq Sans Bold"/>
              </a:rPr>
              <a:t>A</a:t>
            </a:r>
          </a:p>
        </p:txBody>
      </p:sp>
      <p:sp>
        <p:nvSpPr>
          <p:cNvPr name="TextBox 23" id="23"/>
          <p:cNvSpPr txBox="true"/>
          <p:nvPr/>
        </p:nvSpPr>
        <p:spPr>
          <a:xfrm rot="0">
            <a:off x="5222294" y="3972519"/>
            <a:ext cx="871794" cy="544195"/>
          </a:xfrm>
          <a:prstGeom prst="rect">
            <a:avLst/>
          </a:prstGeom>
        </p:spPr>
        <p:txBody>
          <a:bodyPr anchor="t" rtlCol="false" tIns="0" lIns="0" bIns="0" rIns="0">
            <a:spAutoFit/>
          </a:bodyPr>
          <a:lstStyle/>
          <a:p>
            <a:pPr algn="ctr">
              <a:lnSpc>
                <a:spcPts val="4040"/>
              </a:lnSpc>
            </a:pPr>
            <a:r>
              <a:rPr lang="en-US" sz="4000">
                <a:solidFill>
                  <a:srgbClr val="FFF3E1"/>
                </a:solidFill>
                <a:latin typeface="Balsamiq Sans Bold"/>
              </a:rPr>
              <a:t>A</a:t>
            </a:r>
          </a:p>
        </p:txBody>
      </p:sp>
      <p:grpSp>
        <p:nvGrpSpPr>
          <p:cNvPr name="Group 24" id="24"/>
          <p:cNvGrpSpPr/>
          <p:nvPr/>
        </p:nvGrpSpPr>
        <p:grpSpPr>
          <a:xfrm rot="0">
            <a:off x="6369526" y="5012636"/>
            <a:ext cx="6562627" cy="907390"/>
            <a:chOff x="0" y="0"/>
            <a:chExt cx="2939255" cy="406400"/>
          </a:xfrm>
        </p:grpSpPr>
        <p:sp>
          <p:nvSpPr>
            <p:cNvPr name="Freeform 25" id="25"/>
            <p:cNvSpPr/>
            <p:nvPr/>
          </p:nvSpPr>
          <p:spPr>
            <a:xfrm flipH="false" flipV="false" rot="0">
              <a:off x="0" y="0"/>
              <a:ext cx="2939255" cy="406400"/>
            </a:xfrm>
            <a:custGeom>
              <a:avLst/>
              <a:gdLst/>
              <a:ahLst/>
              <a:cxnLst/>
              <a:rect r="r" b="b" t="t" l="l"/>
              <a:pathLst>
                <a:path h="406400" w="2939255">
                  <a:moveTo>
                    <a:pt x="2736055" y="0"/>
                  </a:moveTo>
                  <a:cubicBezTo>
                    <a:pt x="2848280" y="0"/>
                    <a:pt x="2939255" y="90976"/>
                    <a:pt x="2939255" y="203200"/>
                  </a:cubicBezTo>
                  <a:cubicBezTo>
                    <a:pt x="2939255" y="315424"/>
                    <a:pt x="2848280" y="406400"/>
                    <a:pt x="2736055" y="406400"/>
                  </a:cubicBezTo>
                  <a:lnTo>
                    <a:pt x="203200" y="406400"/>
                  </a:lnTo>
                  <a:cubicBezTo>
                    <a:pt x="90976" y="406400"/>
                    <a:pt x="0" y="315424"/>
                    <a:pt x="0" y="203200"/>
                  </a:cubicBezTo>
                  <a:cubicBezTo>
                    <a:pt x="0" y="90976"/>
                    <a:pt x="90976" y="0"/>
                    <a:pt x="203200" y="0"/>
                  </a:cubicBezTo>
                  <a:close/>
                </a:path>
              </a:pathLst>
            </a:custGeom>
            <a:solidFill>
              <a:srgbClr val="DF653E"/>
            </a:solidFill>
          </p:spPr>
        </p:sp>
        <p:sp>
          <p:nvSpPr>
            <p:cNvPr name="TextBox 26" id="26"/>
            <p:cNvSpPr txBox="true"/>
            <p:nvPr/>
          </p:nvSpPr>
          <p:spPr>
            <a:xfrm>
              <a:off x="0" y="-38100"/>
              <a:ext cx="2939255" cy="44450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5204496" y="5012636"/>
            <a:ext cx="907390" cy="907390"/>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213"/>
            </a:solidFill>
          </p:spPr>
        </p:sp>
        <p:sp>
          <p:nvSpPr>
            <p:cNvPr name="TextBox 29" id="2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30" id="30"/>
          <p:cNvSpPr txBox="true"/>
          <p:nvPr/>
        </p:nvSpPr>
        <p:spPr>
          <a:xfrm rot="0">
            <a:off x="6851750" y="5222809"/>
            <a:ext cx="6282924" cy="474980"/>
          </a:xfrm>
          <a:prstGeom prst="rect">
            <a:avLst/>
          </a:prstGeom>
        </p:spPr>
        <p:txBody>
          <a:bodyPr anchor="t" rtlCol="false" tIns="0" lIns="0" bIns="0" rIns="0">
            <a:spAutoFit/>
          </a:bodyPr>
          <a:lstStyle/>
          <a:p>
            <a:pPr>
              <a:lnSpc>
                <a:spcPts val="3535"/>
              </a:lnSpc>
            </a:pPr>
            <a:r>
              <a:rPr lang="en-US" sz="3500">
                <a:solidFill>
                  <a:srgbClr val="FFF3E1"/>
                </a:solidFill>
                <a:latin typeface="Balsamiq Sans"/>
              </a:rPr>
              <a:t>Devaluasi Mata Uang Rupiah </a:t>
            </a:r>
          </a:p>
        </p:txBody>
      </p:sp>
      <p:sp>
        <p:nvSpPr>
          <p:cNvPr name="TextBox 31" id="31"/>
          <p:cNvSpPr txBox="true"/>
          <p:nvPr/>
        </p:nvSpPr>
        <p:spPr>
          <a:xfrm rot="0">
            <a:off x="5222294" y="5222809"/>
            <a:ext cx="871794" cy="544195"/>
          </a:xfrm>
          <a:prstGeom prst="rect">
            <a:avLst/>
          </a:prstGeom>
        </p:spPr>
        <p:txBody>
          <a:bodyPr anchor="t" rtlCol="false" tIns="0" lIns="0" bIns="0" rIns="0">
            <a:spAutoFit/>
          </a:bodyPr>
          <a:lstStyle/>
          <a:p>
            <a:pPr algn="ctr">
              <a:lnSpc>
                <a:spcPts val="4040"/>
              </a:lnSpc>
            </a:pPr>
            <a:r>
              <a:rPr lang="en-US" sz="4000">
                <a:solidFill>
                  <a:srgbClr val="FFF3E1"/>
                </a:solidFill>
                <a:latin typeface="Balsamiq Sans Bold"/>
              </a:rPr>
              <a:t>B</a:t>
            </a:r>
          </a:p>
        </p:txBody>
      </p:sp>
      <p:grpSp>
        <p:nvGrpSpPr>
          <p:cNvPr name="Group 32" id="32"/>
          <p:cNvGrpSpPr/>
          <p:nvPr/>
        </p:nvGrpSpPr>
        <p:grpSpPr>
          <a:xfrm rot="0">
            <a:off x="6369526" y="6262926"/>
            <a:ext cx="6562627" cy="907390"/>
            <a:chOff x="0" y="0"/>
            <a:chExt cx="2939255" cy="406400"/>
          </a:xfrm>
        </p:grpSpPr>
        <p:sp>
          <p:nvSpPr>
            <p:cNvPr name="Freeform 33" id="33"/>
            <p:cNvSpPr/>
            <p:nvPr/>
          </p:nvSpPr>
          <p:spPr>
            <a:xfrm flipH="false" flipV="false" rot="0">
              <a:off x="0" y="0"/>
              <a:ext cx="2939255" cy="406400"/>
            </a:xfrm>
            <a:custGeom>
              <a:avLst/>
              <a:gdLst/>
              <a:ahLst/>
              <a:cxnLst/>
              <a:rect r="r" b="b" t="t" l="l"/>
              <a:pathLst>
                <a:path h="406400" w="2939255">
                  <a:moveTo>
                    <a:pt x="2736055" y="0"/>
                  </a:moveTo>
                  <a:cubicBezTo>
                    <a:pt x="2848280" y="0"/>
                    <a:pt x="2939255" y="90976"/>
                    <a:pt x="2939255" y="203200"/>
                  </a:cubicBezTo>
                  <a:cubicBezTo>
                    <a:pt x="2939255" y="315424"/>
                    <a:pt x="2848280" y="406400"/>
                    <a:pt x="2736055" y="406400"/>
                  </a:cubicBezTo>
                  <a:lnTo>
                    <a:pt x="203200" y="406400"/>
                  </a:lnTo>
                  <a:cubicBezTo>
                    <a:pt x="90976" y="406400"/>
                    <a:pt x="0" y="315424"/>
                    <a:pt x="0" y="203200"/>
                  </a:cubicBezTo>
                  <a:cubicBezTo>
                    <a:pt x="0" y="90976"/>
                    <a:pt x="90976" y="0"/>
                    <a:pt x="203200" y="0"/>
                  </a:cubicBezTo>
                  <a:close/>
                </a:path>
              </a:pathLst>
            </a:custGeom>
            <a:solidFill>
              <a:srgbClr val="DF653E"/>
            </a:solidFill>
          </p:spPr>
        </p:sp>
        <p:sp>
          <p:nvSpPr>
            <p:cNvPr name="TextBox 34" id="34"/>
            <p:cNvSpPr txBox="true"/>
            <p:nvPr/>
          </p:nvSpPr>
          <p:spPr>
            <a:xfrm>
              <a:off x="0" y="-38100"/>
              <a:ext cx="2939255" cy="444500"/>
            </a:xfrm>
            <a:prstGeom prst="rect">
              <a:avLst/>
            </a:prstGeom>
          </p:spPr>
          <p:txBody>
            <a:bodyPr anchor="ctr" rtlCol="false" tIns="50800" lIns="50800" bIns="50800" rIns="50800"/>
            <a:lstStyle/>
            <a:p>
              <a:pPr algn="ctr">
                <a:lnSpc>
                  <a:spcPts val="2659"/>
                </a:lnSpc>
              </a:pPr>
            </a:p>
          </p:txBody>
        </p:sp>
      </p:grpSp>
      <p:grpSp>
        <p:nvGrpSpPr>
          <p:cNvPr name="Group 35" id="35"/>
          <p:cNvGrpSpPr/>
          <p:nvPr/>
        </p:nvGrpSpPr>
        <p:grpSpPr>
          <a:xfrm rot="0">
            <a:off x="5204496" y="6262926"/>
            <a:ext cx="907390" cy="907390"/>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213"/>
            </a:solidFill>
          </p:spPr>
        </p:sp>
        <p:sp>
          <p:nvSpPr>
            <p:cNvPr name="TextBox 37" id="3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38" id="38"/>
          <p:cNvSpPr txBox="true"/>
          <p:nvPr/>
        </p:nvSpPr>
        <p:spPr>
          <a:xfrm rot="0">
            <a:off x="6851750" y="6473099"/>
            <a:ext cx="5387559" cy="486918"/>
          </a:xfrm>
          <a:prstGeom prst="rect">
            <a:avLst/>
          </a:prstGeom>
        </p:spPr>
        <p:txBody>
          <a:bodyPr anchor="t" rtlCol="false" tIns="0" lIns="0" bIns="0" rIns="0">
            <a:spAutoFit/>
          </a:bodyPr>
          <a:lstStyle/>
          <a:p>
            <a:pPr>
              <a:lnSpc>
                <a:spcPts val="3636"/>
              </a:lnSpc>
            </a:pPr>
            <a:r>
              <a:rPr lang="en-US" sz="3600">
                <a:solidFill>
                  <a:srgbClr val="FFF3E1"/>
                </a:solidFill>
                <a:latin typeface="Balsamiq Sans Bold"/>
              </a:rPr>
              <a:t>Deklarasi Ekonomi</a:t>
            </a:r>
          </a:p>
        </p:txBody>
      </p:sp>
      <p:sp>
        <p:nvSpPr>
          <p:cNvPr name="TextBox 39" id="39"/>
          <p:cNvSpPr txBox="true"/>
          <p:nvPr/>
        </p:nvSpPr>
        <p:spPr>
          <a:xfrm rot="0">
            <a:off x="5222294" y="6473099"/>
            <a:ext cx="871794" cy="544195"/>
          </a:xfrm>
          <a:prstGeom prst="rect">
            <a:avLst/>
          </a:prstGeom>
        </p:spPr>
        <p:txBody>
          <a:bodyPr anchor="t" rtlCol="false" tIns="0" lIns="0" bIns="0" rIns="0">
            <a:spAutoFit/>
          </a:bodyPr>
          <a:lstStyle/>
          <a:p>
            <a:pPr algn="ctr">
              <a:lnSpc>
                <a:spcPts val="4040"/>
              </a:lnSpc>
            </a:pPr>
            <a:r>
              <a:rPr lang="en-US" sz="4000">
                <a:solidFill>
                  <a:srgbClr val="FFF3E1"/>
                </a:solidFill>
                <a:latin typeface="Balsamiq Sans Bold"/>
              </a:rPr>
              <a:t>C</a:t>
            </a:r>
          </a:p>
        </p:txBody>
      </p:sp>
      <p:sp>
        <p:nvSpPr>
          <p:cNvPr name="TextBox 40" id="40"/>
          <p:cNvSpPr txBox="true"/>
          <p:nvPr/>
        </p:nvSpPr>
        <p:spPr>
          <a:xfrm rot="0">
            <a:off x="3269351" y="1636186"/>
            <a:ext cx="11749298" cy="887731"/>
          </a:xfrm>
          <a:prstGeom prst="rect">
            <a:avLst/>
          </a:prstGeom>
        </p:spPr>
        <p:txBody>
          <a:bodyPr anchor="t" rtlCol="false" tIns="0" lIns="0" bIns="0" rIns="0">
            <a:spAutoFit/>
          </a:bodyPr>
          <a:lstStyle/>
          <a:p>
            <a:pPr algn="ctr">
              <a:lnSpc>
                <a:spcPts val="6510"/>
              </a:lnSpc>
            </a:pPr>
            <a:r>
              <a:rPr lang="en-US" sz="7000">
                <a:solidFill>
                  <a:srgbClr val="DF653E"/>
                </a:solidFill>
                <a:latin typeface="More Sugar"/>
              </a:rPr>
              <a:t>JENIS KEBIJAKAN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3E1"/>
        </a:solidFill>
      </p:bgPr>
    </p:bg>
    <p:spTree>
      <p:nvGrpSpPr>
        <p:cNvPr id="1" name=""/>
        <p:cNvGrpSpPr/>
        <p:nvPr/>
      </p:nvGrpSpPr>
      <p:grpSpPr>
        <a:xfrm>
          <a:off x="0" y="0"/>
          <a:ext cx="0" cy="0"/>
          <a:chOff x="0" y="0"/>
          <a:chExt cx="0" cy="0"/>
        </a:xfrm>
      </p:grpSpPr>
      <p:grpSp>
        <p:nvGrpSpPr>
          <p:cNvPr name="Group 2" id="2"/>
          <p:cNvGrpSpPr/>
          <p:nvPr/>
        </p:nvGrpSpPr>
        <p:grpSpPr>
          <a:xfrm rot="0">
            <a:off x="-1099223" y="0"/>
            <a:ext cx="20486447" cy="10243223"/>
            <a:chOff x="0" y="0"/>
            <a:chExt cx="27315262" cy="13657631"/>
          </a:xfrm>
        </p:grpSpPr>
        <p:sp>
          <p:nvSpPr>
            <p:cNvPr name="Freeform 3" id="3"/>
            <p:cNvSpPr/>
            <p:nvPr/>
          </p:nvSpPr>
          <p:spPr>
            <a:xfrm flipH="false" flipV="false" rot="0">
              <a:off x="0"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57631"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10406566" y="9639987"/>
            <a:ext cx="1193929" cy="1193929"/>
          </a:xfrm>
          <a:custGeom>
            <a:avLst/>
            <a:gdLst/>
            <a:ahLst/>
            <a:cxnLst/>
            <a:rect r="r" b="b" t="t" l="l"/>
            <a:pathLst>
              <a:path h="1193929" w="1193929">
                <a:moveTo>
                  <a:pt x="0" y="0"/>
                </a:moveTo>
                <a:lnTo>
                  <a:pt x="1193929" y="0"/>
                </a:lnTo>
                <a:lnTo>
                  <a:pt x="1193929" y="1193928"/>
                </a:lnTo>
                <a:lnTo>
                  <a:pt x="0" y="119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259300" y="4603183"/>
            <a:ext cx="1761165" cy="774912"/>
          </a:xfrm>
          <a:custGeom>
            <a:avLst/>
            <a:gdLst/>
            <a:ahLst/>
            <a:cxnLst/>
            <a:rect r="r" b="b" t="t" l="l"/>
            <a:pathLst>
              <a:path h="774912" w="1761165">
                <a:moveTo>
                  <a:pt x="0" y="0"/>
                </a:moveTo>
                <a:lnTo>
                  <a:pt x="1761165" y="0"/>
                </a:lnTo>
                <a:lnTo>
                  <a:pt x="1761165" y="774912"/>
                </a:lnTo>
                <a:lnTo>
                  <a:pt x="0" y="7749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5037296" y="-598424"/>
            <a:ext cx="1196849" cy="1196849"/>
          </a:xfrm>
          <a:custGeom>
            <a:avLst/>
            <a:gdLst/>
            <a:ahLst/>
            <a:cxnLst/>
            <a:rect r="r" b="b" t="t" l="l"/>
            <a:pathLst>
              <a:path h="1196849" w="1196849">
                <a:moveTo>
                  <a:pt x="0" y="0"/>
                </a:moveTo>
                <a:lnTo>
                  <a:pt x="1196848" y="0"/>
                </a:lnTo>
                <a:lnTo>
                  <a:pt x="1196848" y="1196848"/>
                </a:lnTo>
                <a:lnTo>
                  <a:pt x="0" y="11968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true" flipV="false" rot="-5400000">
            <a:off x="-2309251" y="-2443088"/>
            <a:ext cx="5610039" cy="5324437"/>
          </a:xfrm>
          <a:custGeom>
            <a:avLst/>
            <a:gdLst/>
            <a:ahLst/>
            <a:cxnLst/>
            <a:rect r="r" b="b" t="t" l="l"/>
            <a:pathLst>
              <a:path h="5324437" w="5610039">
                <a:moveTo>
                  <a:pt x="5610039" y="0"/>
                </a:moveTo>
                <a:lnTo>
                  <a:pt x="0" y="0"/>
                </a:lnTo>
                <a:lnTo>
                  <a:pt x="0" y="5324438"/>
                </a:lnTo>
                <a:lnTo>
                  <a:pt x="5610039" y="5324438"/>
                </a:lnTo>
                <a:lnTo>
                  <a:pt x="5610039"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true" rot="1595070">
            <a:off x="12990287" y="-339420"/>
            <a:ext cx="1146281" cy="1117103"/>
          </a:xfrm>
          <a:custGeom>
            <a:avLst/>
            <a:gdLst/>
            <a:ahLst/>
            <a:cxnLst/>
            <a:rect r="r" b="b" t="t" l="l"/>
            <a:pathLst>
              <a:path h="1117103" w="1146281">
                <a:moveTo>
                  <a:pt x="0" y="1117102"/>
                </a:moveTo>
                <a:lnTo>
                  <a:pt x="1146281" y="1117102"/>
                </a:lnTo>
                <a:lnTo>
                  <a:pt x="1146281" y="0"/>
                </a:lnTo>
                <a:lnTo>
                  <a:pt x="0" y="0"/>
                </a:lnTo>
                <a:lnTo>
                  <a:pt x="0" y="1117102"/>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true" flipV="false" rot="0">
            <a:off x="-383358" y="5378095"/>
            <a:ext cx="1122401" cy="1093830"/>
          </a:xfrm>
          <a:custGeom>
            <a:avLst/>
            <a:gdLst/>
            <a:ahLst/>
            <a:cxnLst/>
            <a:rect r="r" b="b" t="t" l="l"/>
            <a:pathLst>
              <a:path h="1093830" w="1122401">
                <a:moveTo>
                  <a:pt x="1122400" y="0"/>
                </a:moveTo>
                <a:lnTo>
                  <a:pt x="0" y="0"/>
                </a:lnTo>
                <a:lnTo>
                  <a:pt x="0" y="1093831"/>
                </a:lnTo>
                <a:lnTo>
                  <a:pt x="1122400" y="1093831"/>
                </a:lnTo>
                <a:lnTo>
                  <a:pt x="112240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2139679">
            <a:off x="15613834" y="7748973"/>
            <a:ext cx="5348332" cy="5076053"/>
          </a:xfrm>
          <a:custGeom>
            <a:avLst/>
            <a:gdLst/>
            <a:ahLst/>
            <a:cxnLst/>
            <a:rect r="r" b="b" t="t" l="l"/>
            <a:pathLst>
              <a:path h="5076053" w="5348332">
                <a:moveTo>
                  <a:pt x="0" y="0"/>
                </a:moveTo>
                <a:lnTo>
                  <a:pt x="5348332" y="0"/>
                </a:lnTo>
                <a:lnTo>
                  <a:pt x="5348332" y="5076054"/>
                </a:lnTo>
                <a:lnTo>
                  <a:pt x="0" y="507605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12" id="12"/>
          <p:cNvGrpSpPr/>
          <p:nvPr/>
        </p:nvGrpSpPr>
        <p:grpSpPr>
          <a:xfrm rot="0">
            <a:off x="3199698" y="9822678"/>
            <a:ext cx="828546" cy="828546"/>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9540"/>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5870899" y="1485405"/>
            <a:ext cx="6546201" cy="1091070"/>
            <a:chOff x="0" y="0"/>
            <a:chExt cx="2438317" cy="406400"/>
          </a:xfrm>
        </p:grpSpPr>
        <p:sp>
          <p:nvSpPr>
            <p:cNvPr name="Freeform 16" id="16"/>
            <p:cNvSpPr/>
            <p:nvPr/>
          </p:nvSpPr>
          <p:spPr>
            <a:xfrm flipH="false" flipV="false" rot="0">
              <a:off x="0" y="0"/>
              <a:ext cx="2438317" cy="406400"/>
            </a:xfrm>
            <a:custGeom>
              <a:avLst/>
              <a:gdLst/>
              <a:ahLst/>
              <a:cxnLst/>
              <a:rect r="r" b="b" t="t" l="l"/>
              <a:pathLst>
                <a:path h="406400" w="2438317">
                  <a:moveTo>
                    <a:pt x="2235117" y="0"/>
                  </a:moveTo>
                  <a:cubicBezTo>
                    <a:pt x="2347342" y="0"/>
                    <a:pt x="2438317" y="90976"/>
                    <a:pt x="2438317" y="203200"/>
                  </a:cubicBezTo>
                  <a:cubicBezTo>
                    <a:pt x="2438317" y="315424"/>
                    <a:pt x="2347342" y="406400"/>
                    <a:pt x="2235117"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DF653E"/>
              </a:solidFill>
              <a:prstDash val="lgDash"/>
              <a:miter/>
            </a:ln>
          </p:spPr>
        </p:sp>
        <p:sp>
          <p:nvSpPr>
            <p:cNvPr name="TextBox 17" id="17"/>
            <p:cNvSpPr txBox="true"/>
            <p:nvPr/>
          </p:nvSpPr>
          <p:spPr>
            <a:xfrm>
              <a:off x="0" y="-38100"/>
              <a:ext cx="2438317" cy="444500"/>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4586303" y="1432503"/>
            <a:ext cx="9324857" cy="1307376"/>
          </a:xfrm>
          <a:prstGeom prst="rect">
            <a:avLst/>
          </a:prstGeom>
        </p:spPr>
        <p:txBody>
          <a:bodyPr anchor="t" rtlCol="false" tIns="0" lIns="0" bIns="0" rIns="0">
            <a:spAutoFit/>
          </a:bodyPr>
          <a:lstStyle/>
          <a:p>
            <a:pPr algn="ctr">
              <a:lnSpc>
                <a:spcPts val="4974"/>
              </a:lnSpc>
            </a:pPr>
            <a:r>
              <a:rPr lang="en-US" sz="5349">
                <a:solidFill>
                  <a:srgbClr val="DF653E"/>
                </a:solidFill>
                <a:latin typeface="More Sugar"/>
              </a:rPr>
              <a:t>Pembentukan Dewan Perancang Nasional</a:t>
            </a:r>
          </a:p>
        </p:txBody>
      </p:sp>
      <p:sp>
        <p:nvSpPr>
          <p:cNvPr name="TextBox 19" id="19"/>
          <p:cNvSpPr txBox="true"/>
          <p:nvPr/>
        </p:nvSpPr>
        <p:spPr>
          <a:xfrm rot="0">
            <a:off x="636322" y="2789878"/>
            <a:ext cx="17015356" cy="7297420"/>
          </a:xfrm>
          <a:prstGeom prst="rect">
            <a:avLst/>
          </a:prstGeom>
        </p:spPr>
        <p:txBody>
          <a:bodyPr anchor="t" rtlCol="false" tIns="0" lIns="0" bIns="0" rIns="0">
            <a:spAutoFit/>
          </a:bodyPr>
          <a:lstStyle/>
          <a:p>
            <a:pPr algn="just">
              <a:lnSpc>
                <a:spcPts val="4865"/>
              </a:lnSpc>
            </a:pPr>
            <a:r>
              <a:rPr lang="en-US" sz="3500">
                <a:solidFill>
                  <a:srgbClr val="AF6C03"/>
                </a:solidFill>
                <a:latin typeface="Balsamiq Sans Bold"/>
              </a:rPr>
              <a:t>Dewan Perancang Nasional (Depernas) dibentuk berdasarkan Undang- Undang No. 80 Tahun 1958 dan Peraturan Pemerintah No. 2 Tahun 1958. Tugas dewan ini adalah menyiapkan rancangan undang-undang pembangunan nasional yang berencana serta menilai pelaksanaan pembangunan tersebut. Dewan ini diketuai oleh Mohammad Yamin dengan 50 orang anggota. Pelantikannya secara resmi dilakukan oleh Presiden Soekarno pada 15 Agustus 1959. Pada 26 Juli 1960, Depernas berhasil menyusun sebuah Rancangan Undang-Undang Pembangunan Nasional Sementara Berencana untuk tahun 1961-1969. Rancangan Undang-Undang tersebut disetujui oleh MPRS dan ditetapkan dalam Tap MPRS No. 2 Tahun 1960.</a:t>
            </a:r>
          </a:p>
          <a:p>
            <a:pPr algn="ctr">
              <a:lnSpc>
                <a:spcPts val="4865"/>
              </a:lnSpc>
            </a:pPr>
          </a:p>
          <a:p>
            <a:pPr algn="ctr">
              <a:lnSpc>
                <a:spcPts val="4865"/>
              </a:lnSpc>
            </a:pPr>
          </a:p>
        </p:txBody>
      </p:sp>
      <p:sp>
        <p:nvSpPr>
          <p:cNvPr name="Freeform 20" id="20"/>
          <p:cNvSpPr/>
          <p:nvPr/>
        </p:nvSpPr>
        <p:spPr>
          <a:xfrm flipH="false" flipV="false" rot="1705145">
            <a:off x="16771285" y="514438"/>
            <a:ext cx="1109192" cy="1028524"/>
          </a:xfrm>
          <a:custGeom>
            <a:avLst/>
            <a:gdLst/>
            <a:ahLst/>
            <a:cxnLst/>
            <a:rect r="r" b="b" t="t" l="l"/>
            <a:pathLst>
              <a:path h="1028524" w="1109192">
                <a:moveTo>
                  <a:pt x="0" y="0"/>
                </a:moveTo>
                <a:lnTo>
                  <a:pt x="1109192" y="0"/>
                </a:lnTo>
                <a:lnTo>
                  <a:pt x="1109192" y="1028524"/>
                </a:lnTo>
                <a:lnTo>
                  <a:pt x="0" y="102852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3E1"/>
        </a:solidFill>
      </p:bgPr>
    </p:bg>
    <p:spTree>
      <p:nvGrpSpPr>
        <p:cNvPr id="1" name=""/>
        <p:cNvGrpSpPr/>
        <p:nvPr/>
      </p:nvGrpSpPr>
      <p:grpSpPr>
        <a:xfrm>
          <a:off x="0" y="0"/>
          <a:ext cx="0" cy="0"/>
          <a:chOff x="0" y="0"/>
          <a:chExt cx="0" cy="0"/>
        </a:xfrm>
      </p:grpSpPr>
      <p:grpSp>
        <p:nvGrpSpPr>
          <p:cNvPr name="Group 2" id="2"/>
          <p:cNvGrpSpPr/>
          <p:nvPr/>
        </p:nvGrpSpPr>
        <p:grpSpPr>
          <a:xfrm rot="0">
            <a:off x="-1099223" y="0"/>
            <a:ext cx="20486447" cy="10243223"/>
            <a:chOff x="0" y="0"/>
            <a:chExt cx="27315262" cy="13657631"/>
          </a:xfrm>
        </p:grpSpPr>
        <p:sp>
          <p:nvSpPr>
            <p:cNvPr name="Freeform 3" id="3"/>
            <p:cNvSpPr/>
            <p:nvPr/>
          </p:nvSpPr>
          <p:spPr>
            <a:xfrm flipH="false" flipV="false" rot="0">
              <a:off x="0"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57631"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10406566" y="9639987"/>
            <a:ext cx="1193929" cy="1193929"/>
          </a:xfrm>
          <a:custGeom>
            <a:avLst/>
            <a:gdLst/>
            <a:ahLst/>
            <a:cxnLst/>
            <a:rect r="r" b="b" t="t" l="l"/>
            <a:pathLst>
              <a:path h="1193929" w="1193929">
                <a:moveTo>
                  <a:pt x="0" y="0"/>
                </a:moveTo>
                <a:lnTo>
                  <a:pt x="1193929" y="0"/>
                </a:lnTo>
                <a:lnTo>
                  <a:pt x="1193929" y="1193928"/>
                </a:lnTo>
                <a:lnTo>
                  <a:pt x="0" y="119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259300" y="4603183"/>
            <a:ext cx="1761165" cy="774912"/>
          </a:xfrm>
          <a:custGeom>
            <a:avLst/>
            <a:gdLst/>
            <a:ahLst/>
            <a:cxnLst/>
            <a:rect r="r" b="b" t="t" l="l"/>
            <a:pathLst>
              <a:path h="774912" w="1761165">
                <a:moveTo>
                  <a:pt x="0" y="0"/>
                </a:moveTo>
                <a:lnTo>
                  <a:pt x="1761165" y="0"/>
                </a:lnTo>
                <a:lnTo>
                  <a:pt x="1761165" y="774912"/>
                </a:lnTo>
                <a:lnTo>
                  <a:pt x="0" y="7749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5037296" y="-598424"/>
            <a:ext cx="1196849" cy="1196849"/>
          </a:xfrm>
          <a:custGeom>
            <a:avLst/>
            <a:gdLst/>
            <a:ahLst/>
            <a:cxnLst/>
            <a:rect r="r" b="b" t="t" l="l"/>
            <a:pathLst>
              <a:path h="1196849" w="1196849">
                <a:moveTo>
                  <a:pt x="0" y="0"/>
                </a:moveTo>
                <a:lnTo>
                  <a:pt x="1196848" y="0"/>
                </a:lnTo>
                <a:lnTo>
                  <a:pt x="1196848" y="1196848"/>
                </a:lnTo>
                <a:lnTo>
                  <a:pt x="0" y="11968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true" flipV="false" rot="-5400000">
            <a:off x="-2309251" y="-2443088"/>
            <a:ext cx="5610039" cy="5324437"/>
          </a:xfrm>
          <a:custGeom>
            <a:avLst/>
            <a:gdLst/>
            <a:ahLst/>
            <a:cxnLst/>
            <a:rect r="r" b="b" t="t" l="l"/>
            <a:pathLst>
              <a:path h="5324437" w="5610039">
                <a:moveTo>
                  <a:pt x="5610039" y="0"/>
                </a:moveTo>
                <a:lnTo>
                  <a:pt x="0" y="0"/>
                </a:lnTo>
                <a:lnTo>
                  <a:pt x="0" y="5324438"/>
                </a:lnTo>
                <a:lnTo>
                  <a:pt x="5610039" y="5324438"/>
                </a:lnTo>
                <a:lnTo>
                  <a:pt x="5610039"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true" rot="1595070">
            <a:off x="12990287" y="-339420"/>
            <a:ext cx="1146281" cy="1117103"/>
          </a:xfrm>
          <a:custGeom>
            <a:avLst/>
            <a:gdLst/>
            <a:ahLst/>
            <a:cxnLst/>
            <a:rect r="r" b="b" t="t" l="l"/>
            <a:pathLst>
              <a:path h="1117103" w="1146281">
                <a:moveTo>
                  <a:pt x="0" y="1117102"/>
                </a:moveTo>
                <a:lnTo>
                  <a:pt x="1146281" y="1117102"/>
                </a:lnTo>
                <a:lnTo>
                  <a:pt x="1146281" y="0"/>
                </a:lnTo>
                <a:lnTo>
                  <a:pt x="0" y="0"/>
                </a:lnTo>
                <a:lnTo>
                  <a:pt x="0" y="1117102"/>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true" flipV="false" rot="0">
            <a:off x="-383358" y="5378095"/>
            <a:ext cx="1122401" cy="1093830"/>
          </a:xfrm>
          <a:custGeom>
            <a:avLst/>
            <a:gdLst/>
            <a:ahLst/>
            <a:cxnLst/>
            <a:rect r="r" b="b" t="t" l="l"/>
            <a:pathLst>
              <a:path h="1093830" w="1122401">
                <a:moveTo>
                  <a:pt x="1122400" y="0"/>
                </a:moveTo>
                <a:lnTo>
                  <a:pt x="0" y="0"/>
                </a:lnTo>
                <a:lnTo>
                  <a:pt x="0" y="1093831"/>
                </a:lnTo>
                <a:lnTo>
                  <a:pt x="1122400" y="1093831"/>
                </a:lnTo>
                <a:lnTo>
                  <a:pt x="112240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2139679">
            <a:off x="15613834" y="7748973"/>
            <a:ext cx="5348332" cy="5076053"/>
          </a:xfrm>
          <a:custGeom>
            <a:avLst/>
            <a:gdLst/>
            <a:ahLst/>
            <a:cxnLst/>
            <a:rect r="r" b="b" t="t" l="l"/>
            <a:pathLst>
              <a:path h="5076053" w="5348332">
                <a:moveTo>
                  <a:pt x="0" y="0"/>
                </a:moveTo>
                <a:lnTo>
                  <a:pt x="5348332" y="0"/>
                </a:lnTo>
                <a:lnTo>
                  <a:pt x="5348332" y="5076054"/>
                </a:lnTo>
                <a:lnTo>
                  <a:pt x="0" y="507605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12" id="12"/>
          <p:cNvGrpSpPr/>
          <p:nvPr/>
        </p:nvGrpSpPr>
        <p:grpSpPr>
          <a:xfrm rot="0">
            <a:off x="3199698" y="9822678"/>
            <a:ext cx="828546" cy="828546"/>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9540"/>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5870899" y="1485405"/>
            <a:ext cx="6546201" cy="1091070"/>
            <a:chOff x="0" y="0"/>
            <a:chExt cx="2438317" cy="406400"/>
          </a:xfrm>
        </p:grpSpPr>
        <p:sp>
          <p:nvSpPr>
            <p:cNvPr name="Freeform 16" id="16"/>
            <p:cNvSpPr/>
            <p:nvPr/>
          </p:nvSpPr>
          <p:spPr>
            <a:xfrm flipH="false" flipV="false" rot="0">
              <a:off x="0" y="0"/>
              <a:ext cx="2438317" cy="406400"/>
            </a:xfrm>
            <a:custGeom>
              <a:avLst/>
              <a:gdLst/>
              <a:ahLst/>
              <a:cxnLst/>
              <a:rect r="r" b="b" t="t" l="l"/>
              <a:pathLst>
                <a:path h="406400" w="2438317">
                  <a:moveTo>
                    <a:pt x="2235117" y="0"/>
                  </a:moveTo>
                  <a:cubicBezTo>
                    <a:pt x="2347342" y="0"/>
                    <a:pt x="2438317" y="90976"/>
                    <a:pt x="2438317" y="203200"/>
                  </a:cubicBezTo>
                  <a:cubicBezTo>
                    <a:pt x="2438317" y="315424"/>
                    <a:pt x="2347342" y="406400"/>
                    <a:pt x="2235117"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DF653E"/>
              </a:solidFill>
              <a:prstDash val="lgDash"/>
              <a:miter/>
            </a:ln>
          </p:spPr>
        </p:sp>
        <p:sp>
          <p:nvSpPr>
            <p:cNvPr name="TextBox 17" id="17"/>
            <p:cNvSpPr txBox="true"/>
            <p:nvPr/>
          </p:nvSpPr>
          <p:spPr>
            <a:xfrm>
              <a:off x="0" y="-38100"/>
              <a:ext cx="2438317" cy="444500"/>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4586303" y="1432503"/>
            <a:ext cx="9324857" cy="678726"/>
          </a:xfrm>
          <a:prstGeom prst="rect">
            <a:avLst/>
          </a:prstGeom>
        </p:spPr>
        <p:txBody>
          <a:bodyPr anchor="t" rtlCol="false" tIns="0" lIns="0" bIns="0" rIns="0">
            <a:spAutoFit/>
          </a:bodyPr>
          <a:lstStyle/>
          <a:p>
            <a:pPr algn="ctr">
              <a:lnSpc>
                <a:spcPts val="4974"/>
              </a:lnSpc>
            </a:pPr>
            <a:r>
              <a:rPr lang="en-US" sz="5349">
                <a:solidFill>
                  <a:srgbClr val="DF653E"/>
                </a:solidFill>
                <a:latin typeface="More Sugar"/>
              </a:rPr>
              <a:t>Lanjutan</a:t>
            </a:r>
          </a:p>
        </p:txBody>
      </p:sp>
      <p:sp>
        <p:nvSpPr>
          <p:cNvPr name="TextBox 19" id="19"/>
          <p:cNvSpPr txBox="true"/>
          <p:nvPr/>
        </p:nvSpPr>
        <p:spPr>
          <a:xfrm rot="0">
            <a:off x="636322" y="2789878"/>
            <a:ext cx="17015356" cy="4249420"/>
          </a:xfrm>
          <a:prstGeom prst="rect">
            <a:avLst/>
          </a:prstGeom>
        </p:spPr>
        <p:txBody>
          <a:bodyPr anchor="t" rtlCol="false" tIns="0" lIns="0" bIns="0" rIns="0">
            <a:spAutoFit/>
          </a:bodyPr>
          <a:lstStyle/>
          <a:p>
            <a:pPr algn="just">
              <a:lnSpc>
                <a:spcPts val="4865"/>
              </a:lnSpc>
            </a:pPr>
            <a:r>
              <a:rPr lang="en-US" sz="3500">
                <a:solidFill>
                  <a:srgbClr val="AF6C03"/>
                </a:solidFill>
                <a:latin typeface="Balsamiq Sans Bold"/>
              </a:rPr>
              <a:t>Pada 1963, Depernas diganti namanya menjadi Badan Perancang Pembangunan Nasional (Bappenas). Ketuanya dijabat secara langsung oleh Presiden Soekarno. Tugas badan ini menyusun rencana pembangunan jangka panjang dan jangka pendek secara nasional dan daerah, mengawasi dan menilai pelaksanaan pembangunan, dan menyiapkan serta menilai hasil kerja mandataris untuk MPRS.</a:t>
            </a:r>
          </a:p>
          <a:p>
            <a:pPr algn="just">
              <a:lnSpc>
                <a:spcPts val="4865"/>
              </a:lnSpc>
            </a:pPr>
          </a:p>
          <a:p>
            <a:pPr algn="just">
              <a:lnSpc>
                <a:spcPts val="4865"/>
              </a:lnSpc>
            </a:pPr>
          </a:p>
        </p:txBody>
      </p:sp>
      <p:sp>
        <p:nvSpPr>
          <p:cNvPr name="Freeform 20" id="20"/>
          <p:cNvSpPr/>
          <p:nvPr/>
        </p:nvSpPr>
        <p:spPr>
          <a:xfrm flipH="false" flipV="false" rot="1705145">
            <a:off x="16771285" y="514438"/>
            <a:ext cx="1109192" cy="1028524"/>
          </a:xfrm>
          <a:custGeom>
            <a:avLst/>
            <a:gdLst/>
            <a:ahLst/>
            <a:cxnLst/>
            <a:rect r="r" b="b" t="t" l="l"/>
            <a:pathLst>
              <a:path h="1028524" w="1109192">
                <a:moveTo>
                  <a:pt x="0" y="0"/>
                </a:moveTo>
                <a:lnTo>
                  <a:pt x="1109192" y="0"/>
                </a:lnTo>
                <a:lnTo>
                  <a:pt x="1109192" y="1028524"/>
                </a:lnTo>
                <a:lnTo>
                  <a:pt x="0" y="102852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3E1"/>
        </a:solidFill>
      </p:bgPr>
    </p:bg>
    <p:spTree>
      <p:nvGrpSpPr>
        <p:cNvPr id="1" name=""/>
        <p:cNvGrpSpPr/>
        <p:nvPr/>
      </p:nvGrpSpPr>
      <p:grpSpPr>
        <a:xfrm>
          <a:off x="0" y="0"/>
          <a:ext cx="0" cy="0"/>
          <a:chOff x="0" y="0"/>
          <a:chExt cx="0" cy="0"/>
        </a:xfrm>
      </p:grpSpPr>
      <p:grpSp>
        <p:nvGrpSpPr>
          <p:cNvPr name="Group 2" id="2"/>
          <p:cNvGrpSpPr/>
          <p:nvPr/>
        </p:nvGrpSpPr>
        <p:grpSpPr>
          <a:xfrm rot="0">
            <a:off x="-1099223" y="0"/>
            <a:ext cx="20486447" cy="10243223"/>
            <a:chOff x="0" y="0"/>
            <a:chExt cx="27315262" cy="13657631"/>
          </a:xfrm>
        </p:grpSpPr>
        <p:sp>
          <p:nvSpPr>
            <p:cNvPr name="Freeform 3" id="3"/>
            <p:cNvSpPr/>
            <p:nvPr/>
          </p:nvSpPr>
          <p:spPr>
            <a:xfrm flipH="false" flipV="false" rot="0">
              <a:off x="0"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57631"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4384421" y="9639987"/>
            <a:ext cx="1193929" cy="1193929"/>
          </a:xfrm>
          <a:custGeom>
            <a:avLst/>
            <a:gdLst/>
            <a:ahLst/>
            <a:cxnLst/>
            <a:rect r="r" b="b" t="t" l="l"/>
            <a:pathLst>
              <a:path h="1193929" w="1193929">
                <a:moveTo>
                  <a:pt x="0" y="0"/>
                </a:moveTo>
                <a:lnTo>
                  <a:pt x="1193929" y="0"/>
                </a:lnTo>
                <a:lnTo>
                  <a:pt x="1193929" y="1193928"/>
                </a:lnTo>
                <a:lnTo>
                  <a:pt x="0" y="119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546275" y="6223592"/>
            <a:ext cx="1761165" cy="774912"/>
          </a:xfrm>
          <a:custGeom>
            <a:avLst/>
            <a:gdLst/>
            <a:ahLst/>
            <a:cxnLst/>
            <a:rect r="r" b="b" t="t" l="l"/>
            <a:pathLst>
              <a:path h="774912" w="1761165">
                <a:moveTo>
                  <a:pt x="0" y="0"/>
                </a:moveTo>
                <a:lnTo>
                  <a:pt x="1761165" y="0"/>
                </a:lnTo>
                <a:lnTo>
                  <a:pt x="1761165" y="774912"/>
                </a:lnTo>
                <a:lnTo>
                  <a:pt x="0" y="7749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2182339" y="-598424"/>
            <a:ext cx="1196849" cy="1196849"/>
          </a:xfrm>
          <a:custGeom>
            <a:avLst/>
            <a:gdLst/>
            <a:ahLst/>
            <a:cxnLst/>
            <a:rect r="r" b="b" t="t" l="l"/>
            <a:pathLst>
              <a:path h="1196849" w="1196849">
                <a:moveTo>
                  <a:pt x="0" y="0"/>
                </a:moveTo>
                <a:lnTo>
                  <a:pt x="1196848" y="0"/>
                </a:lnTo>
                <a:lnTo>
                  <a:pt x="1196848" y="1196848"/>
                </a:lnTo>
                <a:lnTo>
                  <a:pt x="0" y="11968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1705145">
            <a:off x="16771285" y="514438"/>
            <a:ext cx="1109192" cy="1028524"/>
          </a:xfrm>
          <a:custGeom>
            <a:avLst/>
            <a:gdLst/>
            <a:ahLst/>
            <a:cxnLst/>
            <a:rect r="r" b="b" t="t" l="l"/>
            <a:pathLst>
              <a:path h="1028524" w="1109192">
                <a:moveTo>
                  <a:pt x="0" y="0"/>
                </a:moveTo>
                <a:lnTo>
                  <a:pt x="1109192" y="0"/>
                </a:lnTo>
                <a:lnTo>
                  <a:pt x="1109192" y="1028524"/>
                </a:lnTo>
                <a:lnTo>
                  <a:pt x="0" y="10285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true" flipV="false" rot="-5400000">
            <a:off x="-2309251" y="-2443088"/>
            <a:ext cx="5610039" cy="5324437"/>
          </a:xfrm>
          <a:custGeom>
            <a:avLst/>
            <a:gdLst/>
            <a:ahLst/>
            <a:cxnLst/>
            <a:rect r="r" b="b" t="t" l="l"/>
            <a:pathLst>
              <a:path h="5324437" w="5610039">
                <a:moveTo>
                  <a:pt x="5610039" y="0"/>
                </a:moveTo>
                <a:lnTo>
                  <a:pt x="0" y="0"/>
                </a:lnTo>
                <a:lnTo>
                  <a:pt x="0" y="5324438"/>
                </a:lnTo>
                <a:lnTo>
                  <a:pt x="5610039" y="5324438"/>
                </a:lnTo>
                <a:lnTo>
                  <a:pt x="5610039"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true" flipV="true" rot="-1654011">
            <a:off x="5005209" y="-396596"/>
            <a:ext cx="1146281" cy="1117103"/>
          </a:xfrm>
          <a:custGeom>
            <a:avLst/>
            <a:gdLst/>
            <a:ahLst/>
            <a:cxnLst/>
            <a:rect r="r" b="b" t="t" l="l"/>
            <a:pathLst>
              <a:path h="1117103" w="1146281">
                <a:moveTo>
                  <a:pt x="1146281" y="1117103"/>
                </a:moveTo>
                <a:lnTo>
                  <a:pt x="0" y="1117103"/>
                </a:lnTo>
                <a:lnTo>
                  <a:pt x="0" y="0"/>
                </a:lnTo>
                <a:lnTo>
                  <a:pt x="1146281" y="0"/>
                </a:lnTo>
                <a:lnTo>
                  <a:pt x="1146281" y="1117103"/>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true" rot="0">
            <a:off x="17726800" y="4049670"/>
            <a:ext cx="1122401" cy="1093830"/>
          </a:xfrm>
          <a:custGeom>
            <a:avLst/>
            <a:gdLst/>
            <a:ahLst/>
            <a:cxnLst/>
            <a:rect r="r" b="b" t="t" l="l"/>
            <a:pathLst>
              <a:path h="1093830" w="1122401">
                <a:moveTo>
                  <a:pt x="0" y="1093830"/>
                </a:moveTo>
                <a:lnTo>
                  <a:pt x="1122400" y="1093830"/>
                </a:lnTo>
                <a:lnTo>
                  <a:pt x="1122400" y="0"/>
                </a:lnTo>
                <a:lnTo>
                  <a:pt x="0" y="0"/>
                </a:lnTo>
                <a:lnTo>
                  <a:pt x="0" y="109383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2" id="12"/>
          <p:cNvSpPr/>
          <p:nvPr/>
        </p:nvSpPr>
        <p:spPr>
          <a:xfrm flipH="false" flipV="false" rot="2139679">
            <a:off x="15613834" y="7748973"/>
            <a:ext cx="5348332" cy="5076053"/>
          </a:xfrm>
          <a:custGeom>
            <a:avLst/>
            <a:gdLst/>
            <a:ahLst/>
            <a:cxnLst/>
            <a:rect r="r" b="b" t="t" l="l"/>
            <a:pathLst>
              <a:path h="5076053" w="5348332">
                <a:moveTo>
                  <a:pt x="0" y="0"/>
                </a:moveTo>
                <a:lnTo>
                  <a:pt x="5348332" y="0"/>
                </a:lnTo>
                <a:lnTo>
                  <a:pt x="5348332" y="5076054"/>
                </a:lnTo>
                <a:lnTo>
                  <a:pt x="0" y="507605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nvGrpSpPr>
          <p:cNvPr name="Group 13" id="13"/>
          <p:cNvGrpSpPr/>
          <p:nvPr/>
        </p:nvGrpSpPr>
        <p:grpSpPr>
          <a:xfrm rot="0">
            <a:off x="11353793" y="9787767"/>
            <a:ext cx="828546" cy="82854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9540"/>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5409902" y="1485405"/>
            <a:ext cx="7468195" cy="1091070"/>
            <a:chOff x="0" y="0"/>
            <a:chExt cx="2781740" cy="406400"/>
          </a:xfrm>
        </p:grpSpPr>
        <p:sp>
          <p:nvSpPr>
            <p:cNvPr name="Freeform 17" id="17"/>
            <p:cNvSpPr/>
            <p:nvPr/>
          </p:nvSpPr>
          <p:spPr>
            <a:xfrm flipH="false" flipV="false" rot="0">
              <a:off x="0" y="0"/>
              <a:ext cx="2781740" cy="406400"/>
            </a:xfrm>
            <a:custGeom>
              <a:avLst/>
              <a:gdLst/>
              <a:ahLst/>
              <a:cxnLst/>
              <a:rect r="r" b="b" t="t" l="l"/>
              <a:pathLst>
                <a:path h="406400" w="2781740">
                  <a:moveTo>
                    <a:pt x="2578540" y="0"/>
                  </a:moveTo>
                  <a:cubicBezTo>
                    <a:pt x="2690764" y="0"/>
                    <a:pt x="2781740" y="90976"/>
                    <a:pt x="2781740" y="203200"/>
                  </a:cubicBezTo>
                  <a:cubicBezTo>
                    <a:pt x="2781740" y="315424"/>
                    <a:pt x="2690764" y="406400"/>
                    <a:pt x="25785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DF653E"/>
              </a:solidFill>
              <a:prstDash val="lgDash"/>
              <a:miter/>
            </a:ln>
          </p:spPr>
        </p:sp>
        <p:sp>
          <p:nvSpPr>
            <p:cNvPr name="TextBox 18" id="18"/>
            <p:cNvSpPr txBox="true"/>
            <p:nvPr/>
          </p:nvSpPr>
          <p:spPr>
            <a:xfrm>
              <a:off x="0" y="-38100"/>
              <a:ext cx="2781740" cy="444500"/>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5239786" y="1737042"/>
            <a:ext cx="7808429" cy="1307376"/>
          </a:xfrm>
          <a:prstGeom prst="rect">
            <a:avLst/>
          </a:prstGeom>
        </p:spPr>
        <p:txBody>
          <a:bodyPr anchor="t" rtlCol="false" tIns="0" lIns="0" bIns="0" rIns="0">
            <a:spAutoFit/>
          </a:bodyPr>
          <a:lstStyle/>
          <a:p>
            <a:pPr algn="ctr">
              <a:lnSpc>
                <a:spcPts val="4974"/>
              </a:lnSpc>
            </a:pPr>
            <a:r>
              <a:rPr lang="en-US" sz="5349">
                <a:solidFill>
                  <a:srgbClr val="DF653E"/>
                </a:solidFill>
                <a:latin typeface="More Sugar"/>
              </a:rPr>
              <a:t>Devaluasi Mata Uang Rupiah</a:t>
            </a:r>
          </a:p>
        </p:txBody>
      </p:sp>
      <p:sp>
        <p:nvSpPr>
          <p:cNvPr name="TextBox 20" id="20"/>
          <p:cNvSpPr txBox="true"/>
          <p:nvPr/>
        </p:nvSpPr>
        <p:spPr>
          <a:xfrm rot="0">
            <a:off x="1028700" y="3373932"/>
            <a:ext cx="16230600" cy="6687820"/>
          </a:xfrm>
          <a:prstGeom prst="rect">
            <a:avLst/>
          </a:prstGeom>
        </p:spPr>
        <p:txBody>
          <a:bodyPr anchor="t" rtlCol="false" tIns="0" lIns="0" bIns="0" rIns="0">
            <a:spAutoFit/>
          </a:bodyPr>
          <a:lstStyle/>
          <a:p>
            <a:pPr algn="just">
              <a:lnSpc>
                <a:spcPts val="4865"/>
              </a:lnSpc>
            </a:pPr>
            <a:r>
              <a:rPr lang="en-US" sz="3500">
                <a:solidFill>
                  <a:srgbClr val="FFA213"/>
                </a:solidFill>
                <a:latin typeface="Balsamiq Sans"/>
              </a:rPr>
              <a:t>Pada tanggal 24 Agustus 1959, pemerintah mendevaluasi (menurunkan nilai mata uang) Rp 1.000 dan Rp 500 menjadi Rp 100 dan Rp 50. Pemerintah juga melakukan pembekuan terhadap semua simpanan di bank-bank yang melebihi jumlah Rp 25.000. </a:t>
            </a:r>
          </a:p>
          <a:p>
            <a:pPr algn="just">
              <a:lnSpc>
                <a:spcPts val="4865"/>
              </a:lnSpc>
            </a:pPr>
            <a:r>
              <a:rPr lang="en-US" sz="3500">
                <a:solidFill>
                  <a:srgbClr val="FFA213"/>
                </a:solidFill>
                <a:latin typeface="Balsamiq Sans"/>
              </a:rPr>
              <a:t>ujuan kebijakan devaluasi dan pembekuan simpanan ini adalah untuk mengurangi banyaknya uang yang beredar demi kepentingan perbaikan keuangan dan perekonomian negara.</a:t>
            </a:r>
          </a:p>
          <a:p>
            <a:pPr algn="just">
              <a:lnSpc>
                <a:spcPts val="4865"/>
              </a:lnSpc>
            </a:pPr>
          </a:p>
          <a:p>
            <a:pPr algn="just">
              <a:lnSpc>
                <a:spcPts val="4865"/>
              </a:lnSpc>
            </a:pPr>
          </a:p>
          <a:p>
            <a:pPr algn="ctr">
              <a:lnSpc>
                <a:spcPts val="4865"/>
              </a:lnSpc>
            </a:pPr>
          </a:p>
          <a:p>
            <a:pPr algn="ctr">
              <a:lnSpc>
                <a:spcPts val="4865"/>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3E1"/>
        </a:solidFill>
      </p:bgPr>
    </p:bg>
    <p:spTree>
      <p:nvGrpSpPr>
        <p:cNvPr id="1" name=""/>
        <p:cNvGrpSpPr/>
        <p:nvPr/>
      </p:nvGrpSpPr>
      <p:grpSpPr>
        <a:xfrm>
          <a:off x="0" y="0"/>
          <a:ext cx="0" cy="0"/>
          <a:chOff x="0" y="0"/>
          <a:chExt cx="0" cy="0"/>
        </a:xfrm>
      </p:grpSpPr>
      <p:grpSp>
        <p:nvGrpSpPr>
          <p:cNvPr name="Group 2" id="2"/>
          <p:cNvGrpSpPr/>
          <p:nvPr/>
        </p:nvGrpSpPr>
        <p:grpSpPr>
          <a:xfrm rot="0">
            <a:off x="-1099223" y="0"/>
            <a:ext cx="20486447" cy="10243223"/>
            <a:chOff x="0" y="0"/>
            <a:chExt cx="27315262" cy="13657631"/>
          </a:xfrm>
        </p:grpSpPr>
        <p:sp>
          <p:nvSpPr>
            <p:cNvPr name="Freeform 3" id="3"/>
            <p:cNvSpPr/>
            <p:nvPr/>
          </p:nvSpPr>
          <p:spPr>
            <a:xfrm flipH="false" flipV="false" rot="0">
              <a:off x="0"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57631"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10406566" y="9639987"/>
            <a:ext cx="1193929" cy="1193929"/>
          </a:xfrm>
          <a:custGeom>
            <a:avLst/>
            <a:gdLst/>
            <a:ahLst/>
            <a:cxnLst/>
            <a:rect r="r" b="b" t="t" l="l"/>
            <a:pathLst>
              <a:path h="1193929" w="1193929">
                <a:moveTo>
                  <a:pt x="0" y="0"/>
                </a:moveTo>
                <a:lnTo>
                  <a:pt x="1193929" y="0"/>
                </a:lnTo>
                <a:lnTo>
                  <a:pt x="1193929" y="1193928"/>
                </a:lnTo>
                <a:lnTo>
                  <a:pt x="0" y="119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259300" y="4603183"/>
            <a:ext cx="1761165" cy="774912"/>
          </a:xfrm>
          <a:custGeom>
            <a:avLst/>
            <a:gdLst/>
            <a:ahLst/>
            <a:cxnLst/>
            <a:rect r="r" b="b" t="t" l="l"/>
            <a:pathLst>
              <a:path h="774912" w="1761165">
                <a:moveTo>
                  <a:pt x="0" y="0"/>
                </a:moveTo>
                <a:lnTo>
                  <a:pt x="1761165" y="0"/>
                </a:lnTo>
                <a:lnTo>
                  <a:pt x="1761165" y="774912"/>
                </a:lnTo>
                <a:lnTo>
                  <a:pt x="0" y="7749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5037296" y="-598424"/>
            <a:ext cx="1196849" cy="1196849"/>
          </a:xfrm>
          <a:custGeom>
            <a:avLst/>
            <a:gdLst/>
            <a:ahLst/>
            <a:cxnLst/>
            <a:rect r="r" b="b" t="t" l="l"/>
            <a:pathLst>
              <a:path h="1196849" w="1196849">
                <a:moveTo>
                  <a:pt x="0" y="0"/>
                </a:moveTo>
                <a:lnTo>
                  <a:pt x="1196848" y="0"/>
                </a:lnTo>
                <a:lnTo>
                  <a:pt x="1196848" y="1196848"/>
                </a:lnTo>
                <a:lnTo>
                  <a:pt x="0" y="11968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true" flipV="false" rot="-5400000">
            <a:off x="-2309251" y="-2443088"/>
            <a:ext cx="5610039" cy="5324437"/>
          </a:xfrm>
          <a:custGeom>
            <a:avLst/>
            <a:gdLst/>
            <a:ahLst/>
            <a:cxnLst/>
            <a:rect r="r" b="b" t="t" l="l"/>
            <a:pathLst>
              <a:path h="5324437" w="5610039">
                <a:moveTo>
                  <a:pt x="5610039" y="0"/>
                </a:moveTo>
                <a:lnTo>
                  <a:pt x="0" y="0"/>
                </a:lnTo>
                <a:lnTo>
                  <a:pt x="0" y="5324438"/>
                </a:lnTo>
                <a:lnTo>
                  <a:pt x="5610039" y="5324438"/>
                </a:lnTo>
                <a:lnTo>
                  <a:pt x="5610039"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true" rot="1595070">
            <a:off x="12990287" y="-339420"/>
            <a:ext cx="1146281" cy="1117103"/>
          </a:xfrm>
          <a:custGeom>
            <a:avLst/>
            <a:gdLst/>
            <a:ahLst/>
            <a:cxnLst/>
            <a:rect r="r" b="b" t="t" l="l"/>
            <a:pathLst>
              <a:path h="1117103" w="1146281">
                <a:moveTo>
                  <a:pt x="0" y="1117102"/>
                </a:moveTo>
                <a:lnTo>
                  <a:pt x="1146281" y="1117102"/>
                </a:lnTo>
                <a:lnTo>
                  <a:pt x="1146281" y="0"/>
                </a:lnTo>
                <a:lnTo>
                  <a:pt x="0" y="0"/>
                </a:lnTo>
                <a:lnTo>
                  <a:pt x="0" y="1117102"/>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true" flipV="false" rot="0">
            <a:off x="-383358" y="5378095"/>
            <a:ext cx="1122401" cy="1093830"/>
          </a:xfrm>
          <a:custGeom>
            <a:avLst/>
            <a:gdLst/>
            <a:ahLst/>
            <a:cxnLst/>
            <a:rect r="r" b="b" t="t" l="l"/>
            <a:pathLst>
              <a:path h="1093830" w="1122401">
                <a:moveTo>
                  <a:pt x="1122400" y="0"/>
                </a:moveTo>
                <a:lnTo>
                  <a:pt x="0" y="0"/>
                </a:lnTo>
                <a:lnTo>
                  <a:pt x="0" y="1093831"/>
                </a:lnTo>
                <a:lnTo>
                  <a:pt x="1122400" y="1093831"/>
                </a:lnTo>
                <a:lnTo>
                  <a:pt x="112240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2139679">
            <a:off x="15613834" y="7748973"/>
            <a:ext cx="5348332" cy="5076053"/>
          </a:xfrm>
          <a:custGeom>
            <a:avLst/>
            <a:gdLst/>
            <a:ahLst/>
            <a:cxnLst/>
            <a:rect r="r" b="b" t="t" l="l"/>
            <a:pathLst>
              <a:path h="5076053" w="5348332">
                <a:moveTo>
                  <a:pt x="0" y="0"/>
                </a:moveTo>
                <a:lnTo>
                  <a:pt x="5348332" y="0"/>
                </a:lnTo>
                <a:lnTo>
                  <a:pt x="5348332" y="5076054"/>
                </a:lnTo>
                <a:lnTo>
                  <a:pt x="0" y="507605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12" id="12"/>
          <p:cNvGrpSpPr/>
          <p:nvPr/>
        </p:nvGrpSpPr>
        <p:grpSpPr>
          <a:xfrm rot="0">
            <a:off x="3199698" y="9822678"/>
            <a:ext cx="828546" cy="828546"/>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9540"/>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1705145">
            <a:off x="16771285" y="514438"/>
            <a:ext cx="1109192" cy="1028524"/>
          </a:xfrm>
          <a:custGeom>
            <a:avLst/>
            <a:gdLst/>
            <a:ahLst/>
            <a:cxnLst/>
            <a:rect r="r" b="b" t="t" l="l"/>
            <a:pathLst>
              <a:path h="1028524" w="1109192">
                <a:moveTo>
                  <a:pt x="0" y="0"/>
                </a:moveTo>
                <a:lnTo>
                  <a:pt x="1109192" y="0"/>
                </a:lnTo>
                <a:lnTo>
                  <a:pt x="1109192" y="1028524"/>
                </a:lnTo>
                <a:lnTo>
                  <a:pt x="0" y="102852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6" id="16"/>
          <p:cNvSpPr txBox="true"/>
          <p:nvPr/>
        </p:nvSpPr>
        <p:spPr>
          <a:xfrm rot="0">
            <a:off x="739042" y="2679044"/>
            <a:ext cx="17046064" cy="6078220"/>
          </a:xfrm>
          <a:prstGeom prst="rect">
            <a:avLst/>
          </a:prstGeom>
        </p:spPr>
        <p:txBody>
          <a:bodyPr anchor="t" rtlCol="false" tIns="0" lIns="0" bIns="0" rIns="0">
            <a:spAutoFit/>
          </a:bodyPr>
          <a:lstStyle/>
          <a:p>
            <a:pPr algn="just">
              <a:lnSpc>
                <a:spcPts val="4865"/>
              </a:lnSpc>
            </a:pPr>
            <a:r>
              <a:rPr lang="en-US" sz="3500">
                <a:solidFill>
                  <a:srgbClr val="FFA213"/>
                </a:solidFill>
                <a:latin typeface="Balsamiq Sans Bold"/>
              </a:rPr>
              <a:t>Pada tanggal 28 Maret 1963, Presiden Soekarno menyampaikan Deklarasi Ekonomi (Dekon) di Jakarta. Dekon merupakan strategi dasar dalam ekonomi terpimpin. </a:t>
            </a:r>
          </a:p>
          <a:p>
            <a:pPr algn="just">
              <a:lnSpc>
                <a:spcPts val="4865"/>
              </a:lnSpc>
            </a:pPr>
          </a:p>
          <a:p>
            <a:pPr algn="just">
              <a:lnSpc>
                <a:spcPts val="4865"/>
              </a:lnSpc>
            </a:pPr>
            <a:r>
              <a:rPr lang="en-US" sz="3500">
                <a:solidFill>
                  <a:srgbClr val="FFA213"/>
                </a:solidFill>
                <a:latin typeface="Balsamiq Sans Bold"/>
              </a:rPr>
              <a:t>Tujuan utama Dekon adalah untuk menciptakan ekonomi nasional yang bersifat demokratis dan bebas dari imperialisme untuk mencapai kemajuan ekonomi. Mengingat tidak mudah untuk mendapatkan bantuan luar negeri, maka pemerintah Indonesia menyatakan bahwa ekonomi Indonesia berpegang pada sistem ekonomi Berdikari (Berdiri di atas kaki sendiri). </a:t>
            </a:r>
          </a:p>
          <a:p>
            <a:pPr algn="ctr">
              <a:lnSpc>
                <a:spcPts val="4865"/>
              </a:lnSpc>
            </a:pPr>
          </a:p>
          <a:p>
            <a:pPr algn="ctr">
              <a:lnSpc>
                <a:spcPts val="4865"/>
              </a:lnSpc>
            </a:pPr>
          </a:p>
        </p:txBody>
      </p:sp>
      <p:grpSp>
        <p:nvGrpSpPr>
          <p:cNvPr name="Group 17" id="17"/>
          <p:cNvGrpSpPr/>
          <p:nvPr/>
        </p:nvGrpSpPr>
        <p:grpSpPr>
          <a:xfrm rot="0">
            <a:off x="5067237" y="1485405"/>
            <a:ext cx="8153525" cy="1091070"/>
            <a:chOff x="0" y="0"/>
            <a:chExt cx="3037011" cy="406400"/>
          </a:xfrm>
        </p:grpSpPr>
        <p:sp>
          <p:nvSpPr>
            <p:cNvPr name="Freeform 18" id="18"/>
            <p:cNvSpPr/>
            <p:nvPr/>
          </p:nvSpPr>
          <p:spPr>
            <a:xfrm flipH="false" flipV="false" rot="0">
              <a:off x="0" y="0"/>
              <a:ext cx="3037011" cy="406400"/>
            </a:xfrm>
            <a:custGeom>
              <a:avLst/>
              <a:gdLst/>
              <a:ahLst/>
              <a:cxnLst/>
              <a:rect r="r" b="b" t="t" l="l"/>
              <a:pathLst>
                <a:path h="406400" w="3037011">
                  <a:moveTo>
                    <a:pt x="2833811" y="0"/>
                  </a:moveTo>
                  <a:cubicBezTo>
                    <a:pt x="2946035" y="0"/>
                    <a:pt x="3037011" y="90976"/>
                    <a:pt x="3037011" y="203200"/>
                  </a:cubicBezTo>
                  <a:cubicBezTo>
                    <a:pt x="3037011" y="315424"/>
                    <a:pt x="2946035" y="406400"/>
                    <a:pt x="2833811"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DF653E"/>
              </a:solidFill>
              <a:prstDash val="lgDash"/>
              <a:miter/>
            </a:ln>
          </p:spPr>
        </p:sp>
        <p:sp>
          <p:nvSpPr>
            <p:cNvPr name="TextBox 19" id="19"/>
            <p:cNvSpPr txBox="true"/>
            <p:nvPr/>
          </p:nvSpPr>
          <p:spPr>
            <a:xfrm>
              <a:off x="0" y="-38100"/>
              <a:ext cx="3037011" cy="444500"/>
            </a:xfrm>
            <a:prstGeom prst="rect">
              <a:avLst/>
            </a:prstGeom>
          </p:spPr>
          <p:txBody>
            <a:bodyPr anchor="ctr" rtlCol="false" tIns="50800" lIns="50800" bIns="50800" rIns="50800"/>
            <a:lstStyle/>
            <a:p>
              <a:pPr algn="ctr">
                <a:lnSpc>
                  <a:spcPts val="2659"/>
                </a:lnSpc>
              </a:pPr>
            </a:p>
          </p:txBody>
        </p:sp>
      </p:grpSp>
      <p:sp>
        <p:nvSpPr>
          <p:cNvPr name="TextBox 20" id="20"/>
          <p:cNvSpPr txBox="true"/>
          <p:nvPr/>
        </p:nvSpPr>
        <p:spPr>
          <a:xfrm rot="0">
            <a:off x="5239786" y="1737042"/>
            <a:ext cx="7808429" cy="678726"/>
          </a:xfrm>
          <a:prstGeom prst="rect">
            <a:avLst/>
          </a:prstGeom>
        </p:spPr>
        <p:txBody>
          <a:bodyPr anchor="t" rtlCol="false" tIns="0" lIns="0" bIns="0" rIns="0">
            <a:spAutoFit/>
          </a:bodyPr>
          <a:lstStyle/>
          <a:p>
            <a:pPr algn="ctr">
              <a:lnSpc>
                <a:spcPts val="4974"/>
              </a:lnSpc>
            </a:pPr>
            <a:r>
              <a:rPr lang="en-US" sz="5349">
                <a:solidFill>
                  <a:srgbClr val="DF653E"/>
                </a:solidFill>
                <a:latin typeface="More Sugar"/>
              </a:rPr>
              <a:t>Deklarasi Ekonomi</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3E1"/>
        </a:solidFill>
      </p:bgPr>
    </p:bg>
    <p:spTree>
      <p:nvGrpSpPr>
        <p:cNvPr id="1" name=""/>
        <p:cNvGrpSpPr/>
        <p:nvPr/>
      </p:nvGrpSpPr>
      <p:grpSpPr>
        <a:xfrm>
          <a:off x="0" y="0"/>
          <a:ext cx="0" cy="0"/>
          <a:chOff x="0" y="0"/>
          <a:chExt cx="0" cy="0"/>
        </a:xfrm>
      </p:grpSpPr>
      <p:grpSp>
        <p:nvGrpSpPr>
          <p:cNvPr name="Group 2" id="2"/>
          <p:cNvGrpSpPr/>
          <p:nvPr/>
        </p:nvGrpSpPr>
        <p:grpSpPr>
          <a:xfrm rot="0">
            <a:off x="-1099223" y="0"/>
            <a:ext cx="20486447" cy="10243223"/>
            <a:chOff x="0" y="0"/>
            <a:chExt cx="27315262" cy="13657631"/>
          </a:xfrm>
        </p:grpSpPr>
        <p:sp>
          <p:nvSpPr>
            <p:cNvPr name="Freeform 3" id="3"/>
            <p:cNvSpPr/>
            <p:nvPr/>
          </p:nvSpPr>
          <p:spPr>
            <a:xfrm flipH="false" flipV="false" rot="0">
              <a:off x="0"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57631"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4384421" y="9639987"/>
            <a:ext cx="1193929" cy="1193929"/>
          </a:xfrm>
          <a:custGeom>
            <a:avLst/>
            <a:gdLst/>
            <a:ahLst/>
            <a:cxnLst/>
            <a:rect r="r" b="b" t="t" l="l"/>
            <a:pathLst>
              <a:path h="1193929" w="1193929">
                <a:moveTo>
                  <a:pt x="0" y="0"/>
                </a:moveTo>
                <a:lnTo>
                  <a:pt x="1193929" y="0"/>
                </a:lnTo>
                <a:lnTo>
                  <a:pt x="1193929" y="1193928"/>
                </a:lnTo>
                <a:lnTo>
                  <a:pt x="0" y="119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546275" y="6223592"/>
            <a:ext cx="1761165" cy="774912"/>
          </a:xfrm>
          <a:custGeom>
            <a:avLst/>
            <a:gdLst/>
            <a:ahLst/>
            <a:cxnLst/>
            <a:rect r="r" b="b" t="t" l="l"/>
            <a:pathLst>
              <a:path h="774912" w="1761165">
                <a:moveTo>
                  <a:pt x="0" y="0"/>
                </a:moveTo>
                <a:lnTo>
                  <a:pt x="1761165" y="0"/>
                </a:lnTo>
                <a:lnTo>
                  <a:pt x="1761165" y="774912"/>
                </a:lnTo>
                <a:lnTo>
                  <a:pt x="0" y="7749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2182339" y="-598424"/>
            <a:ext cx="1196849" cy="1196849"/>
          </a:xfrm>
          <a:custGeom>
            <a:avLst/>
            <a:gdLst/>
            <a:ahLst/>
            <a:cxnLst/>
            <a:rect r="r" b="b" t="t" l="l"/>
            <a:pathLst>
              <a:path h="1196849" w="1196849">
                <a:moveTo>
                  <a:pt x="0" y="0"/>
                </a:moveTo>
                <a:lnTo>
                  <a:pt x="1196848" y="0"/>
                </a:lnTo>
                <a:lnTo>
                  <a:pt x="1196848" y="1196848"/>
                </a:lnTo>
                <a:lnTo>
                  <a:pt x="0" y="11968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1705145">
            <a:off x="16771285" y="514438"/>
            <a:ext cx="1109192" cy="1028524"/>
          </a:xfrm>
          <a:custGeom>
            <a:avLst/>
            <a:gdLst/>
            <a:ahLst/>
            <a:cxnLst/>
            <a:rect r="r" b="b" t="t" l="l"/>
            <a:pathLst>
              <a:path h="1028524" w="1109192">
                <a:moveTo>
                  <a:pt x="0" y="0"/>
                </a:moveTo>
                <a:lnTo>
                  <a:pt x="1109192" y="0"/>
                </a:lnTo>
                <a:lnTo>
                  <a:pt x="1109192" y="1028524"/>
                </a:lnTo>
                <a:lnTo>
                  <a:pt x="0" y="10285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true" flipV="false" rot="-5400000">
            <a:off x="-2309251" y="-2443088"/>
            <a:ext cx="5610039" cy="5324437"/>
          </a:xfrm>
          <a:custGeom>
            <a:avLst/>
            <a:gdLst/>
            <a:ahLst/>
            <a:cxnLst/>
            <a:rect r="r" b="b" t="t" l="l"/>
            <a:pathLst>
              <a:path h="5324437" w="5610039">
                <a:moveTo>
                  <a:pt x="5610039" y="0"/>
                </a:moveTo>
                <a:lnTo>
                  <a:pt x="0" y="0"/>
                </a:lnTo>
                <a:lnTo>
                  <a:pt x="0" y="5324438"/>
                </a:lnTo>
                <a:lnTo>
                  <a:pt x="5610039" y="5324438"/>
                </a:lnTo>
                <a:lnTo>
                  <a:pt x="5610039"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true" flipV="true" rot="-1654011">
            <a:off x="5005209" y="-396596"/>
            <a:ext cx="1146281" cy="1117103"/>
          </a:xfrm>
          <a:custGeom>
            <a:avLst/>
            <a:gdLst/>
            <a:ahLst/>
            <a:cxnLst/>
            <a:rect r="r" b="b" t="t" l="l"/>
            <a:pathLst>
              <a:path h="1117103" w="1146281">
                <a:moveTo>
                  <a:pt x="1146281" y="1117103"/>
                </a:moveTo>
                <a:lnTo>
                  <a:pt x="0" y="1117103"/>
                </a:lnTo>
                <a:lnTo>
                  <a:pt x="0" y="0"/>
                </a:lnTo>
                <a:lnTo>
                  <a:pt x="1146281" y="0"/>
                </a:lnTo>
                <a:lnTo>
                  <a:pt x="1146281" y="1117103"/>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true" rot="0">
            <a:off x="17726800" y="4049670"/>
            <a:ext cx="1122401" cy="1093830"/>
          </a:xfrm>
          <a:custGeom>
            <a:avLst/>
            <a:gdLst/>
            <a:ahLst/>
            <a:cxnLst/>
            <a:rect r="r" b="b" t="t" l="l"/>
            <a:pathLst>
              <a:path h="1093830" w="1122401">
                <a:moveTo>
                  <a:pt x="0" y="1093830"/>
                </a:moveTo>
                <a:lnTo>
                  <a:pt x="1122400" y="1093830"/>
                </a:lnTo>
                <a:lnTo>
                  <a:pt x="1122400" y="0"/>
                </a:lnTo>
                <a:lnTo>
                  <a:pt x="0" y="0"/>
                </a:lnTo>
                <a:lnTo>
                  <a:pt x="0" y="109383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2" id="12"/>
          <p:cNvSpPr/>
          <p:nvPr/>
        </p:nvSpPr>
        <p:spPr>
          <a:xfrm flipH="false" flipV="false" rot="2139679">
            <a:off x="15613834" y="7748973"/>
            <a:ext cx="5348332" cy="5076053"/>
          </a:xfrm>
          <a:custGeom>
            <a:avLst/>
            <a:gdLst/>
            <a:ahLst/>
            <a:cxnLst/>
            <a:rect r="r" b="b" t="t" l="l"/>
            <a:pathLst>
              <a:path h="5076053" w="5348332">
                <a:moveTo>
                  <a:pt x="0" y="0"/>
                </a:moveTo>
                <a:lnTo>
                  <a:pt x="5348332" y="0"/>
                </a:lnTo>
                <a:lnTo>
                  <a:pt x="5348332" y="5076054"/>
                </a:lnTo>
                <a:lnTo>
                  <a:pt x="0" y="507605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nvGrpSpPr>
          <p:cNvPr name="Group 13" id="13"/>
          <p:cNvGrpSpPr/>
          <p:nvPr/>
        </p:nvGrpSpPr>
        <p:grpSpPr>
          <a:xfrm rot="0">
            <a:off x="11353793" y="9787767"/>
            <a:ext cx="828546" cy="82854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9540"/>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4883293" y="1485405"/>
            <a:ext cx="8521414" cy="1091070"/>
            <a:chOff x="0" y="0"/>
            <a:chExt cx="3174041" cy="406400"/>
          </a:xfrm>
        </p:grpSpPr>
        <p:sp>
          <p:nvSpPr>
            <p:cNvPr name="Freeform 17" id="17"/>
            <p:cNvSpPr/>
            <p:nvPr/>
          </p:nvSpPr>
          <p:spPr>
            <a:xfrm flipH="false" flipV="false" rot="0">
              <a:off x="0" y="0"/>
              <a:ext cx="3174041" cy="406400"/>
            </a:xfrm>
            <a:custGeom>
              <a:avLst/>
              <a:gdLst/>
              <a:ahLst/>
              <a:cxnLst/>
              <a:rect r="r" b="b" t="t" l="l"/>
              <a:pathLst>
                <a:path h="406400" w="3174041">
                  <a:moveTo>
                    <a:pt x="2970841" y="0"/>
                  </a:moveTo>
                  <a:cubicBezTo>
                    <a:pt x="3083065" y="0"/>
                    <a:pt x="3174041" y="90976"/>
                    <a:pt x="3174041" y="203200"/>
                  </a:cubicBezTo>
                  <a:cubicBezTo>
                    <a:pt x="3174041" y="315424"/>
                    <a:pt x="3083065" y="406400"/>
                    <a:pt x="2970841"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DF653E"/>
              </a:solidFill>
              <a:prstDash val="lgDash"/>
              <a:miter/>
            </a:ln>
          </p:spPr>
        </p:sp>
        <p:sp>
          <p:nvSpPr>
            <p:cNvPr name="TextBox 18" id="18"/>
            <p:cNvSpPr txBox="true"/>
            <p:nvPr/>
          </p:nvSpPr>
          <p:spPr>
            <a:xfrm>
              <a:off x="0" y="-38100"/>
              <a:ext cx="3174041" cy="444500"/>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1742633" y="1737042"/>
            <a:ext cx="14850740" cy="1307376"/>
          </a:xfrm>
          <a:prstGeom prst="rect">
            <a:avLst/>
          </a:prstGeom>
        </p:spPr>
        <p:txBody>
          <a:bodyPr anchor="t" rtlCol="false" tIns="0" lIns="0" bIns="0" rIns="0">
            <a:spAutoFit/>
          </a:bodyPr>
          <a:lstStyle/>
          <a:p>
            <a:pPr algn="ctr">
              <a:lnSpc>
                <a:spcPts val="4974"/>
              </a:lnSpc>
            </a:pPr>
            <a:r>
              <a:rPr lang="en-US" sz="5349">
                <a:solidFill>
                  <a:srgbClr val="DF653E"/>
                </a:solidFill>
                <a:latin typeface="More Sugar"/>
              </a:rPr>
              <a:t>Kondisi Ekonomi Pada Masa Akhir Demokrasi Terpimpin </a:t>
            </a:r>
          </a:p>
        </p:txBody>
      </p:sp>
      <p:sp>
        <p:nvSpPr>
          <p:cNvPr name="TextBox 20" id="20"/>
          <p:cNvSpPr txBox="true"/>
          <p:nvPr/>
        </p:nvSpPr>
        <p:spPr>
          <a:xfrm rot="0">
            <a:off x="804481" y="3373932"/>
            <a:ext cx="16922319" cy="6687820"/>
          </a:xfrm>
          <a:prstGeom prst="rect">
            <a:avLst/>
          </a:prstGeom>
        </p:spPr>
        <p:txBody>
          <a:bodyPr anchor="t" rtlCol="false" tIns="0" lIns="0" bIns="0" rIns="0">
            <a:spAutoFit/>
          </a:bodyPr>
          <a:lstStyle/>
          <a:p>
            <a:pPr algn="just" marL="755654" indent="-377827" lvl="1">
              <a:lnSpc>
                <a:spcPts val="4865"/>
              </a:lnSpc>
              <a:buFont typeface="Arial"/>
              <a:buChar char="•"/>
            </a:pPr>
            <a:r>
              <a:rPr lang="en-US" sz="3500">
                <a:solidFill>
                  <a:srgbClr val="FFA213"/>
                </a:solidFill>
                <a:latin typeface="Balsamiq Sans Bold"/>
              </a:rPr>
              <a:t>Preseden Soekarno melakukan tindakan yang menyalahi ketentuan sehingga mengakibatkan merosotnya ekonomi nasional.</a:t>
            </a:r>
          </a:p>
          <a:p>
            <a:pPr algn="just" marL="755654" indent="-377827" lvl="1">
              <a:lnSpc>
                <a:spcPts val="4865"/>
              </a:lnSpc>
              <a:buFont typeface="Arial"/>
              <a:buChar char="•"/>
            </a:pPr>
            <a:r>
              <a:rPr lang="en-US" sz="3500">
                <a:solidFill>
                  <a:srgbClr val="FFA213"/>
                </a:solidFill>
                <a:latin typeface="Balsamiq Sans Bold"/>
              </a:rPr>
              <a:t>Presiden Soekarno mengeluarkan keputusan yang memungkinkan Menteri keuangan  menempuh kebikjakan yang menyimpang UU Pokok BI (mengizinkan menteri keuangan tidak mengumumkan neraca BI. </a:t>
            </a:r>
          </a:p>
          <a:p>
            <a:pPr algn="just" marL="755654" indent="-377827" lvl="1">
              <a:lnSpc>
                <a:spcPts val="4865"/>
              </a:lnSpc>
              <a:buFont typeface="Arial"/>
              <a:buChar char="•"/>
            </a:pPr>
            <a:r>
              <a:rPr lang="en-US" sz="3500">
                <a:solidFill>
                  <a:srgbClr val="FFA213"/>
                </a:solidFill>
                <a:latin typeface="Balsamiq Sans Bold"/>
              </a:rPr>
              <a:t>Pemerintah mencetak uang kertas tanpa perhitungan untuk menutupi defisit keuangan, sehingga laju inflasi pada akhir 1965 mencapai 650%. Hal tersebut membuat harga makanan dan bahan pokok melambung tinggi</a:t>
            </a:r>
          </a:p>
          <a:p>
            <a:pPr algn="just">
              <a:lnSpc>
                <a:spcPts val="4865"/>
              </a:lnSpc>
            </a:pPr>
          </a:p>
          <a:p>
            <a:pPr algn="just">
              <a:lnSpc>
                <a:spcPts val="4865"/>
              </a:lnSpc>
            </a:pPr>
          </a:p>
          <a:p>
            <a:pPr algn="just">
              <a:lnSpc>
                <a:spcPts val="4865"/>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3E1"/>
        </a:solidFill>
      </p:bgPr>
    </p:bg>
    <p:spTree>
      <p:nvGrpSpPr>
        <p:cNvPr id="1" name=""/>
        <p:cNvGrpSpPr/>
        <p:nvPr/>
      </p:nvGrpSpPr>
      <p:grpSpPr>
        <a:xfrm>
          <a:off x="0" y="0"/>
          <a:ext cx="0" cy="0"/>
          <a:chOff x="0" y="0"/>
          <a:chExt cx="0" cy="0"/>
        </a:xfrm>
      </p:grpSpPr>
      <p:grpSp>
        <p:nvGrpSpPr>
          <p:cNvPr name="Group 2" id="2"/>
          <p:cNvGrpSpPr/>
          <p:nvPr/>
        </p:nvGrpSpPr>
        <p:grpSpPr>
          <a:xfrm rot="0">
            <a:off x="-1099223" y="0"/>
            <a:ext cx="20486447" cy="10243223"/>
            <a:chOff x="0" y="0"/>
            <a:chExt cx="27315262" cy="13657631"/>
          </a:xfrm>
        </p:grpSpPr>
        <p:sp>
          <p:nvSpPr>
            <p:cNvPr name="Freeform 3" id="3"/>
            <p:cNvSpPr/>
            <p:nvPr/>
          </p:nvSpPr>
          <p:spPr>
            <a:xfrm flipH="false" flipV="false" rot="0">
              <a:off x="0"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57631" y="0"/>
              <a:ext cx="13657631" cy="13657631"/>
            </a:xfrm>
            <a:custGeom>
              <a:avLst/>
              <a:gdLst/>
              <a:ahLst/>
              <a:cxnLst/>
              <a:rect r="r" b="b" t="t" l="l"/>
              <a:pathLst>
                <a:path h="13657631" w="13657631">
                  <a:moveTo>
                    <a:pt x="0" y="0"/>
                  </a:moveTo>
                  <a:lnTo>
                    <a:pt x="13657631" y="0"/>
                  </a:lnTo>
                  <a:lnTo>
                    <a:pt x="13657631" y="13657631"/>
                  </a:lnTo>
                  <a:lnTo>
                    <a:pt x="0" y="13657631"/>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4384421" y="9639987"/>
            <a:ext cx="1193929" cy="1193929"/>
          </a:xfrm>
          <a:custGeom>
            <a:avLst/>
            <a:gdLst/>
            <a:ahLst/>
            <a:cxnLst/>
            <a:rect r="r" b="b" t="t" l="l"/>
            <a:pathLst>
              <a:path h="1193929" w="1193929">
                <a:moveTo>
                  <a:pt x="0" y="0"/>
                </a:moveTo>
                <a:lnTo>
                  <a:pt x="1193929" y="0"/>
                </a:lnTo>
                <a:lnTo>
                  <a:pt x="1193929" y="1193928"/>
                </a:lnTo>
                <a:lnTo>
                  <a:pt x="0" y="119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546275" y="6223592"/>
            <a:ext cx="1761165" cy="774912"/>
          </a:xfrm>
          <a:custGeom>
            <a:avLst/>
            <a:gdLst/>
            <a:ahLst/>
            <a:cxnLst/>
            <a:rect r="r" b="b" t="t" l="l"/>
            <a:pathLst>
              <a:path h="774912" w="1761165">
                <a:moveTo>
                  <a:pt x="0" y="0"/>
                </a:moveTo>
                <a:lnTo>
                  <a:pt x="1761165" y="0"/>
                </a:lnTo>
                <a:lnTo>
                  <a:pt x="1761165" y="774912"/>
                </a:lnTo>
                <a:lnTo>
                  <a:pt x="0" y="7749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2182339" y="-598424"/>
            <a:ext cx="1196849" cy="1196849"/>
          </a:xfrm>
          <a:custGeom>
            <a:avLst/>
            <a:gdLst/>
            <a:ahLst/>
            <a:cxnLst/>
            <a:rect r="r" b="b" t="t" l="l"/>
            <a:pathLst>
              <a:path h="1196849" w="1196849">
                <a:moveTo>
                  <a:pt x="0" y="0"/>
                </a:moveTo>
                <a:lnTo>
                  <a:pt x="1196848" y="0"/>
                </a:lnTo>
                <a:lnTo>
                  <a:pt x="1196848" y="1196848"/>
                </a:lnTo>
                <a:lnTo>
                  <a:pt x="0" y="11968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1705145">
            <a:off x="16771285" y="514438"/>
            <a:ext cx="1109192" cy="1028524"/>
          </a:xfrm>
          <a:custGeom>
            <a:avLst/>
            <a:gdLst/>
            <a:ahLst/>
            <a:cxnLst/>
            <a:rect r="r" b="b" t="t" l="l"/>
            <a:pathLst>
              <a:path h="1028524" w="1109192">
                <a:moveTo>
                  <a:pt x="0" y="0"/>
                </a:moveTo>
                <a:lnTo>
                  <a:pt x="1109192" y="0"/>
                </a:lnTo>
                <a:lnTo>
                  <a:pt x="1109192" y="1028524"/>
                </a:lnTo>
                <a:lnTo>
                  <a:pt x="0" y="10285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true" flipV="false" rot="-5400000">
            <a:off x="-2309251" y="-2443088"/>
            <a:ext cx="5610039" cy="5324437"/>
          </a:xfrm>
          <a:custGeom>
            <a:avLst/>
            <a:gdLst/>
            <a:ahLst/>
            <a:cxnLst/>
            <a:rect r="r" b="b" t="t" l="l"/>
            <a:pathLst>
              <a:path h="5324437" w="5610039">
                <a:moveTo>
                  <a:pt x="5610039" y="0"/>
                </a:moveTo>
                <a:lnTo>
                  <a:pt x="0" y="0"/>
                </a:lnTo>
                <a:lnTo>
                  <a:pt x="0" y="5324438"/>
                </a:lnTo>
                <a:lnTo>
                  <a:pt x="5610039" y="5324438"/>
                </a:lnTo>
                <a:lnTo>
                  <a:pt x="5610039"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true" flipV="true" rot="-1654011">
            <a:off x="5005209" y="-396596"/>
            <a:ext cx="1146281" cy="1117103"/>
          </a:xfrm>
          <a:custGeom>
            <a:avLst/>
            <a:gdLst/>
            <a:ahLst/>
            <a:cxnLst/>
            <a:rect r="r" b="b" t="t" l="l"/>
            <a:pathLst>
              <a:path h="1117103" w="1146281">
                <a:moveTo>
                  <a:pt x="1146281" y="1117103"/>
                </a:moveTo>
                <a:lnTo>
                  <a:pt x="0" y="1117103"/>
                </a:lnTo>
                <a:lnTo>
                  <a:pt x="0" y="0"/>
                </a:lnTo>
                <a:lnTo>
                  <a:pt x="1146281" y="0"/>
                </a:lnTo>
                <a:lnTo>
                  <a:pt x="1146281" y="1117103"/>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true" rot="0">
            <a:off x="17726800" y="4049670"/>
            <a:ext cx="1122401" cy="1093830"/>
          </a:xfrm>
          <a:custGeom>
            <a:avLst/>
            <a:gdLst/>
            <a:ahLst/>
            <a:cxnLst/>
            <a:rect r="r" b="b" t="t" l="l"/>
            <a:pathLst>
              <a:path h="1093830" w="1122401">
                <a:moveTo>
                  <a:pt x="0" y="1093830"/>
                </a:moveTo>
                <a:lnTo>
                  <a:pt x="1122400" y="1093830"/>
                </a:lnTo>
                <a:lnTo>
                  <a:pt x="1122400" y="0"/>
                </a:lnTo>
                <a:lnTo>
                  <a:pt x="0" y="0"/>
                </a:lnTo>
                <a:lnTo>
                  <a:pt x="0" y="109383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2" id="12"/>
          <p:cNvSpPr/>
          <p:nvPr/>
        </p:nvSpPr>
        <p:spPr>
          <a:xfrm flipH="false" flipV="false" rot="2139679">
            <a:off x="15613834" y="7748973"/>
            <a:ext cx="5348332" cy="5076053"/>
          </a:xfrm>
          <a:custGeom>
            <a:avLst/>
            <a:gdLst/>
            <a:ahLst/>
            <a:cxnLst/>
            <a:rect r="r" b="b" t="t" l="l"/>
            <a:pathLst>
              <a:path h="5076053" w="5348332">
                <a:moveTo>
                  <a:pt x="0" y="0"/>
                </a:moveTo>
                <a:lnTo>
                  <a:pt x="5348332" y="0"/>
                </a:lnTo>
                <a:lnTo>
                  <a:pt x="5348332" y="5076054"/>
                </a:lnTo>
                <a:lnTo>
                  <a:pt x="0" y="507605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nvGrpSpPr>
          <p:cNvPr name="Group 13" id="13"/>
          <p:cNvGrpSpPr/>
          <p:nvPr/>
        </p:nvGrpSpPr>
        <p:grpSpPr>
          <a:xfrm rot="0">
            <a:off x="11353793" y="9787767"/>
            <a:ext cx="828546" cy="82854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9540"/>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4883293" y="1485405"/>
            <a:ext cx="8521414" cy="1091070"/>
            <a:chOff x="0" y="0"/>
            <a:chExt cx="3174041" cy="406400"/>
          </a:xfrm>
        </p:grpSpPr>
        <p:sp>
          <p:nvSpPr>
            <p:cNvPr name="Freeform 17" id="17"/>
            <p:cNvSpPr/>
            <p:nvPr/>
          </p:nvSpPr>
          <p:spPr>
            <a:xfrm flipH="false" flipV="false" rot="0">
              <a:off x="0" y="0"/>
              <a:ext cx="3174041" cy="406400"/>
            </a:xfrm>
            <a:custGeom>
              <a:avLst/>
              <a:gdLst/>
              <a:ahLst/>
              <a:cxnLst/>
              <a:rect r="r" b="b" t="t" l="l"/>
              <a:pathLst>
                <a:path h="406400" w="3174041">
                  <a:moveTo>
                    <a:pt x="2970841" y="0"/>
                  </a:moveTo>
                  <a:cubicBezTo>
                    <a:pt x="3083065" y="0"/>
                    <a:pt x="3174041" y="90976"/>
                    <a:pt x="3174041" y="203200"/>
                  </a:cubicBezTo>
                  <a:cubicBezTo>
                    <a:pt x="3174041" y="315424"/>
                    <a:pt x="3083065" y="406400"/>
                    <a:pt x="2970841"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DF653E"/>
              </a:solidFill>
              <a:prstDash val="lgDash"/>
              <a:miter/>
            </a:ln>
          </p:spPr>
        </p:sp>
        <p:sp>
          <p:nvSpPr>
            <p:cNvPr name="TextBox 18" id="18"/>
            <p:cNvSpPr txBox="true"/>
            <p:nvPr/>
          </p:nvSpPr>
          <p:spPr>
            <a:xfrm>
              <a:off x="0" y="-38100"/>
              <a:ext cx="3174041" cy="444500"/>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1742633" y="1737042"/>
            <a:ext cx="14850740" cy="678726"/>
          </a:xfrm>
          <a:prstGeom prst="rect">
            <a:avLst/>
          </a:prstGeom>
        </p:spPr>
        <p:txBody>
          <a:bodyPr anchor="t" rtlCol="false" tIns="0" lIns="0" bIns="0" rIns="0">
            <a:spAutoFit/>
          </a:bodyPr>
          <a:lstStyle/>
          <a:p>
            <a:pPr algn="ctr">
              <a:lnSpc>
                <a:spcPts val="4974"/>
              </a:lnSpc>
            </a:pPr>
            <a:r>
              <a:rPr lang="en-US" sz="5349">
                <a:solidFill>
                  <a:srgbClr val="DF653E"/>
                </a:solidFill>
                <a:latin typeface="More Sugar"/>
              </a:rPr>
              <a:t>Lanjutan</a:t>
            </a:r>
          </a:p>
        </p:txBody>
      </p:sp>
      <p:sp>
        <p:nvSpPr>
          <p:cNvPr name="TextBox 20" id="20"/>
          <p:cNvSpPr txBox="true"/>
          <p:nvPr/>
        </p:nvSpPr>
        <p:spPr>
          <a:xfrm rot="0">
            <a:off x="804481" y="3373932"/>
            <a:ext cx="16922319" cy="4859020"/>
          </a:xfrm>
          <a:prstGeom prst="rect">
            <a:avLst/>
          </a:prstGeom>
        </p:spPr>
        <p:txBody>
          <a:bodyPr anchor="t" rtlCol="false" tIns="0" lIns="0" bIns="0" rIns="0">
            <a:spAutoFit/>
          </a:bodyPr>
          <a:lstStyle/>
          <a:p>
            <a:pPr algn="just">
              <a:lnSpc>
                <a:spcPts val="4865"/>
              </a:lnSpc>
            </a:pPr>
            <a:r>
              <a:rPr lang="en-US" sz="3500">
                <a:solidFill>
                  <a:srgbClr val="FFA213"/>
                </a:solidFill>
                <a:latin typeface="Balsamiq Sans Bold"/>
              </a:rPr>
              <a:t>Salah satu bidang yang menjadi fokus Presiden Soekarno dalam menjalankan Demokrasi Terpimpin adalah bidang ekonomi. Pada masa itu, Indonesia menghadapi berbagai masalah ekonomi, seperti inflasi, defisit anggaran, utang luar negeri, kemiskinan, dan ketimpangan sosial. </a:t>
            </a:r>
          </a:p>
          <a:p>
            <a:pPr algn="just">
              <a:lnSpc>
                <a:spcPts val="4865"/>
              </a:lnSpc>
            </a:pPr>
            <a:r>
              <a:rPr lang="en-US" sz="3500">
                <a:solidFill>
                  <a:srgbClr val="FFA213"/>
                </a:solidFill>
                <a:latin typeface="Balsamiq Sans Bold"/>
              </a:rPr>
              <a:t>Penyebabnya karena pendapatan  ekspor menurun, cadangan devisa menurun, inflasi meningkat tajam, dan tingginya tingkat korupsi. </a:t>
            </a:r>
          </a:p>
          <a:p>
            <a:pPr algn="just">
              <a:lnSpc>
                <a:spcPts val="4865"/>
              </a:lnSpc>
            </a:pPr>
          </a:p>
          <a:p>
            <a:pPr algn="just">
              <a:lnSpc>
                <a:spcPts val="4865"/>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DAF0wcCBdjM</dc:identifier>
  <dcterms:modified xsi:type="dcterms:W3CDTF">2011-08-01T06:04:30Z</dcterms:modified>
  <cp:revision>1</cp:revision>
  <dc:title>PERKEMBANGAN EKONOMI MASA DEMOKRASI TERPIMPIN</dc:title>
</cp:coreProperties>
</file>