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8" r:id="rId6"/>
    <p:sldId id="260" r:id="rId7"/>
    <p:sldId id="262" r:id="rId8"/>
    <p:sldId id="263" r:id="rId9"/>
    <p:sldId id="265" r:id="rId10"/>
    <p:sldId id="264" r:id="rId11"/>
    <p:sldId id="266" r:id="rId12"/>
    <p:sldId id="267" r:id="rId13"/>
    <p:sldId id="269" r:id="rId14"/>
    <p:sldId id="27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67" d="100"/>
          <a:sy n="67" d="100"/>
        </p:scale>
        <p:origin x="6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10/25/2022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10/25/2022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10/25/2022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10/25/2022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10/25/2022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10/25/2022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10/25/2022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10/25/2022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10/25/2022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10/25/2022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10/25/2022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10/25/2022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10/25/2022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10/25/2022</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10/25/2022</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6B58B-94E6-4C75-A42B-454A6653DB44}"/>
              </a:ext>
            </a:extLst>
          </p:cNvPr>
          <p:cNvSpPr>
            <a:spLocks noGrp="1"/>
          </p:cNvSpPr>
          <p:nvPr>
            <p:ph type="ctrTitle"/>
          </p:nvPr>
        </p:nvSpPr>
        <p:spPr/>
        <p:txBody>
          <a:bodyPr/>
          <a:lstStyle/>
          <a:p>
            <a:r>
              <a:rPr lang="id-ID" dirty="0"/>
              <a:t>Penjajahan Bangsa Portugis di Indonesian (1509-1526)</a:t>
            </a:r>
          </a:p>
        </p:txBody>
      </p:sp>
      <p:sp>
        <p:nvSpPr>
          <p:cNvPr id="3" name="Subtitle 2">
            <a:extLst>
              <a:ext uri="{FF2B5EF4-FFF2-40B4-BE49-F238E27FC236}">
                <a16:creationId xmlns:a16="http://schemas.microsoft.com/office/drawing/2014/main" id="{8851E26B-AB47-4797-BCFF-248CC1281E6E}"/>
              </a:ext>
            </a:extLst>
          </p:cNvPr>
          <p:cNvSpPr>
            <a:spLocks noGrp="1"/>
          </p:cNvSpPr>
          <p:nvPr>
            <p:ph type="subTitle" idx="1"/>
          </p:nvPr>
        </p:nvSpPr>
        <p:spPr/>
        <p:txBody>
          <a:bodyPr>
            <a:normAutofit fontScale="47500" lnSpcReduction="20000"/>
          </a:bodyPr>
          <a:lstStyle/>
          <a:p>
            <a:r>
              <a:rPr lang="id-ID" dirty="0"/>
              <a:t>Mata Pelajaran : sejarah </a:t>
            </a:r>
            <a:r>
              <a:rPr lang="id-ID" dirty="0" err="1"/>
              <a:t>indonesia</a:t>
            </a:r>
            <a:endParaRPr lang="en-US" dirty="0"/>
          </a:p>
          <a:p>
            <a:r>
              <a:rPr lang="id-ID" dirty="0"/>
              <a:t>Kelas : XI</a:t>
            </a:r>
          </a:p>
        </p:txBody>
      </p:sp>
    </p:spTree>
    <p:extLst>
      <p:ext uri="{BB962C8B-B14F-4D97-AF65-F5344CB8AC3E}">
        <p14:creationId xmlns:p14="http://schemas.microsoft.com/office/powerpoint/2010/main" val="4515949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2C68E-9355-4C91-872D-6B0AE4BFBDDF}"/>
              </a:ext>
            </a:extLst>
          </p:cNvPr>
          <p:cNvSpPr>
            <a:spLocks noGrp="1"/>
          </p:cNvSpPr>
          <p:nvPr>
            <p:ph type="title"/>
          </p:nvPr>
        </p:nvSpPr>
        <p:spPr/>
        <p:txBody>
          <a:bodyPr/>
          <a:lstStyle/>
          <a:p>
            <a:r>
              <a:rPr lang="id-ID" dirty="0"/>
              <a:t>Alfonso d'Albuquerque (1453-1515)</a:t>
            </a:r>
          </a:p>
        </p:txBody>
      </p:sp>
      <p:sp>
        <p:nvSpPr>
          <p:cNvPr id="3" name="Content Placeholder 2">
            <a:extLst>
              <a:ext uri="{FF2B5EF4-FFF2-40B4-BE49-F238E27FC236}">
                <a16:creationId xmlns:a16="http://schemas.microsoft.com/office/drawing/2014/main" id="{DF0C309B-E7E3-40D4-AD0D-E29B7A9E104D}"/>
              </a:ext>
            </a:extLst>
          </p:cNvPr>
          <p:cNvSpPr>
            <a:spLocks noGrp="1"/>
          </p:cNvSpPr>
          <p:nvPr>
            <p:ph idx="1"/>
          </p:nvPr>
        </p:nvSpPr>
        <p:spPr>
          <a:xfrm>
            <a:off x="818712" y="2222287"/>
            <a:ext cx="7887966" cy="4337539"/>
          </a:xfrm>
        </p:spPr>
        <p:txBody>
          <a:bodyPr/>
          <a:lstStyle/>
          <a:p>
            <a:r>
              <a:rPr lang="id-ID" dirty="0"/>
              <a:t>Setelah beberapa lama menduduki Calcuta, orang Portugis sadar bahwa penghasil rempah-rempah bukan India. Ada tempat lain yang menjadi pusat perdagangan rempah-rempah di Asia, yaitu Malaka.</a:t>
            </a:r>
          </a:p>
          <a:p>
            <a:r>
              <a:rPr lang="id-ID" dirty="0"/>
              <a:t>Oleh karena itu ekspedisi ke Timur dilanjutkan kembali. Bagi Portugis, cara termudah menguasai perdagangan di sekitar Malaka adalah dengan merebut atau menguasai Malaka. Oleh karena itu, dari Calcuta, Portugis mengirimkan ekspedisi ke Malaka di bawah pimpinan Alfonso d’ Albuquerque. Ekspedisi d’ Albuquerque tersebut berhasil menaklukkan Malaka pada tahun 1511.   </a:t>
            </a:r>
          </a:p>
        </p:txBody>
      </p:sp>
      <p:pic>
        <p:nvPicPr>
          <p:cNvPr id="5" name="Picture 4">
            <a:extLst>
              <a:ext uri="{FF2B5EF4-FFF2-40B4-BE49-F238E27FC236}">
                <a16:creationId xmlns:a16="http://schemas.microsoft.com/office/drawing/2014/main" id="{FD68868B-80AE-4211-B1FA-4F30572D576A}"/>
              </a:ext>
            </a:extLst>
          </p:cNvPr>
          <p:cNvPicPr>
            <a:picLocks noChangeAspect="1"/>
          </p:cNvPicPr>
          <p:nvPr/>
        </p:nvPicPr>
        <p:blipFill>
          <a:blip r:embed="rId2"/>
          <a:stretch>
            <a:fillRect/>
          </a:stretch>
        </p:blipFill>
        <p:spPr>
          <a:xfrm>
            <a:off x="8973170" y="2494721"/>
            <a:ext cx="2408828" cy="3964243"/>
          </a:xfrm>
          <a:prstGeom prst="rect">
            <a:avLst/>
          </a:prstGeom>
        </p:spPr>
      </p:pic>
    </p:spTree>
    <p:extLst>
      <p:ext uri="{BB962C8B-B14F-4D97-AF65-F5344CB8AC3E}">
        <p14:creationId xmlns:p14="http://schemas.microsoft.com/office/powerpoint/2010/main" val="468795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9264B-770E-4223-AA09-38092F4058E5}"/>
              </a:ext>
            </a:extLst>
          </p:cNvPr>
          <p:cNvSpPr>
            <a:spLocks noGrp="1"/>
          </p:cNvSpPr>
          <p:nvPr>
            <p:ph type="title"/>
          </p:nvPr>
        </p:nvSpPr>
        <p:spPr/>
        <p:txBody>
          <a:bodyPr/>
          <a:lstStyle/>
          <a:p>
            <a:r>
              <a:rPr lang="id-ID" dirty="0"/>
              <a:t>Alfonso d'Albuquerque</a:t>
            </a:r>
          </a:p>
        </p:txBody>
      </p:sp>
      <p:pic>
        <p:nvPicPr>
          <p:cNvPr id="5" name="Content Placeholder 4">
            <a:extLst>
              <a:ext uri="{FF2B5EF4-FFF2-40B4-BE49-F238E27FC236}">
                <a16:creationId xmlns:a16="http://schemas.microsoft.com/office/drawing/2014/main" id="{9B3EEE3F-42B5-4510-AA01-26E9843B6E62}"/>
              </a:ext>
            </a:extLst>
          </p:cNvPr>
          <p:cNvPicPr>
            <a:picLocks noGrp="1" noChangeAspect="1"/>
          </p:cNvPicPr>
          <p:nvPr>
            <p:ph idx="1"/>
          </p:nvPr>
        </p:nvPicPr>
        <p:blipFill>
          <a:blip r:embed="rId2"/>
          <a:stretch>
            <a:fillRect/>
          </a:stretch>
        </p:blipFill>
        <p:spPr>
          <a:xfrm>
            <a:off x="1740175" y="2278856"/>
            <a:ext cx="7443581" cy="4301810"/>
          </a:xfrm>
        </p:spPr>
      </p:pic>
    </p:spTree>
    <p:extLst>
      <p:ext uri="{BB962C8B-B14F-4D97-AF65-F5344CB8AC3E}">
        <p14:creationId xmlns:p14="http://schemas.microsoft.com/office/powerpoint/2010/main" val="11594297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74690-EA6E-4072-B390-B65D994C2CD6}"/>
              </a:ext>
            </a:extLst>
          </p:cNvPr>
          <p:cNvSpPr>
            <a:spLocks noGrp="1"/>
          </p:cNvSpPr>
          <p:nvPr>
            <p:ph type="title"/>
          </p:nvPr>
        </p:nvSpPr>
        <p:spPr/>
        <p:txBody>
          <a:bodyPr/>
          <a:lstStyle/>
          <a:p>
            <a:r>
              <a:rPr lang="id-ID" dirty="0"/>
              <a:t>Pengaruh Portugis di Indonesia</a:t>
            </a:r>
          </a:p>
        </p:txBody>
      </p:sp>
      <p:sp>
        <p:nvSpPr>
          <p:cNvPr id="3" name="Content Placeholder 2">
            <a:extLst>
              <a:ext uri="{FF2B5EF4-FFF2-40B4-BE49-F238E27FC236}">
                <a16:creationId xmlns:a16="http://schemas.microsoft.com/office/drawing/2014/main" id="{EE31E7AD-5DAB-4C84-B273-096A2C9C5241}"/>
              </a:ext>
            </a:extLst>
          </p:cNvPr>
          <p:cNvSpPr>
            <a:spLocks noGrp="1"/>
          </p:cNvSpPr>
          <p:nvPr>
            <p:ph idx="1"/>
          </p:nvPr>
        </p:nvSpPr>
        <p:spPr/>
        <p:txBody>
          <a:bodyPr/>
          <a:lstStyle/>
          <a:p>
            <a:r>
              <a:rPr lang="id-ID" dirty="0"/>
              <a:t>Berkembangnya agama Katolik terutama di daerah Maluku</a:t>
            </a:r>
          </a:p>
          <a:p>
            <a:r>
              <a:rPr lang="id-ID" dirty="0"/>
              <a:t>Berkembangnya aliran musik kroncong</a:t>
            </a:r>
          </a:p>
          <a:p>
            <a:r>
              <a:rPr lang="id-ID" dirty="0"/>
              <a:t>Peninggalan berupa benteng – benteng Portugis</a:t>
            </a:r>
          </a:p>
          <a:p>
            <a:r>
              <a:rPr lang="id-ID" dirty="0"/>
              <a:t>Adanya nama – nama orang Indonesia yang menggunakan nama Portugis</a:t>
            </a:r>
          </a:p>
          <a:p>
            <a:r>
              <a:rPr lang="id-ID" dirty="0"/>
              <a:t>Peninggalan berupa meriam dan prasasti Padrao</a:t>
            </a:r>
          </a:p>
        </p:txBody>
      </p:sp>
    </p:spTree>
    <p:extLst>
      <p:ext uri="{BB962C8B-B14F-4D97-AF65-F5344CB8AC3E}">
        <p14:creationId xmlns:p14="http://schemas.microsoft.com/office/powerpoint/2010/main" val="24270152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69863-E3B4-4991-92E6-C8A69BB8316D}"/>
              </a:ext>
            </a:extLst>
          </p:cNvPr>
          <p:cNvSpPr>
            <a:spLocks noGrp="1"/>
          </p:cNvSpPr>
          <p:nvPr>
            <p:ph type="title"/>
          </p:nvPr>
        </p:nvSpPr>
        <p:spPr/>
        <p:txBody>
          <a:bodyPr/>
          <a:lstStyle/>
          <a:p>
            <a:r>
              <a:rPr lang="id-ID" dirty="0"/>
              <a:t>Kebijakan – Kebijakan Portugis di Maluku</a:t>
            </a:r>
          </a:p>
        </p:txBody>
      </p:sp>
      <p:sp>
        <p:nvSpPr>
          <p:cNvPr id="3" name="Content Placeholder 2">
            <a:extLst>
              <a:ext uri="{FF2B5EF4-FFF2-40B4-BE49-F238E27FC236}">
                <a16:creationId xmlns:a16="http://schemas.microsoft.com/office/drawing/2014/main" id="{CB259337-FF2C-4C57-A52C-528B71584D50}"/>
              </a:ext>
            </a:extLst>
          </p:cNvPr>
          <p:cNvSpPr>
            <a:spLocks noGrp="1"/>
          </p:cNvSpPr>
          <p:nvPr>
            <p:ph idx="1"/>
          </p:nvPr>
        </p:nvSpPr>
        <p:spPr>
          <a:xfrm>
            <a:off x="810000" y="2407817"/>
            <a:ext cx="10242313" cy="3636511"/>
          </a:xfrm>
        </p:spPr>
        <p:txBody>
          <a:bodyPr/>
          <a:lstStyle/>
          <a:p>
            <a:pPr marL="0" indent="0">
              <a:buNone/>
            </a:pPr>
            <a:r>
              <a:rPr lang="id-ID" dirty="0"/>
              <a:t>Portugis menjajah Indonesia dari tahun 1512 M hingga 1641 M. Beberapa kebijakan diterapkan di Indonesia terutama di daerah Maluku. Kebijakan tersebut diantaranya :</a:t>
            </a:r>
            <a:br>
              <a:rPr lang="id-ID" dirty="0"/>
            </a:br>
            <a:r>
              <a:rPr lang="id-ID" dirty="0"/>
              <a:t>Menanamkan kekuasaan di Maluku</a:t>
            </a:r>
          </a:p>
          <a:p>
            <a:r>
              <a:rPr lang="id-ID" dirty="0"/>
              <a:t>Menyebarkan agama Katolik </a:t>
            </a:r>
          </a:p>
          <a:p>
            <a:r>
              <a:rPr lang="id-ID" dirty="0"/>
              <a:t>Mengembangkan bahasa dan musik keroncong</a:t>
            </a:r>
          </a:p>
          <a:p>
            <a:r>
              <a:rPr lang="id-ID" dirty="0"/>
              <a:t>Memonopoli perdagangan</a:t>
            </a:r>
          </a:p>
          <a:p>
            <a:pPr marL="0" indent="0">
              <a:buNone/>
            </a:pPr>
            <a:endParaRPr lang="id-ID" dirty="0"/>
          </a:p>
        </p:txBody>
      </p:sp>
    </p:spTree>
    <p:extLst>
      <p:ext uri="{BB962C8B-B14F-4D97-AF65-F5344CB8AC3E}">
        <p14:creationId xmlns:p14="http://schemas.microsoft.com/office/powerpoint/2010/main" val="11737612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B86DC-F787-46F0-A65D-68B84B2D537D}"/>
              </a:ext>
            </a:extLst>
          </p:cNvPr>
          <p:cNvSpPr>
            <a:spLocks noGrp="1"/>
          </p:cNvSpPr>
          <p:nvPr>
            <p:ph type="title"/>
          </p:nvPr>
        </p:nvSpPr>
        <p:spPr/>
        <p:txBody>
          <a:bodyPr/>
          <a:lstStyle/>
          <a:p>
            <a:r>
              <a:rPr lang="id-ID" dirty="0"/>
              <a:t>Dampak Kebijakan Portugis</a:t>
            </a:r>
          </a:p>
        </p:txBody>
      </p:sp>
      <p:sp>
        <p:nvSpPr>
          <p:cNvPr id="3" name="Content Placeholder 2">
            <a:extLst>
              <a:ext uri="{FF2B5EF4-FFF2-40B4-BE49-F238E27FC236}">
                <a16:creationId xmlns:a16="http://schemas.microsoft.com/office/drawing/2014/main" id="{E4CE4E5D-47B4-4E4A-A672-63DA5EBB433F}"/>
              </a:ext>
            </a:extLst>
          </p:cNvPr>
          <p:cNvSpPr>
            <a:spLocks noGrp="1"/>
          </p:cNvSpPr>
          <p:nvPr>
            <p:ph idx="1"/>
          </p:nvPr>
        </p:nvSpPr>
        <p:spPr/>
        <p:txBody>
          <a:bodyPr/>
          <a:lstStyle/>
          <a:p>
            <a:r>
              <a:rPr lang="id-ID" dirty="0"/>
              <a:t>Terganggunya sistem perdagangan</a:t>
            </a:r>
          </a:p>
          <a:p>
            <a:r>
              <a:rPr lang="id-ID" dirty="0"/>
              <a:t>Agama Katolik mulai menyebar di daerah yang diduduki Portugis</a:t>
            </a:r>
          </a:p>
          <a:p>
            <a:r>
              <a:rPr lang="id-ID" dirty="0"/>
              <a:t>Rakyat menjadi miskin dan menderita</a:t>
            </a:r>
          </a:p>
          <a:p>
            <a:r>
              <a:rPr lang="id-ID" dirty="0"/>
              <a:t>Munculnya rasa persatuan untuk melawan Portugis di Maluku</a:t>
            </a:r>
          </a:p>
          <a:p>
            <a:r>
              <a:rPr lang="id-ID" dirty="0"/>
              <a:t>Bahasa Portugis bercampur dan memperkaya perbendaharaan kata, serta mempengaruhi nama - nama keluarga di daerah Maluku</a:t>
            </a:r>
          </a:p>
        </p:txBody>
      </p:sp>
    </p:spTree>
    <p:extLst>
      <p:ext uri="{BB962C8B-B14F-4D97-AF65-F5344CB8AC3E}">
        <p14:creationId xmlns:p14="http://schemas.microsoft.com/office/powerpoint/2010/main" val="2261083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15FB2-C732-403E-9C31-53053AB6925B}"/>
              </a:ext>
            </a:extLst>
          </p:cNvPr>
          <p:cNvSpPr>
            <a:spLocks noGrp="1"/>
          </p:cNvSpPr>
          <p:nvPr>
            <p:ph type="title"/>
          </p:nvPr>
        </p:nvSpPr>
        <p:spPr/>
        <p:txBody>
          <a:bodyPr/>
          <a:lstStyle/>
          <a:p>
            <a:r>
              <a:rPr lang="id-ID" dirty="0"/>
              <a:t>Latar Belakang</a:t>
            </a:r>
          </a:p>
        </p:txBody>
      </p:sp>
      <p:sp>
        <p:nvSpPr>
          <p:cNvPr id="3" name="Content Placeholder 2">
            <a:extLst>
              <a:ext uri="{FF2B5EF4-FFF2-40B4-BE49-F238E27FC236}">
                <a16:creationId xmlns:a16="http://schemas.microsoft.com/office/drawing/2014/main" id="{8A9C521C-3C20-4C63-874C-67260DF1F2B3}"/>
              </a:ext>
            </a:extLst>
          </p:cNvPr>
          <p:cNvSpPr>
            <a:spLocks noGrp="1"/>
          </p:cNvSpPr>
          <p:nvPr>
            <p:ph idx="1"/>
          </p:nvPr>
        </p:nvSpPr>
        <p:spPr/>
        <p:txBody>
          <a:bodyPr/>
          <a:lstStyle/>
          <a:p>
            <a:r>
              <a:rPr lang="id-ID" dirty="0"/>
              <a:t>Semangat berpetualang</a:t>
            </a:r>
          </a:p>
          <a:p>
            <a:r>
              <a:rPr lang="id-ID" dirty="0"/>
              <a:t>Semangat menyebarkan agama (</a:t>
            </a:r>
            <a:r>
              <a:rPr lang="id-ID" i="1" dirty="0"/>
              <a:t>gospel</a:t>
            </a:r>
            <a:r>
              <a:rPr lang="id-ID" dirty="0"/>
              <a:t>)</a:t>
            </a:r>
          </a:p>
          <a:p>
            <a:r>
              <a:rPr lang="id-ID" dirty="0"/>
              <a:t>Putusnya perdagangan di Laut Tengah</a:t>
            </a:r>
          </a:p>
        </p:txBody>
      </p:sp>
    </p:spTree>
    <p:extLst>
      <p:ext uri="{BB962C8B-B14F-4D97-AF65-F5344CB8AC3E}">
        <p14:creationId xmlns:p14="http://schemas.microsoft.com/office/powerpoint/2010/main" val="210992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D1612-C005-4F1D-9361-25A35B2D7665}"/>
              </a:ext>
            </a:extLst>
          </p:cNvPr>
          <p:cNvSpPr>
            <a:spLocks noGrp="1"/>
          </p:cNvSpPr>
          <p:nvPr>
            <p:ph type="title"/>
          </p:nvPr>
        </p:nvSpPr>
        <p:spPr/>
        <p:txBody>
          <a:bodyPr/>
          <a:lstStyle/>
          <a:p>
            <a:r>
              <a:rPr lang="id-ID" dirty="0"/>
              <a:t>Awal Ekspedisi Portugis ke Indonesia</a:t>
            </a:r>
          </a:p>
        </p:txBody>
      </p:sp>
      <p:sp>
        <p:nvSpPr>
          <p:cNvPr id="3" name="Content Placeholder 2">
            <a:extLst>
              <a:ext uri="{FF2B5EF4-FFF2-40B4-BE49-F238E27FC236}">
                <a16:creationId xmlns:a16="http://schemas.microsoft.com/office/drawing/2014/main" id="{0C15FE5C-3012-47EF-A50E-3EE8DB887422}"/>
              </a:ext>
            </a:extLst>
          </p:cNvPr>
          <p:cNvSpPr>
            <a:spLocks noGrp="1"/>
          </p:cNvSpPr>
          <p:nvPr>
            <p:ph idx="1"/>
          </p:nvPr>
        </p:nvSpPr>
        <p:spPr>
          <a:xfrm>
            <a:off x="818712" y="2222287"/>
            <a:ext cx="7689184" cy="3636511"/>
          </a:xfrm>
        </p:spPr>
        <p:txBody>
          <a:bodyPr/>
          <a:lstStyle/>
          <a:p>
            <a:r>
              <a:rPr lang="id-ID" dirty="0"/>
              <a:t>Keberhasilan Columbus menemukan wilayah baru membuat raja Portugis Manuel I tertarik untuk ikut serta dalam ekspedisi mencari wilayah baru</a:t>
            </a:r>
          </a:p>
          <a:p>
            <a:r>
              <a:rPr lang="id-ID" dirty="0"/>
              <a:t>Vasco da Gama ditunjuk untuk melakukan ekspedisi samudera</a:t>
            </a:r>
          </a:p>
          <a:p>
            <a:r>
              <a:rPr lang="id-ID" dirty="0"/>
              <a:t>Sebelum Vasco da Gama, sudah ada pelaut dari Portugis yang melakukan ekspedisi yaitu Bartholomeus Diaz</a:t>
            </a:r>
          </a:p>
        </p:txBody>
      </p:sp>
      <p:pic>
        <p:nvPicPr>
          <p:cNvPr id="5" name="Picture 4">
            <a:extLst>
              <a:ext uri="{FF2B5EF4-FFF2-40B4-BE49-F238E27FC236}">
                <a16:creationId xmlns:a16="http://schemas.microsoft.com/office/drawing/2014/main" id="{2CBEC265-1F23-4F8D-8944-55B901B80E91}"/>
              </a:ext>
            </a:extLst>
          </p:cNvPr>
          <p:cNvPicPr>
            <a:picLocks noChangeAspect="1"/>
          </p:cNvPicPr>
          <p:nvPr/>
        </p:nvPicPr>
        <p:blipFill>
          <a:blip r:embed="rId2"/>
          <a:stretch>
            <a:fillRect/>
          </a:stretch>
        </p:blipFill>
        <p:spPr>
          <a:xfrm>
            <a:off x="8727835" y="2222287"/>
            <a:ext cx="2793651" cy="3847619"/>
          </a:xfrm>
          <a:prstGeom prst="rect">
            <a:avLst/>
          </a:prstGeom>
        </p:spPr>
      </p:pic>
      <p:sp>
        <p:nvSpPr>
          <p:cNvPr id="6" name="TextBox 5">
            <a:extLst>
              <a:ext uri="{FF2B5EF4-FFF2-40B4-BE49-F238E27FC236}">
                <a16:creationId xmlns:a16="http://schemas.microsoft.com/office/drawing/2014/main" id="{9ECCE04C-791D-40FC-9D35-B45FFD031630}"/>
              </a:ext>
            </a:extLst>
          </p:cNvPr>
          <p:cNvSpPr txBox="1"/>
          <p:nvPr/>
        </p:nvSpPr>
        <p:spPr>
          <a:xfrm>
            <a:off x="9183756" y="6069906"/>
            <a:ext cx="2069797" cy="369332"/>
          </a:xfrm>
          <a:prstGeom prst="rect">
            <a:avLst/>
          </a:prstGeom>
          <a:noFill/>
        </p:spPr>
        <p:txBody>
          <a:bodyPr wrap="none" rtlCol="0">
            <a:spAutoFit/>
          </a:bodyPr>
          <a:lstStyle/>
          <a:p>
            <a:r>
              <a:rPr lang="id-ID" dirty="0"/>
              <a:t>Vasco da Gama</a:t>
            </a:r>
          </a:p>
        </p:txBody>
      </p:sp>
    </p:spTree>
    <p:extLst>
      <p:ext uri="{BB962C8B-B14F-4D97-AF65-F5344CB8AC3E}">
        <p14:creationId xmlns:p14="http://schemas.microsoft.com/office/powerpoint/2010/main" val="4180727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6D0B6-192E-4B56-BED9-8B9BC1E02F8E}"/>
              </a:ext>
            </a:extLst>
          </p:cNvPr>
          <p:cNvSpPr>
            <a:spLocks noGrp="1"/>
          </p:cNvSpPr>
          <p:nvPr>
            <p:ph type="title"/>
          </p:nvPr>
        </p:nvSpPr>
        <p:spPr/>
        <p:txBody>
          <a:bodyPr/>
          <a:lstStyle/>
          <a:p>
            <a:r>
              <a:rPr lang="id-ID" dirty="0"/>
              <a:t>Penjelajah dari Portugis</a:t>
            </a:r>
          </a:p>
        </p:txBody>
      </p:sp>
      <p:sp>
        <p:nvSpPr>
          <p:cNvPr id="3" name="Content Placeholder 2">
            <a:extLst>
              <a:ext uri="{FF2B5EF4-FFF2-40B4-BE49-F238E27FC236}">
                <a16:creationId xmlns:a16="http://schemas.microsoft.com/office/drawing/2014/main" id="{7EA600D5-9198-4F1E-AA07-4722DD05D13D}"/>
              </a:ext>
            </a:extLst>
          </p:cNvPr>
          <p:cNvSpPr>
            <a:spLocks noGrp="1"/>
          </p:cNvSpPr>
          <p:nvPr>
            <p:ph idx="1"/>
          </p:nvPr>
        </p:nvSpPr>
        <p:spPr/>
        <p:txBody>
          <a:bodyPr/>
          <a:lstStyle/>
          <a:p>
            <a:r>
              <a:rPr lang="id-ID" dirty="0"/>
              <a:t>Bartholomeus Diaz</a:t>
            </a:r>
          </a:p>
          <a:p>
            <a:r>
              <a:rPr lang="id-ID" dirty="0"/>
              <a:t>Vasco da Gama</a:t>
            </a:r>
          </a:p>
          <a:p>
            <a:r>
              <a:rPr lang="id-ID" dirty="0"/>
              <a:t>Alfonso d'Albuquerque</a:t>
            </a:r>
          </a:p>
        </p:txBody>
      </p:sp>
    </p:spTree>
    <p:extLst>
      <p:ext uri="{BB962C8B-B14F-4D97-AF65-F5344CB8AC3E}">
        <p14:creationId xmlns:p14="http://schemas.microsoft.com/office/powerpoint/2010/main" val="1881470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3F269-42CC-40C2-9EA3-DFCACF987DB4}"/>
              </a:ext>
            </a:extLst>
          </p:cNvPr>
          <p:cNvSpPr>
            <a:spLocks noGrp="1"/>
          </p:cNvSpPr>
          <p:nvPr>
            <p:ph type="title"/>
          </p:nvPr>
        </p:nvSpPr>
        <p:spPr/>
        <p:txBody>
          <a:bodyPr/>
          <a:lstStyle/>
          <a:p>
            <a:r>
              <a:rPr lang="id-ID" dirty="0"/>
              <a:t>Padrao</a:t>
            </a:r>
          </a:p>
        </p:txBody>
      </p:sp>
      <p:pic>
        <p:nvPicPr>
          <p:cNvPr id="5" name="Content Placeholder 4">
            <a:extLst>
              <a:ext uri="{FF2B5EF4-FFF2-40B4-BE49-F238E27FC236}">
                <a16:creationId xmlns:a16="http://schemas.microsoft.com/office/drawing/2014/main" id="{96B470C5-80AC-42C6-9499-D6665A1E42BF}"/>
              </a:ext>
            </a:extLst>
          </p:cNvPr>
          <p:cNvPicPr>
            <a:picLocks noGrp="1" noChangeAspect="1"/>
          </p:cNvPicPr>
          <p:nvPr>
            <p:ph idx="1"/>
          </p:nvPr>
        </p:nvPicPr>
        <p:blipFill>
          <a:blip r:embed="rId2"/>
          <a:stretch>
            <a:fillRect/>
          </a:stretch>
        </p:blipFill>
        <p:spPr>
          <a:xfrm>
            <a:off x="8908005" y="2262256"/>
            <a:ext cx="2714152" cy="4340382"/>
          </a:xfrm>
        </p:spPr>
      </p:pic>
      <p:sp>
        <p:nvSpPr>
          <p:cNvPr id="6" name="TextBox 5">
            <a:extLst>
              <a:ext uri="{FF2B5EF4-FFF2-40B4-BE49-F238E27FC236}">
                <a16:creationId xmlns:a16="http://schemas.microsoft.com/office/drawing/2014/main" id="{EE0A7DF3-53C8-48CA-9A7F-BBB5C3EA4D4F}"/>
              </a:ext>
            </a:extLst>
          </p:cNvPr>
          <p:cNvSpPr txBox="1"/>
          <p:nvPr/>
        </p:nvSpPr>
        <p:spPr>
          <a:xfrm>
            <a:off x="810000" y="2451652"/>
            <a:ext cx="7089913" cy="1200329"/>
          </a:xfrm>
          <a:prstGeom prst="rect">
            <a:avLst/>
          </a:prstGeom>
          <a:noFill/>
        </p:spPr>
        <p:txBody>
          <a:bodyPr wrap="square" rtlCol="0">
            <a:spAutoFit/>
          </a:bodyPr>
          <a:lstStyle/>
          <a:p>
            <a:r>
              <a:rPr lang="id-ID" dirty="0"/>
              <a:t>Padrao adalah suatu batu prasasti berukuran besar yang bergambarkan lambang Kerajaan Portugal, yang didirikan oleh para penjelajah Portugal sebagai bagian dari upaya klaim wilayah Portugal, selama Abad Penjelajahan.</a:t>
            </a:r>
          </a:p>
        </p:txBody>
      </p:sp>
    </p:spTree>
    <p:extLst>
      <p:ext uri="{BB962C8B-B14F-4D97-AF65-F5344CB8AC3E}">
        <p14:creationId xmlns:p14="http://schemas.microsoft.com/office/powerpoint/2010/main" val="3339371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25AD9E-5194-467A-8140-534CAC9E605A}"/>
              </a:ext>
            </a:extLst>
          </p:cNvPr>
          <p:cNvSpPr>
            <a:spLocks noGrp="1"/>
          </p:cNvSpPr>
          <p:nvPr>
            <p:ph type="title"/>
          </p:nvPr>
        </p:nvSpPr>
        <p:spPr/>
        <p:txBody>
          <a:bodyPr/>
          <a:lstStyle/>
          <a:p>
            <a:r>
              <a:rPr lang="id-ID" dirty="0"/>
              <a:t>Bartholomeus Dias (1450-1500)</a:t>
            </a:r>
          </a:p>
        </p:txBody>
      </p:sp>
      <p:sp>
        <p:nvSpPr>
          <p:cNvPr id="3" name="Content Placeholder 2">
            <a:extLst>
              <a:ext uri="{FF2B5EF4-FFF2-40B4-BE49-F238E27FC236}">
                <a16:creationId xmlns:a16="http://schemas.microsoft.com/office/drawing/2014/main" id="{DFBC2E01-ABA8-4E96-AD3C-D2239C2DA46C}"/>
              </a:ext>
            </a:extLst>
          </p:cNvPr>
          <p:cNvSpPr>
            <a:spLocks noGrp="1"/>
          </p:cNvSpPr>
          <p:nvPr>
            <p:ph idx="1"/>
          </p:nvPr>
        </p:nvSpPr>
        <p:spPr>
          <a:xfrm>
            <a:off x="818712" y="2222287"/>
            <a:ext cx="6695271" cy="3636511"/>
          </a:xfrm>
        </p:spPr>
        <p:txBody>
          <a:bodyPr/>
          <a:lstStyle/>
          <a:p>
            <a:r>
              <a:rPr lang="id-ID" dirty="0"/>
              <a:t>Raja John II dari Portugis menunjuk Bartholomues Dias pada tanggal 10 Oktober 1486 sebagai kepala ekspedisi untuk berlayar mengelilingi ujung selatan Afrika dengan harapan mencari rute perdagangan baru menuju ke Asia.</a:t>
            </a:r>
          </a:p>
          <a:p>
            <a:r>
              <a:rPr lang="id-ID" dirty="0"/>
              <a:t>Pada tahun 1488 karena serangan ombak, terpaksa Bartholomeus Dias mendarat di ujung selatan Benua Afrika yang kemudian dikenal dengan nama Tanjung Harapan.</a:t>
            </a:r>
          </a:p>
        </p:txBody>
      </p:sp>
      <p:pic>
        <p:nvPicPr>
          <p:cNvPr id="5" name="Picture 4">
            <a:extLst>
              <a:ext uri="{FF2B5EF4-FFF2-40B4-BE49-F238E27FC236}">
                <a16:creationId xmlns:a16="http://schemas.microsoft.com/office/drawing/2014/main" id="{445C8805-56F6-451E-831F-74A98AE08420}"/>
              </a:ext>
            </a:extLst>
          </p:cNvPr>
          <p:cNvPicPr>
            <a:picLocks noChangeAspect="1"/>
          </p:cNvPicPr>
          <p:nvPr/>
        </p:nvPicPr>
        <p:blipFill>
          <a:blip r:embed="rId2"/>
          <a:stretch>
            <a:fillRect/>
          </a:stretch>
        </p:blipFill>
        <p:spPr>
          <a:xfrm>
            <a:off x="8536608" y="2621446"/>
            <a:ext cx="2540000" cy="3390900"/>
          </a:xfrm>
          <a:prstGeom prst="rect">
            <a:avLst/>
          </a:prstGeom>
        </p:spPr>
      </p:pic>
    </p:spTree>
    <p:extLst>
      <p:ext uri="{BB962C8B-B14F-4D97-AF65-F5344CB8AC3E}">
        <p14:creationId xmlns:p14="http://schemas.microsoft.com/office/powerpoint/2010/main" val="2177217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CF0A8-5DE3-4849-9C20-366017EF39A2}"/>
              </a:ext>
            </a:extLst>
          </p:cNvPr>
          <p:cNvSpPr>
            <a:spLocks noGrp="1"/>
          </p:cNvSpPr>
          <p:nvPr>
            <p:ph type="title"/>
          </p:nvPr>
        </p:nvSpPr>
        <p:spPr/>
        <p:txBody>
          <a:bodyPr/>
          <a:lstStyle/>
          <a:p>
            <a:r>
              <a:rPr lang="id-ID" dirty="0"/>
              <a:t>Rute Ekspedisi Bartholomeus Diaz</a:t>
            </a:r>
          </a:p>
        </p:txBody>
      </p:sp>
      <p:pic>
        <p:nvPicPr>
          <p:cNvPr id="5" name="Content Placeholder 4">
            <a:extLst>
              <a:ext uri="{FF2B5EF4-FFF2-40B4-BE49-F238E27FC236}">
                <a16:creationId xmlns:a16="http://schemas.microsoft.com/office/drawing/2014/main" id="{CE0EB4F7-08FD-41F4-B043-D88A095A4766}"/>
              </a:ext>
            </a:extLst>
          </p:cNvPr>
          <p:cNvPicPr>
            <a:picLocks noGrp="1" noChangeAspect="1"/>
          </p:cNvPicPr>
          <p:nvPr>
            <p:ph idx="1"/>
          </p:nvPr>
        </p:nvPicPr>
        <p:blipFill>
          <a:blip r:embed="rId2"/>
          <a:stretch>
            <a:fillRect/>
          </a:stretch>
        </p:blipFill>
        <p:spPr>
          <a:xfrm>
            <a:off x="7710280" y="2079659"/>
            <a:ext cx="3911876" cy="4535508"/>
          </a:xfrm>
        </p:spPr>
      </p:pic>
      <p:sp>
        <p:nvSpPr>
          <p:cNvPr id="6" name="TextBox 5">
            <a:extLst>
              <a:ext uri="{FF2B5EF4-FFF2-40B4-BE49-F238E27FC236}">
                <a16:creationId xmlns:a16="http://schemas.microsoft.com/office/drawing/2014/main" id="{F8C56FE5-7C3E-488B-B84A-E7A8820C08CD}"/>
              </a:ext>
            </a:extLst>
          </p:cNvPr>
          <p:cNvSpPr txBox="1"/>
          <p:nvPr/>
        </p:nvSpPr>
        <p:spPr>
          <a:xfrm>
            <a:off x="927652" y="2769704"/>
            <a:ext cx="5897218" cy="923330"/>
          </a:xfrm>
          <a:prstGeom prst="rect">
            <a:avLst/>
          </a:prstGeom>
          <a:noFill/>
        </p:spPr>
        <p:txBody>
          <a:bodyPr wrap="square" rtlCol="0">
            <a:spAutoFit/>
          </a:bodyPr>
          <a:lstStyle/>
          <a:p>
            <a:r>
              <a:rPr lang="id-ID" dirty="0"/>
              <a:t>Rute</a:t>
            </a:r>
          </a:p>
          <a:p>
            <a:pPr marL="285750" indent="-285750">
              <a:buFont typeface="Arial" panose="020B0604020202020204" pitchFamily="34" charset="0"/>
              <a:buChar char="•"/>
            </a:pPr>
            <a:r>
              <a:rPr lang="id-ID" dirty="0"/>
              <a:t>Lisabon (Agustus 1487)</a:t>
            </a:r>
          </a:p>
          <a:p>
            <a:pPr marL="285750" indent="-285750">
              <a:buFont typeface="Arial" panose="020B0604020202020204" pitchFamily="34" charset="0"/>
              <a:buChar char="•"/>
            </a:pPr>
            <a:r>
              <a:rPr lang="id-ID" dirty="0"/>
              <a:t>Tanjung Harapan / </a:t>
            </a:r>
            <a:r>
              <a:rPr lang="id-ID" i="1" dirty="0"/>
              <a:t>Cape of Good Hope</a:t>
            </a:r>
            <a:r>
              <a:rPr lang="id-ID" dirty="0"/>
              <a:t> (1488)</a:t>
            </a:r>
          </a:p>
        </p:txBody>
      </p:sp>
    </p:spTree>
    <p:extLst>
      <p:ext uri="{BB962C8B-B14F-4D97-AF65-F5344CB8AC3E}">
        <p14:creationId xmlns:p14="http://schemas.microsoft.com/office/powerpoint/2010/main" val="39805639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31429-8F1A-484A-8E0D-CD2E14974B51}"/>
              </a:ext>
            </a:extLst>
          </p:cNvPr>
          <p:cNvSpPr>
            <a:spLocks noGrp="1"/>
          </p:cNvSpPr>
          <p:nvPr>
            <p:ph type="title"/>
          </p:nvPr>
        </p:nvSpPr>
        <p:spPr/>
        <p:txBody>
          <a:bodyPr/>
          <a:lstStyle/>
          <a:p>
            <a:r>
              <a:rPr lang="id-ID" dirty="0"/>
              <a:t>Vasco da Gama (1469-1524)</a:t>
            </a:r>
          </a:p>
        </p:txBody>
      </p:sp>
      <p:sp>
        <p:nvSpPr>
          <p:cNvPr id="3" name="Content Placeholder 2">
            <a:extLst>
              <a:ext uri="{FF2B5EF4-FFF2-40B4-BE49-F238E27FC236}">
                <a16:creationId xmlns:a16="http://schemas.microsoft.com/office/drawing/2014/main" id="{5B44DC0D-17A4-4B7D-9978-6BC940337C3C}"/>
              </a:ext>
            </a:extLst>
          </p:cNvPr>
          <p:cNvSpPr>
            <a:spLocks noGrp="1"/>
          </p:cNvSpPr>
          <p:nvPr>
            <p:ph idx="1"/>
          </p:nvPr>
        </p:nvSpPr>
        <p:spPr>
          <a:xfrm>
            <a:off x="580173" y="1970495"/>
            <a:ext cx="6933810" cy="4635713"/>
          </a:xfrm>
        </p:spPr>
        <p:txBody>
          <a:bodyPr/>
          <a:lstStyle/>
          <a:p>
            <a:r>
              <a:rPr lang="id-ID" dirty="0"/>
              <a:t>Pada tanggal 8 Juli 1497, Raja Portugis Manuel I memerintahkan Vasco da Gama mengikuti jejak Dias.</a:t>
            </a:r>
          </a:p>
          <a:p>
            <a:r>
              <a:rPr lang="id-ID" dirty="0"/>
              <a:t>Dalam pelayarannya, Vasco da Gama sempat singgah di pantai Afrika Timur. Atas petunjuk mualim Moor, da Gama melanjutkan ekspedisinya memasuki Samudra Hindia dan Laut Arab. </a:t>
            </a:r>
          </a:p>
          <a:p>
            <a:r>
              <a:rPr lang="id-ID" dirty="0"/>
              <a:t>Perjalanan Vasco da Gama tiba di Calcuta, India, pada tanggal 22 Mei 1498. Di Calcuta, Vasco da Gama berupaya mendirikan pos perdagangan. Ia membeli rempah-rempah untuk dikirim ke Portugis dan sebagian dijual ke negara - negara Eropa lainnya.</a:t>
            </a:r>
          </a:p>
        </p:txBody>
      </p:sp>
      <p:pic>
        <p:nvPicPr>
          <p:cNvPr id="5" name="Picture 4">
            <a:extLst>
              <a:ext uri="{FF2B5EF4-FFF2-40B4-BE49-F238E27FC236}">
                <a16:creationId xmlns:a16="http://schemas.microsoft.com/office/drawing/2014/main" id="{00B72B85-3ED7-44C9-8E97-4A182CC702E4}"/>
              </a:ext>
            </a:extLst>
          </p:cNvPr>
          <p:cNvPicPr>
            <a:picLocks noChangeAspect="1"/>
          </p:cNvPicPr>
          <p:nvPr/>
        </p:nvPicPr>
        <p:blipFill>
          <a:blip r:embed="rId2"/>
          <a:stretch>
            <a:fillRect/>
          </a:stretch>
        </p:blipFill>
        <p:spPr>
          <a:xfrm>
            <a:off x="8264594" y="2663066"/>
            <a:ext cx="2562433" cy="3465259"/>
          </a:xfrm>
          <a:prstGeom prst="rect">
            <a:avLst/>
          </a:prstGeom>
        </p:spPr>
      </p:pic>
    </p:spTree>
    <p:extLst>
      <p:ext uri="{BB962C8B-B14F-4D97-AF65-F5344CB8AC3E}">
        <p14:creationId xmlns:p14="http://schemas.microsoft.com/office/powerpoint/2010/main" val="21336175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8B407-78E5-4B90-A742-E86B69421CBB}"/>
              </a:ext>
            </a:extLst>
          </p:cNvPr>
          <p:cNvSpPr>
            <a:spLocks noGrp="1"/>
          </p:cNvSpPr>
          <p:nvPr>
            <p:ph type="title"/>
          </p:nvPr>
        </p:nvSpPr>
        <p:spPr/>
        <p:txBody>
          <a:bodyPr/>
          <a:lstStyle/>
          <a:p>
            <a:r>
              <a:rPr lang="id-ID" dirty="0"/>
              <a:t>Peta Pelayaran Vasco da Gama</a:t>
            </a:r>
          </a:p>
        </p:txBody>
      </p:sp>
      <p:pic>
        <p:nvPicPr>
          <p:cNvPr id="5" name="Content Placeholder 4">
            <a:extLst>
              <a:ext uri="{FF2B5EF4-FFF2-40B4-BE49-F238E27FC236}">
                <a16:creationId xmlns:a16="http://schemas.microsoft.com/office/drawing/2014/main" id="{1DB98FE7-770C-43C7-AFDF-6260CEADE842}"/>
              </a:ext>
            </a:extLst>
          </p:cNvPr>
          <p:cNvPicPr>
            <a:picLocks noGrp="1" noChangeAspect="1"/>
          </p:cNvPicPr>
          <p:nvPr>
            <p:ph idx="1"/>
          </p:nvPr>
        </p:nvPicPr>
        <p:blipFill>
          <a:blip r:embed="rId2"/>
          <a:stretch>
            <a:fillRect/>
          </a:stretch>
        </p:blipFill>
        <p:spPr>
          <a:xfrm>
            <a:off x="1854273" y="2328517"/>
            <a:ext cx="7700544" cy="4347081"/>
          </a:xfrm>
        </p:spPr>
      </p:pic>
    </p:spTree>
    <p:extLst>
      <p:ext uri="{BB962C8B-B14F-4D97-AF65-F5344CB8AC3E}">
        <p14:creationId xmlns:p14="http://schemas.microsoft.com/office/powerpoint/2010/main" val="33037265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TM03457503[[fn=Quotable]]</Template>
  <TotalTime>162</TotalTime>
  <Words>529</Words>
  <Application>Microsoft Office PowerPoint</Application>
  <PresentationFormat>Widescreen</PresentationFormat>
  <Paragraphs>51</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Century Gothic</vt:lpstr>
      <vt:lpstr>Wingdings 2</vt:lpstr>
      <vt:lpstr>Quotable</vt:lpstr>
      <vt:lpstr>Penjajahan Bangsa Portugis di Indonesian (1509-1526)</vt:lpstr>
      <vt:lpstr>Latar Belakang</vt:lpstr>
      <vt:lpstr>Awal Ekspedisi Portugis ke Indonesia</vt:lpstr>
      <vt:lpstr>Penjelajah dari Portugis</vt:lpstr>
      <vt:lpstr>Padrao</vt:lpstr>
      <vt:lpstr>Bartholomeus Dias (1450-1500)</vt:lpstr>
      <vt:lpstr>Rute Ekspedisi Bartholomeus Diaz</vt:lpstr>
      <vt:lpstr>Vasco da Gama (1469-1524)</vt:lpstr>
      <vt:lpstr>Peta Pelayaran Vasco da Gama</vt:lpstr>
      <vt:lpstr>Alfonso d'Albuquerque (1453-1515)</vt:lpstr>
      <vt:lpstr>Alfonso d'Albuquerque</vt:lpstr>
      <vt:lpstr>Pengaruh Portugis di Indonesia</vt:lpstr>
      <vt:lpstr>Kebijakan – Kebijakan Portugis di Maluku</vt:lpstr>
      <vt:lpstr>Dampak Kebijakan Portugis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Penjajahan Bangsa Portugis di Indonesia</dc:title>
  <dc:creator>Media_C</dc:creator>
  <cp:lastModifiedBy>diana fitri</cp:lastModifiedBy>
  <cp:revision>16</cp:revision>
  <dcterms:created xsi:type="dcterms:W3CDTF">2017-08-06T00:44:59Z</dcterms:created>
  <dcterms:modified xsi:type="dcterms:W3CDTF">2022-10-25T03:43:34Z</dcterms:modified>
</cp:coreProperties>
</file>